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82" r:id="rId3"/>
    <p:sldId id="267" r:id="rId4"/>
    <p:sldId id="284" r:id="rId5"/>
    <p:sldId id="286" r:id="rId6"/>
    <p:sldId id="288" r:id="rId7"/>
    <p:sldId id="290" r:id="rId8"/>
    <p:sldId id="292" r:id="rId9"/>
    <p:sldId id="293" r:id="rId10"/>
    <p:sldId id="296" r:id="rId11"/>
    <p:sldId id="297" r:id="rId12"/>
    <p:sldId id="298" r:id="rId13"/>
    <p:sldId id="299" r:id="rId14"/>
    <p:sldId id="301" r:id="rId15"/>
    <p:sldId id="302" r:id="rId16"/>
    <p:sldId id="303" r:id="rId17"/>
    <p:sldId id="304" r:id="rId18"/>
    <p:sldId id="305" r:id="rId19"/>
    <p:sldId id="306" r:id="rId20"/>
    <p:sldId id="285" r:id="rId21"/>
    <p:sldId id="276" r:id="rId22"/>
  </p:sldIdLst>
  <p:sldSz cx="14630400" cy="8229600"/>
  <p:notesSz cx="8229600" cy="14630400"/>
  <p:embeddedFontLst>
    <p:embeddedFont>
      <p:font typeface="Baskervville" panose="020B0604020202020204" charset="0"/>
      <p:regular r:id="rId2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48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15098-CA77-C91D-AAA0-A9922DDEE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203FA3-3677-254F-D019-98219B061F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9321EF-2ECD-D13B-61C6-F6C2DA713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6B5DA5-74DD-89F1-8DA4-7F19BCE65F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09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083B7-FEB0-24DA-B515-7CCA56BAA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4E9704-877F-15EC-2F4A-5E9FE3EA7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231B32-16DF-53E1-7B1D-B399193CF6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F1D62-58D7-6A3E-7094-079E11DFF5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57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7507B-44D8-7C54-4B06-96F8F3ABF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2214B2-D7F3-2B17-73A9-4346EE8C15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E0AACF-EA43-5DCC-FFED-DB854A762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86C38-25C3-DDBF-56C7-5DD936D5A1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01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1343E-93B3-2C73-E277-322507BD8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A55A88-1C38-45F4-160D-821FE03E75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D8ED16-15C2-7CE0-5C02-E261565132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B5480-08D6-A9CF-5A2E-DF365BC8A5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76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80510-36C9-0B04-73CF-5524F705C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84997F-8559-5793-4820-A9694B0F1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CBD6A7-B06B-9D59-C34A-7E75CFACC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D060E-802E-9847-1F8B-FA8A18BD0A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934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590BB-EB83-0F64-4CA2-1C17E7CDF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AE0F05-B7E1-C3BC-5E19-7AD3F48264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9B02B-D878-BA94-157A-0D6CBD4F8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9A1488-7DC4-0D54-A500-1CE87536C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80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38E0B-A2BE-0B4E-C20C-0942083BA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54ECB0-8F94-2A09-3A7F-25AB3673F2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64D6E6-EC89-AE63-7E4E-0985C9D44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EDE84-81AD-424D-3335-61992B50AB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6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72FF-97FD-BDE4-D987-7655B9ED1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09EDD2-8353-1138-E0F6-D8437B3D1A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0F5933-76A2-6B3D-A0EA-2D7943749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FE6EB-0010-4E63-AD0A-2C3E252C07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81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BD72C-0A55-525B-AB87-934BF6DC0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67FFE5-E635-8E38-B9CE-1888BC83ED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D7C26-32D0-B703-028A-C088095DCF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31D08B-4DAC-0B32-6A90-7859C8074C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395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099EF-FC8B-1AF1-03AB-6E74C9286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55B200-88A9-BB28-5C4D-BE4CAA86E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FF438C-B564-E9C8-A085-99E42A118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7A303-1C60-F6F7-1EF2-2D1030108A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50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448C2-088A-5C41-F5DA-F5B9F22AD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92413B-42F0-BFDF-851D-7348BC159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98E062-FCFE-4E5C-0889-D7745EDF8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6901-B6B4-538C-2E61-2BDCDC7C52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7133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70A61-4F7B-17AE-F7E3-4D22ADBCE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1B5F7A-A760-86AF-14B8-570E534ED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2DE674-0758-1C5B-A871-701A8947FE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3B733-BF55-29F0-F8F3-400C2F262B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89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CC4A4-163C-239F-2F96-C1195E67B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31F75E-C337-5562-3A55-E8E7939511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F34BFE-6C94-2A07-5D23-E76BE6F12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AC047-9225-5AAA-6580-F852A563E2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421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565B1-5751-CA86-0C94-2818FD897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C904F0-A274-7FC0-B0E0-E9EFF6E36B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88404A-B4CB-3F5E-B142-6AC22156B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B2C66-04A9-36F0-EEDE-7DEAED7122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6514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566BD-A5E0-1A1E-9C99-505F6BD9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C08915-16B2-7BBA-4D73-948D7073D1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8EA434-5AAE-E73D-D391-7D07E4503B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2E794-6B08-525D-2920-8F87453A59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554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3151F-1077-4896-B5C4-C55253D9D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2ADB0B-5002-ADD8-B29F-34ABBABAA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DF2A4-D489-A1AD-5A63-419F075AFE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F38CD-5767-5AA9-EC60-21D37098D5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791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7000E-4A90-A36A-EBC4-9027C856A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2B67FC-8E94-4F1F-4F34-945010B5FA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1FF2A5-35B0-9698-4DEF-535DC73311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6AEBE-41E0-2376-C45B-2AA94DFB03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2330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F4168-05D3-52AC-781D-AF616D541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73FBEB-55D8-C8EC-22FF-2761B6774C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B0237C-0BFF-333B-B0E5-5CB4D09EE5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D5C1C-8E29-EDFE-AC92-AABC31953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545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D425E-DAE7-A776-3CFC-0664EFD03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AEA8BF-A99C-5583-DB24-AA24033602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2E504A-DB0A-0E76-6882-532C2CF46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6E4927-BC29-6BB1-C446-FC49107008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428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D6EC8-8517-4F35-66F5-857102E05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D75E2D-C701-BA6B-0789-C0BDFA81A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0A2EC4-7F6C-A1FC-E81B-8063911C6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F4AEA-7433-D4CD-B270-457117585C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78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FA8525-984F-4E64-60E5-0EA53FE92C9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8013700"/>
            <a:ext cx="9477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8000">
                    <a:alpha val="50000"/>
                  </a:srgbClr>
                </a:solidFill>
                <a:latin typeface="Aptos" panose="020B0004020202020204" pitchFamily="34" charset="0"/>
              </a:rPr>
              <a:t>Publique / Public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5529" y="2448401"/>
            <a:ext cx="7845743" cy="930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 err="1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Régression</a:t>
            </a: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</a:t>
            </a:r>
            <a:r>
              <a:rPr lang="en-US" sz="5200" dirty="0" err="1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Linéaire</a:t>
            </a:r>
            <a:endParaRPr lang="en-US" sz="5200" dirty="0"/>
          </a:p>
        </p:txBody>
      </p:sp>
      <p:pic>
        <p:nvPicPr>
          <p:cNvPr id="1028" name="Picture 4" descr="Sup2tech / Formations / Digital">
            <a:extLst>
              <a:ext uri="{FF2B5EF4-FFF2-40B4-BE49-F238E27FC236}">
                <a16:creationId xmlns:a16="http://schemas.microsoft.com/office/drawing/2014/main" id="{6146D5DA-6760-1B9F-DD14-D7844B5BB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4A75B-468B-0115-F974-2662CB5A6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C6DA508-1D61-A2B3-652F-C67A66277286}"/>
              </a:ext>
            </a:extLst>
          </p:cNvPr>
          <p:cNvSpPr/>
          <p:nvPr/>
        </p:nvSpPr>
        <p:spPr>
          <a:xfrm>
            <a:off x="225383" y="273880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fr-MA" sz="3200" dirty="0"/>
              <a:t>🎓 APPRENTISSAGE SUPERVISÉ :</a:t>
            </a:r>
            <a:endParaRPr lang="en-US" sz="3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C9526EA-E5F7-F535-E5CC-CCBFC942274A}"/>
              </a:ext>
            </a:extLst>
          </p:cNvPr>
          <p:cNvSpPr/>
          <p:nvPr/>
        </p:nvSpPr>
        <p:spPr>
          <a:xfrm>
            <a:off x="348046" y="1258966"/>
            <a:ext cx="13769398" cy="4851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MA" sz="2800" dirty="0"/>
              <a:t>On donne les </a:t>
            </a:r>
            <a:r>
              <a:rPr lang="fr-MA" sz="2800" b="1" dirty="0"/>
              <a:t>bonnes réponses</a:t>
            </a:r>
            <a:r>
              <a:rPr lang="fr-MA" sz="2800" dirty="0"/>
              <a:t> à l'algorithme</a:t>
            </a:r>
          </a:p>
          <a:p>
            <a:r>
              <a:rPr lang="fr-MA" sz="2800" dirty="0"/>
              <a:t>Comme un professeur qui enseigne avec des exemples corrigés</a:t>
            </a:r>
          </a:p>
          <a:p>
            <a:endParaRPr lang="fr-MA" sz="2800" dirty="0"/>
          </a:p>
          <a:p>
            <a:r>
              <a:rPr lang="fr-MA" sz="2800" dirty="0"/>
              <a:t>L'algorithme apprend en comparant ses réponses aux vraies réponses</a:t>
            </a:r>
          </a:p>
          <a:p>
            <a:endParaRPr lang="fr-MA" sz="2800" b="1" dirty="0"/>
          </a:p>
          <a:p>
            <a:endParaRPr lang="fr-MA" sz="28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67C5896-FDCA-C0DE-05C5-50BEE1A00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782" y="2409593"/>
            <a:ext cx="7019925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Sup2tech / Formations / Digital">
            <a:extLst>
              <a:ext uri="{FF2B5EF4-FFF2-40B4-BE49-F238E27FC236}">
                <a16:creationId xmlns:a16="http://schemas.microsoft.com/office/drawing/2014/main" id="{4105802B-6EB4-3FB3-20E5-2CD00519F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462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2F80A-446F-8001-CD25-909335CEB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11F7BB75-2325-2633-F7B2-D75C3C74E1FF}"/>
              </a:ext>
            </a:extLst>
          </p:cNvPr>
          <p:cNvSpPr/>
          <p:nvPr/>
        </p:nvSpPr>
        <p:spPr>
          <a:xfrm>
            <a:off x="649128" y="426725"/>
            <a:ext cx="13332143" cy="8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200" b="1" dirty="0"/>
              <a:t>Idée :</a:t>
            </a:r>
            <a:r>
              <a:rPr lang="fr-MA" sz="3200" dirty="0"/>
              <a:t> Prédire une valeur chiffrée (comme un prix ou un temps)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428A7FB-4B09-3B31-CCD8-80E6DB759C98}"/>
              </a:ext>
            </a:extLst>
          </p:cNvPr>
          <p:cNvSpPr/>
          <p:nvPr/>
        </p:nvSpPr>
        <p:spPr>
          <a:xfrm>
            <a:off x="493012" y="1487947"/>
            <a:ext cx="11940598" cy="4621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400" dirty="0"/>
              <a:t>Par exemple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Le prix d’une maison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Le temps de trajet d’un taxi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Le nombre de visiteurs quotidiens sur un site Internet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Le chiffre d’affaires d’une entreprise pour l’année prochaine</a:t>
            </a:r>
          </a:p>
          <a:p>
            <a:endParaRPr lang="fr-MA" sz="2400" dirty="0"/>
          </a:p>
          <a:p>
            <a:r>
              <a:rPr lang="fr-MA" sz="2400" dirty="0"/>
              <a:t>Pour rappel, ces modèles sont créés de manière supervisée, c’est-à-dire que l’on montre à</a:t>
            </a:r>
          </a:p>
          <a:p>
            <a:r>
              <a:rPr lang="fr-MA" sz="2400" dirty="0"/>
              <a:t>la machine des exemples de données (</a:t>
            </a:r>
            <a:r>
              <a:rPr lang="fr-MA" sz="2400" dirty="0" err="1"/>
              <a:t>X,y</a:t>
            </a:r>
            <a:r>
              <a:rPr lang="fr-MA" sz="2400" dirty="0"/>
              <a:t>) afin qu’elle développe un modèle permettant de</a:t>
            </a:r>
          </a:p>
          <a:p>
            <a:r>
              <a:rPr lang="fr-MA" sz="2400" dirty="0"/>
              <a:t>relier X → y.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FE5F674-BC66-893D-6494-AA5AF4350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278" y="5173745"/>
            <a:ext cx="7134225" cy="2562225"/>
          </a:xfrm>
          <a:prstGeom prst="rect">
            <a:avLst/>
          </a:prstGeom>
        </p:spPr>
      </p:pic>
      <p:pic>
        <p:nvPicPr>
          <p:cNvPr id="2" name="Picture 4" descr="Sup2tech / Formations / Digital">
            <a:extLst>
              <a:ext uri="{FF2B5EF4-FFF2-40B4-BE49-F238E27FC236}">
                <a16:creationId xmlns:a16="http://schemas.microsoft.com/office/drawing/2014/main" id="{43B3CF4F-D7A8-F93A-8EFE-3CF4544B8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976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5C00B-3301-8A1B-D973-2359A9452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7A88BE7A-96DD-B768-1378-587D691F33E4}"/>
              </a:ext>
            </a:extLst>
          </p:cNvPr>
          <p:cNvSpPr/>
          <p:nvPr/>
        </p:nvSpPr>
        <p:spPr>
          <a:xfrm>
            <a:off x="649128" y="426725"/>
            <a:ext cx="13332143" cy="833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200" b="1" dirty="0"/>
              <a:t>Mise en situation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F30003C-426C-45C3-992E-431D1707BF7D}"/>
              </a:ext>
            </a:extLst>
          </p:cNvPr>
          <p:cNvSpPr/>
          <p:nvPr/>
        </p:nvSpPr>
        <p:spPr>
          <a:xfrm>
            <a:off x="493011" y="1487947"/>
            <a:ext cx="13691339" cy="2704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Imaginez que vous souhaitiez développer un modèle capable de prédire le prix d’une maison</a:t>
            </a:r>
          </a:p>
          <a:p>
            <a:r>
              <a:rPr lang="fr-FR" dirty="0"/>
              <a:t>en fonction de sa surface habitable.</a:t>
            </a:r>
          </a:p>
          <a:p>
            <a:r>
              <a:rPr lang="fr-FR" dirty="0"/>
              <a:t>Pour cela, vous disposez d’une base de données de référence qui contient plusieurs exemples</a:t>
            </a:r>
          </a:p>
          <a:p>
            <a:r>
              <a:rPr lang="fr-FR" dirty="0"/>
              <a:t>de maisons, avec pour chacune leur prix y ainsi que leur surface habitable X. En affichant ces</a:t>
            </a:r>
          </a:p>
          <a:p>
            <a:r>
              <a:rPr lang="fr-FR" dirty="0"/>
              <a:t>points sur un graphique, on obtient le résultat suivant.</a:t>
            </a:r>
            <a:endParaRPr lang="fr-MA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BA74D1-33A6-75EF-61D0-5EBF5E9E6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077" y="3090663"/>
            <a:ext cx="5166808" cy="1981372"/>
          </a:xfrm>
          <a:prstGeom prst="rect">
            <a:avLst/>
          </a:prstGeom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D93D96AC-A050-29BB-356A-83A9540A4C53}"/>
              </a:ext>
            </a:extLst>
          </p:cNvPr>
          <p:cNvSpPr/>
          <p:nvPr/>
        </p:nvSpPr>
        <p:spPr>
          <a:xfrm>
            <a:off x="493012" y="5097963"/>
            <a:ext cx="13691339" cy="678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Objectif :Développer un modèle qui représente au mieux ces données, pour ensuite l’utiliser afin de</a:t>
            </a:r>
          </a:p>
          <a:p>
            <a:r>
              <a:rPr lang="en-US" dirty="0"/>
              <a:t>faire de </a:t>
            </a:r>
            <a:r>
              <a:rPr lang="en-US" dirty="0" err="1"/>
              <a:t>nouvelles</a:t>
            </a:r>
            <a:r>
              <a:rPr lang="en-US" dirty="0"/>
              <a:t> </a:t>
            </a:r>
            <a:r>
              <a:rPr lang="en-US" dirty="0" err="1"/>
              <a:t>prédictions</a:t>
            </a:r>
            <a:r>
              <a:rPr lang="en-US" dirty="0"/>
              <a:t>.</a:t>
            </a:r>
            <a:endParaRPr lang="fr-MA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943EF4-5D34-6376-E1FE-FA4E2C2C3C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948" y="5674655"/>
            <a:ext cx="6950042" cy="2446232"/>
          </a:xfrm>
          <a:prstGeom prst="rect">
            <a:avLst/>
          </a:prstGeom>
        </p:spPr>
      </p:pic>
      <p:pic>
        <p:nvPicPr>
          <p:cNvPr id="2" name="Picture 4" descr="Sup2tech / Formations / Digital">
            <a:extLst>
              <a:ext uri="{FF2B5EF4-FFF2-40B4-BE49-F238E27FC236}">
                <a16:creationId xmlns:a16="http://schemas.microsoft.com/office/drawing/2014/main" id="{11FA4F88-C0C6-3C97-C8F6-2E18503F6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154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DE72D-EFAD-6F6B-0140-976B168C3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F8F3A1AD-47B1-B73A-45C4-76DE032842F8}"/>
              </a:ext>
            </a:extLst>
          </p:cNvPr>
          <p:cNvSpPr/>
          <p:nvPr/>
        </p:nvSpPr>
        <p:spPr>
          <a:xfrm>
            <a:off x="504162" y="72290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200" b="1" dirty="0"/>
              <a:t>Idée :</a:t>
            </a:r>
            <a:r>
              <a:rPr lang="fr-MA" sz="3200" dirty="0"/>
              <a:t> Prédire une valeur chiffrée (comme un prix ou un temps)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768CDEC-93DA-F89F-AA3B-41CBAF669884}"/>
              </a:ext>
            </a:extLst>
          </p:cNvPr>
          <p:cNvSpPr/>
          <p:nvPr/>
        </p:nvSpPr>
        <p:spPr>
          <a:xfrm>
            <a:off x="160755" y="1259923"/>
            <a:ext cx="13488259" cy="1076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400" dirty="0"/>
              <a:t>Le modèle de régression linéaire peut être décrit avec la formule bien connue</a:t>
            </a:r>
          </a:p>
          <a:p>
            <a:r>
              <a:rPr lang="fr-MA" sz="2400" dirty="0"/>
              <a:t> f(x) = </a:t>
            </a:r>
            <a:r>
              <a:rPr lang="fr-MA" sz="2400" dirty="0" err="1"/>
              <a:t>wx</a:t>
            </a:r>
            <a:r>
              <a:rPr lang="fr-MA" sz="2400" dirty="0"/>
              <a:t> + b. </a:t>
            </a:r>
          </a:p>
          <a:p>
            <a:r>
              <a:rPr lang="fr-MA" sz="2400" dirty="0"/>
              <a:t>Lorsque l’on trace cette fonction, on obtient une droite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EF3812F-E383-3200-365C-5B6CFEDFE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462212"/>
            <a:ext cx="5857875" cy="3305175"/>
          </a:xfrm>
          <a:prstGeom prst="rect">
            <a:avLst/>
          </a:prstGeom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3C16EBCD-CF0A-B540-7682-D4EDF94218BA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400" dirty="0"/>
              <a:t>Dans ce modèle, les paramètres </a:t>
            </a:r>
            <a:r>
              <a:rPr lang="fr-MA" sz="2400" dirty="0">
                <a:solidFill>
                  <a:srgbClr val="00B050"/>
                </a:solidFill>
              </a:rPr>
              <a:t>w</a:t>
            </a:r>
            <a:r>
              <a:rPr lang="fr-MA" sz="2400" dirty="0"/>
              <a:t> et </a:t>
            </a:r>
            <a:r>
              <a:rPr lang="fr-MA" sz="2400" dirty="0">
                <a:solidFill>
                  <a:srgbClr val="00B050"/>
                </a:solidFill>
              </a:rPr>
              <a:t>b </a:t>
            </a:r>
            <a:r>
              <a:rPr lang="fr-MA" sz="2400" dirty="0"/>
              <a:t>contrôlent l’allure de la droite : </a:t>
            </a:r>
          </a:p>
          <a:p>
            <a:r>
              <a:rPr lang="fr-MA" sz="2400" dirty="0"/>
              <a:t>w détermine son inclinaison, et b son ordonnée à l’origine.</a:t>
            </a:r>
          </a:p>
        </p:txBody>
      </p:sp>
      <p:pic>
        <p:nvPicPr>
          <p:cNvPr id="5" name="Picture 4" descr="Sup2tech / Formations / Digital">
            <a:extLst>
              <a:ext uri="{FF2B5EF4-FFF2-40B4-BE49-F238E27FC236}">
                <a16:creationId xmlns:a16="http://schemas.microsoft.com/office/drawing/2014/main" id="{9DD0BE4B-53E0-D610-EB87-CF9B61AF7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C8953F-49CB-1C3A-0C36-13A087D61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7825" y="3118700"/>
            <a:ext cx="7102455" cy="260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0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0B7A5-20CC-D8C3-17CD-5FB6E48BE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B725887A-EA37-8762-D615-4920ABAE9F93}"/>
              </a:ext>
            </a:extLst>
          </p:cNvPr>
          <p:cNvSpPr/>
          <p:nvPr/>
        </p:nvSpPr>
        <p:spPr>
          <a:xfrm>
            <a:off x="203643" y="621309"/>
            <a:ext cx="12419537" cy="1076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Objectif : trouver les paramètres w et b qui permettent au modèle de s’ajuster au</a:t>
            </a:r>
          </a:p>
          <a:p>
            <a:r>
              <a:rPr lang="fr-FR" dirty="0"/>
              <a:t>mieux au jeu de données (X; y)</a:t>
            </a:r>
            <a:endParaRPr lang="fr-MA" sz="24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65BFD973-6A77-40C9-8C48-C79903C0AAF8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52CF71-8CF2-0672-D3A2-E851A83AB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776" y="2588150"/>
            <a:ext cx="5425910" cy="3254022"/>
          </a:xfrm>
          <a:prstGeom prst="rect">
            <a:avLst/>
          </a:prstGeom>
        </p:spPr>
      </p:pic>
      <p:pic>
        <p:nvPicPr>
          <p:cNvPr id="2" name="Picture 4" descr="Sup2tech / Formations / Digital">
            <a:extLst>
              <a:ext uri="{FF2B5EF4-FFF2-40B4-BE49-F238E27FC236}">
                <a16:creationId xmlns:a16="http://schemas.microsoft.com/office/drawing/2014/main" id="{E050EC4E-99E4-63A2-F693-0DA75EDAA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29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C3940-B787-CB85-D3F9-F6C7EBB00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478857C3-A174-EB17-E4AF-8AE08E21252C}"/>
              </a:ext>
            </a:extLst>
          </p:cNvPr>
          <p:cNvSpPr/>
          <p:nvPr/>
        </p:nvSpPr>
        <p:spPr>
          <a:xfrm>
            <a:off x="203643" y="621309"/>
            <a:ext cx="13488259" cy="1843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La machine apprend toute seule !</a:t>
            </a:r>
          </a:p>
          <a:p>
            <a:endParaRPr lang="fr-FR" dirty="0"/>
          </a:p>
          <a:p>
            <a:r>
              <a:rPr lang="fr-FR" dirty="0"/>
              <a:t>Elle mesure ses erreurs (lignes rouges)</a:t>
            </a:r>
          </a:p>
          <a:p>
            <a:r>
              <a:rPr lang="fr-FR" dirty="0"/>
              <a:t>et les réduit progressivement</a:t>
            </a:r>
          </a:p>
          <a:p>
            <a:endParaRPr lang="fr-FR" dirty="0"/>
          </a:p>
          <a:p>
            <a:r>
              <a:rPr lang="fr-FR" dirty="0"/>
              <a:t>💡 Ces erreurs = la "fonction coût"</a:t>
            </a:r>
            <a:endParaRPr lang="fr-MA" sz="24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2CD84F07-0154-C33E-CF99-16EA24E1F3CC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06C66B-7465-C1B8-9D60-34149C22C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782" y="3219894"/>
            <a:ext cx="5303980" cy="3375953"/>
          </a:xfrm>
          <a:prstGeom prst="rect">
            <a:avLst/>
          </a:prstGeom>
        </p:spPr>
      </p:pic>
      <p:pic>
        <p:nvPicPr>
          <p:cNvPr id="2" name="Picture 4" descr="Sup2tech / Formations / Digital">
            <a:extLst>
              <a:ext uri="{FF2B5EF4-FFF2-40B4-BE49-F238E27FC236}">
                <a16:creationId xmlns:a16="http://schemas.microsoft.com/office/drawing/2014/main" id="{720D75E6-D511-C7BB-C2FE-DDD1E1427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915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2D3CF-A9A4-61B3-1A27-2711DFCD5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809EA0DB-5EED-AF5D-3410-A8B9CA372F85}"/>
              </a:ext>
            </a:extLst>
          </p:cNvPr>
          <p:cNvSpPr/>
          <p:nvPr/>
        </p:nvSpPr>
        <p:spPr>
          <a:xfrm>
            <a:off x="203643" y="1159725"/>
            <a:ext cx="12653713" cy="3088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il s’agit de mesurer l’erreur entre chaque point de données et notre modèle, puis de faire la moyenne de toutes ces erreurs.</a:t>
            </a:r>
          </a:p>
          <a:p>
            <a:endParaRPr lang="nn-NO" dirty="0"/>
          </a:p>
          <a:p>
            <a:r>
              <a:rPr lang="nn-NO" dirty="0"/>
              <a:t>1ère etape :</a:t>
            </a:r>
            <a:r>
              <a:rPr lang="fr-FR" dirty="0"/>
              <a:t>on commencer par calculer la différence entre la prédiction du modèle pour chaque point (i) et la valeur attendue y(i). </a:t>
            </a:r>
          </a:p>
          <a:p>
            <a:r>
              <a:rPr lang="fr-FR" dirty="0"/>
              <a:t>On appelle cette différence le résidu R(i)</a:t>
            </a:r>
            <a:endParaRPr lang="nn-NO" dirty="0"/>
          </a:p>
          <a:p>
            <a:r>
              <a:rPr lang="nn-NO" dirty="0"/>
              <a:t>R(i) = f(x(i)) - y(i)</a:t>
            </a:r>
          </a:p>
          <a:p>
            <a:endParaRPr lang="nn-NO" sz="2400" dirty="0"/>
          </a:p>
          <a:p>
            <a:r>
              <a:rPr lang="fr-FR" dirty="0"/>
              <a:t>Par exemple, pour la première maison du jeu de données (i = 1) la surface habitable x(1) = 95</a:t>
            </a:r>
          </a:p>
          <a:p>
            <a:r>
              <a:rPr lang="fr-FR" dirty="0"/>
              <a:t>et le prix y(1) = 130. Si le modèle prédit f(x(1)) = 150 alors le résidu </a:t>
            </a:r>
          </a:p>
          <a:p>
            <a:r>
              <a:rPr lang="fr-FR" dirty="0"/>
              <a:t>R(1) = f(x(1)) 􀀀 y(1) =</a:t>
            </a:r>
          </a:p>
          <a:p>
            <a:r>
              <a:rPr lang="fr-FR" dirty="0"/>
              <a:t>150 􀀀 130 = 20. Autrement dit, le modèle a fait une erreur de prix de 20 000 euros.</a:t>
            </a:r>
            <a:endParaRPr lang="fr-MA" sz="24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F0D72E6F-E184-DB83-4697-69D90E484812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00EEBA67-477C-51FF-3DD1-9924E2D3B258}"/>
              </a:ext>
            </a:extLst>
          </p:cNvPr>
          <p:cNvSpPr/>
          <p:nvPr/>
        </p:nvSpPr>
        <p:spPr>
          <a:xfrm>
            <a:off x="359759" y="-1"/>
            <a:ext cx="13332143" cy="699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200" b="1" dirty="0"/>
              <a:t>Fonction cout </a:t>
            </a:r>
            <a:endParaRPr lang="en-US" sz="3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03F561-14F3-D819-19DB-A3FABE218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458" y="4661863"/>
            <a:ext cx="6416596" cy="2608732"/>
          </a:xfrm>
          <a:prstGeom prst="rect">
            <a:avLst/>
          </a:prstGeom>
        </p:spPr>
      </p:pic>
      <p:pic>
        <p:nvPicPr>
          <p:cNvPr id="3" name="Picture 4" descr="Sup2tech / Formations / Digital">
            <a:extLst>
              <a:ext uri="{FF2B5EF4-FFF2-40B4-BE49-F238E27FC236}">
                <a16:creationId xmlns:a16="http://schemas.microsoft.com/office/drawing/2014/main" id="{5B5FEF01-2771-B9AF-39F3-87E1E7D4E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736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F0D46-B5F6-3ECA-DAEC-58A463477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56C0E662-D068-FB10-0048-7A6FD05E6AF0}"/>
              </a:ext>
            </a:extLst>
          </p:cNvPr>
          <p:cNvSpPr/>
          <p:nvPr/>
        </p:nvSpPr>
        <p:spPr>
          <a:xfrm>
            <a:off x="203643" y="1159726"/>
            <a:ext cx="12653713" cy="278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il s’agit de mesurer l’erreur entre chaque point de données et notre modèle, puis de faire la moyenne de toutes ces erreurs.</a:t>
            </a:r>
          </a:p>
          <a:p>
            <a:endParaRPr lang="nn-NO" dirty="0"/>
          </a:p>
          <a:p>
            <a:r>
              <a:rPr lang="nn-NO" dirty="0"/>
              <a:t>1ère etape :</a:t>
            </a:r>
            <a:r>
              <a:rPr lang="fr-FR" dirty="0"/>
              <a:t>on commencer par calculer la différence entre la prédiction du modèle </a:t>
            </a:r>
            <a:r>
              <a:rPr lang="fr-FR" dirty="0" err="1"/>
              <a:t>pourchaque</a:t>
            </a:r>
            <a:r>
              <a:rPr lang="fr-FR" dirty="0"/>
              <a:t> point (i) et la valeur attendue y(i). </a:t>
            </a:r>
          </a:p>
          <a:p>
            <a:r>
              <a:rPr lang="fr-FR" dirty="0"/>
              <a:t>On appelle cette différence le résidu R(i)</a:t>
            </a:r>
            <a:endParaRPr lang="nn-NO" dirty="0"/>
          </a:p>
          <a:p>
            <a:r>
              <a:rPr lang="nn-NO" dirty="0"/>
              <a:t>R(i) = f(x(i)) - y(i)</a:t>
            </a:r>
          </a:p>
          <a:p>
            <a:endParaRPr lang="nn-NO" sz="2400" dirty="0"/>
          </a:p>
          <a:p>
            <a:r>
              <a:rPr lang="fr-FR" dirty="0"/>
              <a:t>Par exemple, pour la première maison du jeu de données (i = 1) la surface habitable x(1) = 95</a:t>
            </a:r>
          </a:p>
          <a:p>
            <a:r>
              <a:rPr lang="fr-FR" dirty="0"/>
              <a:t>et le prix y(1) = 130. Si le modèle prédit f(x(1)) = 150 alors le résidu R(1) = f(x(1)) 􀀀 y(1) =</a:t>
            </a:r>
          </a:p>
          <a:p>
            <a:r>
              <a:rPr lang="fr-FR" dirty="0"/>
              <a:t>150 -  130 = 20. Autrement dit, le modèle a fait une erreur de prix de 20 000 euros.</a:t>
            </a:r>
            <a:endParaRPr lang="fr-MA" sz="24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3EE3EB81-628D-8EE7-2FDF-B8602F24DDEE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410427D7-8768-4A27-DF6E-CD43357E6E21}"/>
              </a:ext>
            </a:extLst>
          </p:cNvPr>
          <p:cNvSpPr/>
          <p:nvPr/>
        </p:nvSpPr>
        <p:spPr>
          <a:xfrm>
            <a:off x="359759" y="-1"/>
            <a:ext cx="13332143" cy="699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200" b="1" dirty="0"/>
              <a:t>Fonction cout </a:t>
            </a:r>
            <a:endParaRPr lang="en-US" sz="3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1CD6D4-E204-9A22-48CF-19A2D1C22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458" y="4661863"/>
            <a:ext cx="6416596" cy="2608732"/>
          </a:xfrm>
          <a:prstGeom prst="rect">
            <a:avLst/>
          </a:prstGeom>
        </p:spPr>
      </p:pic>
      <p:pic>
        <p:nvPicPr>
          <p:cNvPr id="3" name="Picture 4" descr="Sup2tech / Formations / Digital">
            <a:extLst>
              <a:ext uri="{FF2B5EF4-FFF2-40B4-BE49-F238E27FC236}">
                <a16:creationId xmlns:a16="http://schemas.microsoft.com/office/drawing/2014/main" id="{A34731ED-4968-4D39-0413-36956E22E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214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084E8-9D71-B4B4-F851-EC1216408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CBC9A91B-5B8B-048D-27D2-FE6C486AA391}"/>
              </a:ext>
            </a:extLst>
          </p:cNvPr>
          <p:cNvSpPr/>
          <p:nvPr/>
        </p:nvSpPr>
        <p:spPr>
          <a:xfrm>
            <a:off x="203643" y="1159726"/>
            <a:ext cx="12653713" cy="278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Avant de faire la somme de tous ces résidus, il est important de s’assurer qu’ils ne puissent pas</a:t>
            </a:r>
          </a:p>
          <a:p>
            <a:r>
              <a:rPr lang="fr-FR" dirty="0"/>
              <a:t>s’annuler les uns avec les autres. En effet, que se passe-t-il si l’on additionne les deux résidus</a:t>
            </a:r>
          </a:p>
          <a:p>
            <a:r>
              <a:rPr lang="fr-FR" dirty="0"/>
              <a:t>de signes opposés ci-dessous ? Ils s’annulent...</a:t>
            </a:r>
            <a:endParaRPr lang="fr-MA" sz="24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133F9152-923C-FDCF-7E79-F8FBDE344F31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BA14DBE5-DC21-D57D-70B2-A0E50B507DA4}"/>
              </a:ext>
            </a:extLst>
          </p:cNvPr>
          <p:cNvSpPr/>
          <p:nvPr/>
        </p:nvSpPr>
        <p:spPr>
          <a:xfrm>
            <a:off x="359759" y="0"/>
            <a:ext cx="13332143" cy="699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200" b="1" dirty="0"/>
              <a:t>Fonction </a:t>
            </a:r>
            <a:r>
              <a:rPr lang="fr-FR" sz="3200" b="1" dirty="0"/>
              <a:t>coût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F5B23-8257-0EF3-9D05-20C60923F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4836" y="2297137"/>
            <a:ext cx="6195597" cy="2110923"/>
          </a:xfrm>
          <a:prstGeom prst="rect">
            <a:avLst/>
          </a:prstGeom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65EDA4A0-AEF5-B411-2620-D5349FCE4C09}"/>
              </a:ext>
            </a:extLst>
          </p:cNvPr>
          <p:cNvSpPr/>
          <p:nvPr/>
        </p:nvSpPr>
        <p:spPr>
          <a:xfrm>
            <a:off x="359759" y="4697978"/>
            <a:ext cx="13332143" cy="2967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Solution : on élève chaque résidu au carré, ce qui permet de n’obtenir que des résidus</a:t>
            </a:r>
          </a:p>
          <a:p>
            <a:r>
              <a:rPr lang="fr-FR" dirty="0"/>
              <a:t>positifs. Cela nous donne ce qu’on appelle la </a:t>
            </a:r>
            <a:r>
              <a:rPr lang="fr-FR" b="1" dirty="0"/>
              <a:t>distance euclidienne</a:t>
            </a:r>
            <a:r>
              <a:rPr lang="fr-FR" dirty="0"/>
              <a:t>, notée D(i)</a:t>
            </a:r>
          </a:p>
          <a:p>
            <a:r>
              <a:rPr lang="en-US" dirty="0"/>
              <a:t>D(</a:t>
            </a:r>
            <a:r>
              <a:rPr lang="en-US" dirty="0" err="1"/>
              <a:t>i</a:t>
            </a:r>
            <a:r>
              <a:rPr lang="en-US" dirty="0"/>
              <a:t>) =</a:t>
            </a:r>
            <a:r>
              <a:rPr lang="nn-NO" dirty="0"/>
              <a:t>f(x(i)) - y(i)</a:t>
            </a:r>
            <a:r>
              <a:rPr lang="en-US" dirty="0"/>
              <a:t>2</a:t>
            </a:r>
          </a:p>
          <a:p>
            <a:r>
              <a:rPr lang="fr-FR" dirty="0"/>
              <a:t>Pour finir, on calcule la somme, puis la moyenne de toutes ces erreurs. Cela nous donne la</a:t>
            </a:r>
          </a:p>
          <a:p>
            <a:r>
              <a:rPr lang="fr-FR" b="1" dirty="0"/>
              <a:t>perte </a:t>
            </a:r>
            <a:r>
              <a:rPr lang="fr-FR" dirty="0"/>
              <a:t>globale du modèle (</a:t>
            </a:r>
            <a:r>
              <a:rPr lang="fr-FR" i="1" dirty="0" err="1"/>
              <a:t>Loss</a:t>
            </a:r>
            <a:r>
              <a:rPr lang="fr-FR" i="1" dirty="0"/>
              <a:t> </a:t>
            </a:r>
            <a:r>
              <a:rPr lang="fr-FR" dirty="0"/>
              <a:t>en anglais).</a:t>
            </a:r>
            <a:endParaRPr lang="en-US" dirty="0"/>
          </a:p>
          <a:p>
            <a:endParaRPr lang="en-US" dirty="0"/>
          </a:p>
          <a:p>
            <a:endParaRPr lang="en-US" sz="2400" dirty="0"/>
          </a:p>
          <a:p>
            <a:endParaRPr lang="fr-MA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7368FA-E8AE-2CCC-FE0A-4DC70388C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4821" y="6398116"/>
            <a:ext cx="2484335" cy="571550"/>
          </a:xfrm>
          <a:prstGeom prst="rect">
            <a:avLst/>
          </a:prstGeom>
        </p:spPr>
      </p:pic>
      <p:pic>
        <p:nvPicPr>
          <p:cNvPr id="3" name="Picture 4" descr="Sup2tech / Formations / Digital">
            <a:extLst>
              <a:ext uri="{FF2B5EF4-FFF2-40B4-BE49-F238E27FC236}">
                <a16:creationId xmlns:a16="http://schemas.microsoft.com/office/drawing/2014/main" id="{FC3E0A1A-628B-0BFF-0731-9DE3A5E21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404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2416B-AC05-621C-311C-AE4271059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34D113C4-B9CB-49AF-036E-35C2E750100B}"/>
              </a:ext>
            </a:extLst>
          </p:cNvPr>
          <p:cNvSpPr/>
          <p:nvPr/>
        </p:nvSpPr>
        <p:spPr>
          <a:xfrm>
            <a:off x="203643" y="1159725"/>
            <a:ext cx="12653713" cy="2967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Lorsqu’on fait varier les paramètres w et b de notre modèle, on constate que la fonction coût</a:t>
            </a:r>
          </a:p>
          <a:p>
            <a:r>
              <a:rPr lang="fr-FR" dirty="0"/>
              <a:t>prend la forme d’une parabole.</a:t>
            </a:r>
            <a:endParaRPr lang="fr-MA" sz="24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6D5A36ED-D483-C12C-0505-CBBD224BF9C6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0595B192-AE05-5102-7F6D-EC0565A03856}"/>
              </a:ext>
            </a:extLst>
          </p:cNvPr>
          <p:cNvSpPr/>
          <p:nvPr/>
        </p:nvSpPr>
        <p:spPr>
          <a:xfrm>
            <a:off x="359759" y="-1"/>
            <a:ext cx="13332143" cy="699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FR" sz="2200" b="1" dirty="0"/>
              <a:t>Allure de la fonction coût</a:t>
            </a:r>
            <a:endParaRPr lang="en-US" sz="2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F847EA-9BF5-282E-0512-A9C210F21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791" y="2496336"/>
            <a:ext cx="6668078" cy="4740051"/>
          </a:xfrm>
          <a:prstGeom prst="rect">
            <a:avLst/>
          </a:prstGeom>
        </p:spPr>
      </p:pic>
      <p:pic>
        <p:nvPicPr>
          <p:cNvPr id="3" name="Picture 4" descr="Sup2tech / Formations / Digital">
            <a:extLst>
              <a:ext uri="{FF2B5EF4-FFF2-40B4-BE49-F238E27FC236}">
                <a16:creationId xmlns:a16="http://schemas.microsoft.com/office/drawing/2014/main" id="{88B806DA-A368-46F6-F61F-0430E2CB5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563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9F5F3-4D75-6377-692C-32FE9A937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6A416730-2F04-23D9-18E7-EA53062D34C8}"/>
              </a:ext>
            </a:extLst>
          </p:cNvPr>
          <p:cNvSpPr/>
          <p:nvPr/>
        </p:nvSpPr>
        <p:spPr>
          <a:xfrm>
            <a:off x="203643" y="1159725"/>
            <a:ext cx="12653713" cy="2967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on voit clairement que le minimum de la fonction coût est atteint lorsque b</a:t>
            </a:r>
          </a:p>
          <a:p>
            <a:r>
              <a:rPr lang="en-US" dirty="0" err="1"/>
              <a:t>avoisine</a:t>
            </a:r>
            <a:r>
              <a:rPr lang="en-US" dirty="0"/>
              <a:t> la </a:t>
            </a:r>
            <a:r>
              <a:rPr lang="en-US" dirty="0" err="1"/>
              <a:t>valeur</a:t>
            </a:r>
            <a:r>
              <a:rPr lang="en-US" dirty="0"/>
              <a:t> 37.</a:t>
            </a:r>
            <a:endParaRPr lang="fr-MA" sz="24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5D297A16-F9A5-B5BA-B6F3-AB2F08C0517A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CA88105E-D3B8-2E79-11C9-B7ED6D75B2C9}"/>
              </a:ext>
            </a:extLst>
          </p:cNvPr>
          <p:cNvSpPr/>
          <p:nvPr/>
        </p:nvSpPr>
        <p:spPr>
          <a:xfrm>
            <a:off x="359759" y="-1"/>
            <a:ext cx="13332143" cy="699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FR" sz="2200" b="1" dirty="0"/>
              <a:t>Allure de la fonction coût</a:t>
            </a:r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09C3C9-47AD-F73D-83A0-DBBFAA0AD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03" y="3126900"/>
            <a:ext cx="6828112" cy="29949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AF9F77-989F-1869-F440-D89CBD928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3018608"/>
            <a:ext cx="6500423" cy="2568163"/>
          </a:xfrm>
          <a:prstGeom prst="rect">
            <a:avLst/>
          </a:prstGeom>
        </p:spPr>
      </p:pic>
      <p:pic>
        <p:nvPicPr>
          <p:cNvPr id="3" name="Picture 4" descr="Sup2tech / Formations / Digital">
            <a:extLst>
              <a:ext uri="{FF2B5EF4-FFF2-40B4-BE49-F238E27FC236}">
                <a16:creationId xmlns:a16="http://schemas.microsoft.com/office/drawing/2014/main" id="{074A0BDF-86D0-5583-FC3F-27A3459FF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198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720DB-1761-32D3-A0E7-CBD5C080F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1D1285EB-8C83-7C45-B00F-6D7EAEC8F1E4}"/>
              </a:ext>
            </a:extLst>
          </p:cNvPr>
          <p:cNvSpPr/>
          <p:nvPr/>
        </p:nvSpPr>
        <p:spPr>
          <a:xfrm>
            <a:off x="203643" y="1159726"/>
            <a:ext cx="13488259" cy="1107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Il est possible de visualiser ces deux graphiques en les combinant dans un graphique 3D. On</a:t>
            </a:r>
          </a:p>
          <a:p>
            <a:r>
              <a:rPr lang="fr-FR" dirty="0"/>
              <a:t>obtient alors une surface en forme de bol, au fond de laquelle se trouve le minimum de la</a:t>
            </a:r>
          </a:p>
          <a:p>
            <a:r>
              <a:rPr lang="fr-FR" dirty="0"/>
              <a:t>fonction coût, ainsi que les coordonnées (w; b) permettant d’y accéder.</a:t>
            </a:r>
            <a:endParaRPr lang="fr-MA" sz="24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0A263A83-D6B7-1DEC-3CA0-4F24B1D8B947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F89FA9F3-E4CF-2F71-5946-394A5D90926A}"/>
              </a:ext>
            </a:extLst>
          </p:cNvPr>
          <p:cNvSpPr/>
          <p:nvPr/>
        </p:nvSpPr>
        <p:spPr>
          <a:xfrm>
            <a:off x="359759" y="-1"/>
            <a:ext cx="13332143" cy="699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FR" sz="2200" b="1" dirty="0"/>
              <a:t>Allure de la fonction coût</a:t>
            </a:r>
            <a:endParaRPr lang="en-US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723488-7ADF-5302-C6FD-C1929CDDE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897" y="3007314"/>
            <a:ext cx="6287045" cy="2789162"/>
          </a:xfrm>
          <a:prstGeom prst="rect">
            <a:avLst/>
          </a:prstGeom>
        </p:spPr>
      </p:pic>
      <p:pic>
        <p:nvPicPr>
          <p:cNvPr id="3" name="Picture 4" descr="Sup2tech / Formations / Digital">
            <a:extLst>
              <a:ext uri="{FF2B5EF4-FFF2-40B4-BE49-F238E27FC236}">
                <a16:creationId xmlns:a16="http://schemas.microsoft.com/office/drawing/2014/main" id="{0CE30D5C-AE0A-59E4-DA94-2BA6801D8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522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B1F92-087E-DDA3-57EE-ADCAB6E95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750D929A-30C1-145F-6070-886863AAB276}"/>
              </a:ext>
            </a:extLst>
          </p:cNvPr>
          <p:cNvSpPr/>
          <p:nvPr/>
        </p:nvSpPr>
        <p:spPr>
          <a:xfrm>
            <a:off x="203643" y="1159726"/>
            <a:ext cx="13737825" cy="1996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La </a:t>
            </a:r>
            <a:r>
              <a:rPr lang="fr-FR" b="1" dirty="0"/>
              <a:t>descente de gradient </a:t>
            </a:r>
            <a:r>
              <a:rPr lang="fr-FR" dirty="0"/>
              <a:t>est l’un des algorithmes d’apprentissage les plus utilisés en machine</a:t>
            </a:r>
          </a:p>
          <a:p>
            <a:r>
              <a:rPr lang="fr-FR" dirty="0" err="1"/>
              <a:t>learning</a:t>
            </a:r>
            <a:r>
              <a:rPr lang="fr-FR" dirty="0"/>
              <a:t>. Il consiste à calculer le gradient de la fonction coût, c’est-à-dire comment celle-ci</a:t>
            </a:r>
          </a:p>
          <a:p>
            <a:r>
              <a:rPr lang="fr-FR" dirty="0"/>
              <a:t>évolue lorsque w et b varient légèrement, pour ensuite faire un pas dans la direction où la</a:t>
            </a:r>
          </a:p>
          <a:p>
            <a:r>
              <a:rPr lang="fr-FR" dirty="0"/>
              <a:t>fonction coût diminue. D’où le nom de descente de gradient.</a:t>
            </a:r>
          </a:p>
          <a:p>
            <a:r>
              <a:rPr lang="fr-FR" dirty="0"/>
              <a:t>L’algorithme démarre avec des paramètres (w0; b0) choisis au hasard. Il en résulte un modèle</a:t>
            </a:r>
          </a:p>
          <a:p>
            <a:r>
              <a:rPr lang="fr-FR" dirty="0"/>
              <a:t>initial, comme illustré ci-dessous. À partir du point (w0; b0) on calcule le gradient, c’est-à-dire la</a:t>
            </a:r>
          </a:p>
          <a:p>
            <a:r>
              <a:rPr lang="en-US" dirty="0"/>
              <a:t>direction de la </a:t>
            </a:r>
            <a:r>
              <a:rPr lang="en-US" dirty="0" err="1"/>
              <a:t>pente</a:t>
            </a:r>
            <a:r>
              <a:rPr lang="en-US" dirty="0"/>
              <a:t>.</a:t>
            </a:r>
            <a:endParaRPr lang="fr-MA" sz="24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17CA0D24-F347-FE0D-EEB9-DA1213FAA199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D0207891-BB38-74B4-182A-334846A8F62A}"/>
              </a:ext>
            </a:extLst>
          </p:cNvPr>
          <p:cNvSpPr/>
          <p:nvPr/>
        </p:nvSpPr>
        <p:spPr>
          <a:xfrm>
            <a:off x="359759" y="0"/>
            <a:ext cx="13332143" cy="699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en-US" sz="3400" b="1" dirty="0" err="1"/>
              <a:t>L’algorithme</a:t>
            </a:r>
            <a:r>
              <a:rPr lang="en-US" sz="3400" b="1" dirty="0"/>
              <a:t> de la </a:t>
            </a:r>
            <a:r>
              <a:rPr lang="en-US" sz="3400" b="1" dirty="0" err="1"/>
              <a:t>descente</a:t>
            </a:r>
            <a:r>
              <a:rPr lang="en-US" sz="3400" b="1" dirty="0"/>
              <a:t> de gradient</a:t>
            </a:r>
            <a:endParaRPr lang="en-US" sz="3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A970D5-1D86-16D8-9C0F-4A2057C5E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6585" y="3913375"/>
            <a:ext cx="6911939" cy="2682472"/>
          </a:xfrm>
          <a:prstGeom prst="rect">
            <a:avLst/>
          </a:prstGeom>
        </p:spPr>
      </p:pic>
      <p:pic>
        <p:nvPicPr>
          <p:cNvPr id="3" name="Picture 4" descr="Sup2tech / Formations / Digital">
            <a:extLst>
              <a:ext uri="{FF2B5EF4-FFF2-40B4-BE49-F238E27FC236}">
                <a16:creationId xmlns:a16="http://schemas.microsoft.com/office/drawing/2014/main" id="{9CD16A29-6007-93DE-EEB8-6307DE7BD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922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1181F-8D5D-BAA6-AFB1-A37016ED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22F4F4BF-67FE-824E-A82F-8E4DD466F97C}"/>
              </a:ext>
            </a:extLst>
          </p:cNvPr>
          <p:cNvSpPr/>
          <p:nvPr/>
        </p:nvSpPr>
        <p:spPr>
          <a:xfrm>
            <a:off x="203643" y="1159726"/>
            <a:ext cx="13737825" cy="1996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FR" dirty="0"/>
              <a:t>On effectue alors un pas dans la direction de la descente. Cela nous donne de nouvelles valeurs</a:t>
            </a:r>
          </a:p>
          <a:p>
            <a:r>
              <a:rPr lang="fr-FR" dirty="0"/>
              <a:t>pour (w; b), notées (w1; b1). Avec ces nouvelles valeurs, nous obtenons également un nouveau</a:t>
            </a:r>
          </a:p>
          <a:p>
            <a:r>
              <a:rPr lang="fr-FR" dirty="0"/>
              <a:t>modèle, qui se rapproche davantage des données (X; y). Ensuite, on calcule à nouveau le</a:t>
            </a:r>
          </a:p>
          <a:p>
            <a:r>
              <a:rPr lang="fr-FR" dirty="0"/>
              <a:t>gradient au nouveau point (w1; b1), ce qui nous permet de poursuivre notre descente.</a:t>
            </a:r>
            <a:endParaRPr lang="fr-MA" sz="24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CC3863D2-7346-FA38-1192-A9BBF9EB0DE1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6A25094D-7B96-B619-7FE6-BE13CE508DE6}"/>
              </a:ext>
            </a:extLst>
          </p:cNvPr>
          <p:cNvSpPr/>
          <p:nvPr/>
        </p:nvSpPr>
        <p:spPr>
          <a:xfrm>
            <a:off x="359759" y="0"/>
            <a:ext cx="13332143" cy="699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en-US" sz="3400" b="1" dirty="0" err="1"/>
              <a:t>L’algorithme</a:t>
            </a:r>
            <a:r>
              <a:rPr lang="en-US" sz="3400" b="1" dirty="0"/>
              <a:t> de la </a:t>
            </a:r>
            <a:r>
              <a:rPr lang="en-US" sz="3400" b="1" dirty="0" err="1"/>
              <a:t>descente</a:t>
            </a:r>
            <a:r>
              <a:rPr lang="en-US" sz="3400" b="1" dirty="0"/>
              <a:t> de gradient</a:t>
            </a:r>
            <a:endParaRPr lang="en-US" sz="3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F7F4D1-3A24-A183-CACB-6BB309235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103" y="2948141"/>
            <a:ext cx="6972904" cy="27967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25E851-66A6-08AF-B394-1AAD5EF33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258" y="5744923"/>
            <a:ext cx="6858594" cy="2453853"/>
          </a:xfrm>
          <a:prstGeom prst="rect">
            <a:avLst/>
          </a:prstGeom>
        </p:spPr>
      </p:pic>
      <p:pic>
        <p:nvPicPr>
          <p:cNvPr id="3" name="Picture 4" descr="Sup2tech / Formations / Digital">
            <a:extLst>
              <a:ext uri="{FF2B5EF4-FFF2-40B4-BE49-F238E27FC236}">
                <a16:creationId xmlns:a16="http://schemas.microsoft.com/office/drawing/2014/main" id="{23C97AA7-B307-5362-521A-19C79D9D9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333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ADA87-DD6F-A51F-A514-1DCDEFF67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EFF0C66F-BE50-64B7-8921-233778E0229B}"/>
              </a:ext>
            </a:extLst>
          </p:cNvPr>
          <p:cNvSpPr/>
          <p:nvPr/>
        </p:nvSpPr>
        <p:spPr>
          <a:xfrm>
            <a:off x="203643" y="1159726"/>
            <a:ext cx="13737825" cy="1996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dirty="0"/>
              <a:t>On </a:t>
            </a:r>
            <a:r>
              <a:rPr lang="en-US" dirty="0" err="1"/>
              <a:t>peut</a:t>
            </a:r>
            <a:r>
              <a:rPr lang="en-US" dirty="0"/>
              <a:t> faire </a:t>
            </a:r>
            <a:r>
              <a:rPr lang="fr-FR" dirty="0"/>
              <a:t>l’analogie avec un randonneur perdu en pleine montagne, dont le but est de rejoindre sa</a:t>
            </a:r>
          </a:p>
          <a:p>
            <a:r>
              <a:rPr lang="fr-FR" dirty="0"/>
              <a:t>voiture, garée au point le plus bas de la vallée. Il ne dispose pas de carte de la région, alors</a:t>
            </a:r>
          </a:p>
          <a:p>
            <a:r>
              <a:rPr lang="fr-FR" dirty="0"/>
              <a:t>pour s’assurer de trouver son chemin, il va constamment suivre la direction qui descend. Cette</a:t>
            </a:r>
          </a:p>
          <a:p>
            <a:r>
              <a:rPr lang="fr-FR" dirty="0"/>
              <a:t>stratégie fonctionne tant qu’il n’y a qu’un seul creux dans la vallée, comme c’est le cas pour la</a:t>
            </a:r>
          </a:p>
          <a:p>
            <a:r>
              <a:rPr lang="en-US" dirty="0" err="1"/>
              <a:t>fonction</a:t>
            </a:r>
            <a:r>
              <a:rPr lang="en-US" dirty="0"/>
              <a:t> </a:t>
            </a:r>
            <a:r>
              <a:rPr lang="en-US" dirty="0" err="1"/>
              <a:t>coût</a:t>
            </a:r>
            <a:r>
              <a:rPr lang="en-US" dirty="0"/>
              <a:t>.</a:t>
            </a:r>
            <a:endParaRPr lang="fr-MA" sz="24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282B6E96-BDBA-99FF-3EB0-666B5AD2CF9B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272D6628-7FB6-C8F8-A743-47615028C1AE}"/>
              </a:ext>
            </a:extLst>
          </p:cNvPr>
          <p:cNvSpPr/>
          <p:nvPr/>
        </p:nvSpPr>
        <p:spPr>
          <a:xfrm>
            <a:off x="359759" y="0"/>
            <a:ext cx="13332143" cy="699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en-US" sz="3400" b="1" dirty="0" err="1"/>
              <a:t>L’algorithme</a:t>
            </a:r>
            <a:r>
              <a:rPr lang="en-US" sz="3400" b="1" dirty="0"/>
              <a:t> de la </a:t>
            </a:r>
            <a:r>
              <a:rPr lang="en-US" sz="3400" b="1" dirty="0" err="1"/>
              <a:t>descente</a:t>
            </a:r>
            <a:r>
              <a:rPr lang="en-US" sz="3400" b="1" dirty="0"/>
              <a:t> de gradient</a:t>
            </a:r>
            <a:endParaRPr lang="en-US" sz="3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F4AE4A-02A6-38E2-460E-A511C222E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876" y="3510806"/>
            <a:ext cx="5867908" cy="3124471"/>
          </a:xfrm>
          <a:prstGeom prst="rect">
            <a:avLst/>
          </a:prstGeom>
        </p:spPr>
      </p:pic>
      <p:pic>
        <p:nvPicPr>
          <p:cNvPr id="3" name="Picture 4" descr="Sup2tech / Formations / Digital">
            <a:extLst>
              <a:ext uri="{FF2B5EF4-FFF2-40B4-BE49-F238E27FC236}">
                <a16:creationId xmlns:a16="http://schemas.microsoft.com/office/drawing/2014/main" id="{9DB8A496-D96F-D86E-887A-774BFA2DC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856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C676A-41F6-92D6-22A9-E10811637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7EB0A35C-622F-E02D-AB41-EB282EC34B3F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C0AE43C1-33BC-58E3-AFAF-203C1506B3D1}"/>
              </a:ext>
            </a:extLst>
          </p:cNvPr>
          <p:cNvSpPr/>
          <p:nvPr/>
        </p:nvSpPr>
        <p:spPr>
          <a:xfrm>
            <a:off x="359759" y="0"/>
            <a:ext cx="13332143" cy="699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en-US" sz="3400" b="1" dirty="0"/>
              <a:t>D’un point de </a:t>
            </a:r>
            <a:r>
              <a:rPr lang="en-US" sz="3400" b="1" dirty="0" err="1"/>
              <a:t>vue</a:t>
            </a:r>
            <a:r>
              <a:rPr lang="en-US" sz="3400" b="1" dirty="0"/>
              <a:t> </a:t>
            </a:r>
            <a:r>
              <a:rPr lang="en-US" sz="3400" b="1" dirty="0" err="1"/>
              <a:t>mathématique</a:t>
            </a:r>
            <a:r>
              <a:rPr lang="en-US" sz="3400" b="1" dirty="0"/>
              <a:t> </a:t>
            </a:r>
            <a:endParaRPr lang="en-US" sz="3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BD707E-4220-1765-4996-4E95E639E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645" y="1958773"/>
            <a:ext cx="6226080" cy="2903472"/>
          </a:xfrm>
          <a:prstGeom prst="rect">
            <a:avLst/>
          </a:prstGeom>
        </p:spPr>
      </p:pic>
      <p:pic>
        <p:nvPicPr>
          <p:cNvPr id="3" name="Picture 4" descr="Sup2tech / Formations / Digital">
            <a:extLst>
              <a:ext uri="{FF2B5EF4-FFF2-40B4-BE49-F238E27FC236}">
                <a16:creationId xmlns:a16="http://schemas.microsoft.com/office/drawing/2014/main" id="{F8BFEB69-C59D-6A7A-310E-4791C3645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047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99867-7940-8AD7-A56D-E636D449A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2DFAB6EF-23E7-D573-65FE-AD2DA0E95A89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C0E5FDAC-59C4-162D-DEE5-0D1C8DCA0E79}"/>
              </a:ext>
            </a:extLst>
          </p:cNvPr>
          <p:cNvSpPr/>
          <p:nvPr/>
        </p:nvSpPr>
        <p:spPr>
          <a:xfrm>
            <a:off x="359759" y="0"/>
            <a:ext cx="13332143" cy="699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en-US" sz="3400" b="1" dirty="0"/>
              <a:t>D’un point de </a:t>
            </a:r>
            <a:r>
              <a:rPr lang="en-US" sz="3400" b="1" dirty="0" err="1"/>
              <a:t>vue</a:t>
            </a:r>
            <a:r>
              <a:rPr lang="en-US" sz="3400" b="1" dirty="0"/>
              <a:t> </a:t>
            </a:r>
            <a:r>
              <a:rPr lang="en-US" sz="3400" b="1" dirty="0" err="1"/>
              <a:t>mathématique</a:t>
            </a:r>
            <a:r>
              <a:rPr lang="en-US" sz="3400" b="1" dirty="0"/>
              <a:t> </a:t>
            </a:r>
            <a:endParaRPr lang="en-US" sz="3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95B9EF-62EF-80D7-9150-956F98C1B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367" y="1535206"/>
            <a:ext cx="7132938" cy="5159187"/>
          </a:xfrm>
          <a:prstGeom prst="rect">
            <a:avLst/>
          </a:prstGeom>
        </p:spPr>
      </p:pic>
      <p:pic>
        <p:nvPicPr>
          <p:cNvPr id="3" name="Picture 4" descr="Sup2tech / Formations / Digital">
            <a:extLst>
              <a:ext uri="{FF2B5EF4-FFF2-40B4-BE49-F238E27FC236}">
                <a16:creationId xmlns:a16="http://schemas.microsoft.com/office/drawing/2014/main" id="{65245EDC-DB59-59BA-6F2D-13E065B83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822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51AB5-9BE7-330F-3C61-515650CBD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2BDD9D6E-2939-D173-F3F2-158AD8A633BE}"/>
              </a:ext>
            </a:extLst>
          </p:cNvPr>
          <p:cNvSpPr/>
          <p:nvPr/>
        </p:nvSpPr>
        <p:spPr>
          <a:xfrm>
            <a:off x="203643" y="6121820"/>
            <a:ext cx="11940598" cy="948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963B4FAF-CCA3-8E0B-B9FF-E99DDE56FF33}"/>
              </a:ext>
            </a:extLst>
          </p:cNvPr>
          <p:cNvSpPr/>
          <p:nvPr/>
        </p:nvSpPr>
        <p:spPr>
          <a:xfrm>
            <a:off x="359759" y="0"/>
            <a:ext cx="13332143" cy="699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en-US" sz="3400" b="1" dirty="0"/>
              <a:t>D’un point de </a:t>
            </a:r>
            <a:r>
              <a:rPr lang="en-US" sz="3400" b="1" dirty="0" err="1"/>
              <a:t>vue</a:t>
            </a:r>
            <a:r>
              <a:rPr lang="en-US" sz="3400" b="1" dirty="0"/>
              <a:t> </a:t>
            </a:r>
            <a:r>
              <a:rPr lang="en-US" sz="3400" b="1" dirty="0" err="1"/>
              <a:t>mathématique</a:t>
            </a:r>
            <a:r>
              <a:rPr lang="en-US" sz="3400" b="1" dirty="0"/>
              <a:t> </a:t>
            </a:r>
            <a:endParaRPr lang="en-US" sz="3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636B48-1564-C096-86A6-B295E8423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180" y="1325246"/>
            <a:ext cx="7834039" cy="6180356"/>
          </a:xfrm>
          <a:prstGeom prst="rect">
            <a:avLst/>
          </a:prstGeom>
        </p:spPr>
      </p:pic>
      <p:pic>
        <p:nvPicPr>
          <p:cNvPr id="3" name="Picture 4" descr="Sup2tech / Formations / Digital">
            <a:extLst>
              <a:ext uri="{FF2B5EF4-FFF2-40B4-BE49-F238E27FC236}">
                <a16:creationId xmlns:a16="http://schemas.microsoft.com/office/drawing/2014/main" id="{BAB49656-62E3-AC46-F443-6388ED877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320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71BDE-5126-30AD-D87F-C25628107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A482C6EA-3C24-7BC8-1BA4-C6819415D57C}"/>
              </a:ext>
            </a:extLst>
          </p:cNvPr>
          <p:cNvSpPr/>
          <p:nvPr/>
        </p:nvSpPr>
        <p:spPr>
          <a:xfrm>
            <a:off x="649128" y="426724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3200" b="1" dirty="0"/>
              <a:t>Idée :</a:t>
            </a:r>
            <a:r>
              <a:rPr lang="fr-MA" sz="3200" dirty="0"/>
              <a:t> Prédire une valeur chiffrée (comme un prix ou un temps)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A569545-9138-F140-F4FE-1D32F26B190B}"/>
              </a:ext>
            </a:extLst>
          </p:cNvPr>
          <p:cNvSpPr/>
          <p:nvPr/>
        </p:nvSpPr>
        <p:spPr>
          <a:xfrm>
            <a:off x="493012" y="1487947"/>
            <a:ext cx="11940598" cy="4621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fr-MA" sz="2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A62D10-B693-C008-E0CC-14A40A7F6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813" y="2672924"/>
            <a:ext cx="7172325" cy="2638425"/>
          </a:xfrm>
          <a:prstGeom prst="rect">
            <a:avLst/>
          </a:prstGeom>
        </p:spPr>
      </p:pic>
      <p:pic>
        <p:nvPicPr>
          <p:cNvPr id="5" name="Picture 4" descr="Sup2tech / Formations / Digital">
            <a:extLst>
              <a:ext uri="{FF2B5EF4-FFF2-40B4-BE49-F238E27FC236}">
                <a16:creationId xmlns:a16="http://schemas.microsoft.com/office/drawing/2014/main" id="{1E865538-83EF-E477-0C41-72A1148A3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692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5CF87-7AB3-1591-2137-9674E5AD0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22687E8-1368-3991-2B34-91F0D84F4D38}"/>
              </a:ext>
            </a:extLst>
          </p:cNvPr>
          <p:cNvSpPr/>
          <p:nvPr/>
        </p:nvSpPr>
        <p:spPr>
          <a:xfrm>
            <a:off x="348046" y="482121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fr-MA" sz="3200" dirty="0"/>
              <a:t>Introduction - Ce que nous allons voir</a:t>
            </a:r>
            <a:endParaRPr lang="en-US" sz="3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2024465-5974-5A79-E5C0-C4093B1B7B34}"/>
              </a:ext>
            </a:extLst>
          </p:cNvPr>
          <p:cNvSpPr/>
          <p:nvPr/>
        </p:nvSpPr>
        <p:spPr>
          <a:xfrm>
            <a:off x="348046" y="1258965"/>
            <a:ext cx="13332143" cy="55878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FR" sz="3200" b="1" dirty="0"/>
              <a:t>💡 Retenez l'essentiel</a:t>
            </a:r>
          </a:p>
          <a:p>
            <a:endParaRPr lang="fr-FR" sz="3200" b="1" dirty="0"/>
          </a:p>
          <a:p>
            <a:r>
              <a:rPr lang="fr-FR" sz="3200" b="1" dirty="0"/>
              <a:t>Vous venez de comprendre comment une machine apprend !</a:t>
            </a:r>
          </a:p>
          <a:p>
            <a:endParaRPr lang="fr-FR" sz="3200" b="1" dirty="0"/>
          </a:p>
          <a:p>
            <a:r>
              <a:rPr lang="fr-FR" sz="3200" b="1" dirty="0"/>
              <a:t>✨ Pas de magie, juste :</a:t>
            </a:r>
          </a:p>
          <a:p>
            <a:r>
              <a:rPr lang="fr-FR" sz="3200" b="1" dirty="0"/>
              <a:t>   • Des données</a:t>
            </a:r>
          </a:p>
          <a:p>
            <a:r>
              <a:rPr lang="fr-FR" sz="3200" b="1" dirty="0"/>
              <a:t>   • Des erreurs à corriger</a:t>
            </a:r>
          </a:p>
          <a:p>
            <a:r>
              <a:rPr lang="fr-FR" sz="3200" b="1" dirty="0"/>
              <a:t>   • Un apprentissage progressif</a:t>
            </a:r>
          </a:p>
          <a:p>
            <a:endParaRPr lang="fr-FR" sz="3200" b="1" dirty="0"/>
          </a:p>
          <a:p>
            <a:r>
              <a:rPr lang="fr-FR" sz="3200" b="1" dirty="0"/>
              <a:t>Bienvenue dans le monde de l'IA ! 🚀</a:t>
            </a:r>
            <a:endParaRPr lang="fr-MA" sz="3200" dirty="0"/>
          </a:p>
        </p:txBody>
      </p:sp>
      <p:pic>
        <p:nvPicPr>
          <p:cNvPr id="4" name="Picture 4" descr="Sup2tech / Formations / Digital">
            <a:extLst>
              <a:ext uri="{FF2B5EF4-FFF2-40B4-BE49-F238E27FC236}">
                <a16:creationId xmlns:a16="http://schemas.microsoft.com/office/drawing/2014/main" id="{5799EBA8-FED6-76ED-9528-0F3368802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2820" y="0"/>
            <a:ext cx="2107580" cy="210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es robots peuvent maintenant apprendre des humains en regardant des vidéos  de &quot;tutoriels&quot; : r/Futurology">
            <a:extLst>
              <a:ext uri="{FF2B5EF4-FFF2-40B4-BE49-F238E27FC236}">
                <a16:creationId xmlns:a16="http://schemas.microsoft.com/office/drawing/2014/main" id="{F0CB9243-3160-0C8D-890B-A021953F8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321" y="3442244"/>
            <a:ext cx="4782250" cy="267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999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205BE4B-7774-4EBE-878A-9FD091D36AC5}">
  <we:reference id="WA200008583" version="1.0.0.1" store="Omex" storeType="OMEX"/>
  <we:alternateReferences>
    <we:reference id="WA200008583" version="1.0.0.1" store="WA200008583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69c5c21c-56a6-4d38-8dda-7e3e6f0b2772}" enabled="1" method="Standard" siteId="{c4e3401b-f93d-4fc7-9a42-f1552dec34df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1288</Words>
  <Application>Microsoft Office PowerPoint</Application>
  <PresentationFormat>Custom</PresentationFormat>
  <Paragraphs>134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Aptos</vt:lpstr>
      <vt:lpstr>Baskervville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Rida El-Fenaouy</cp:lastModifiedBy>
  <cp:revision>9</cp:revision>
  <dcterms:created xsi:type="dcterms:W3CDTF">2026-01-24T15:26:19Z</dcterms:created>
  <dcterms:modified xsi:type="dcterms:W3CDTF">2026-01-28T22:41:29Z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Theme:3</vt:lpwstr>
  </property>
  <property fmtid="{D5CDD505-2E9C-101B-9397-08002B2CF9AE}" pid="3" name="ClassificationContentMarkingFooterText">
    <vt:lpwstr>Publique / Public</vt:lpwstr>
  </property>
</Properties>
</file>