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84" r:id="rId3"/>
    <p:sldId id="257" r:id="rId4"/>
    <p:sldId id="258" r:id="rId5"/>
    <p:sldId id="259" r:id="rId6"/>
    <p:sldId id="260" r:id="rId7"/>
    <p:sldId id="263" r:id="rId8"/>
    <p:sldId id="266" r:id="rId9"/>
    <p:sldId id="264" r:id="rId10"/>
    <p:sldId id="265" r:id="rId11"/>
    <p:sldId id="268" r:id="rId12"/>
    <p:sldId id="269" r:id="rId13"/>
    <p:sldId id="271" r:id="rId14"/>
    <p:sldId id="275" r:id="rId15"/>
    <p:sldId id="274" r:id="rId16"/>
    <p:sldId id="278" r:id="rId17"/>
    <p:sldId id="280" r:id="rId18"/>
    <p:sldId id="283" r:id="rId19"/>
    <p:sldId id="277" r:id="rId20"/>
  </p:sldIdLst>
  <p:sldSz cx="14630400" cy="8229600"/>
  <p:notesSz cx="8229600" cy="14630400"/>
  <p:embeddedFontLst>
    <p:embeddedFont>
      <p:font typeface="Baskervville" panose="020B0604020202020204" charset="0"/>
      <p:regular r:id="rId22"/>
    </p:embeddedFont>
    <p:embeddedFont>
      <p:font typeface="Poppins" panose="00000500000000000000" pitchFamily="2" charset="0"/>
      <p:regular r:id="rId23"/>
      <p:bold r:id="rId24"/>
      <p:italic r:id="rId25"/>
      <p:boldItalic r:id="rId2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6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4480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040B9-70FE-ACB2-15D8-866E8594F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D126A4-C062-6722-66E6-C725D9D5B5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B774E9-DE3D-39DF-C2AC-76985880BF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7F9397-4174-4394-21DC-1DE3683267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874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C6169-8AE9-9B7E-6599-239DFA64D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969398-555F-62A2-BDC2-EF85E7B7B8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DCAF69-C049-82C7-6C0D-CD52236BF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79959B-1829-40CC-920B-4DFB797355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3328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094EA-7DD7-3E5C-E213-3DF3DD237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8A0CF1-A002-B9E2-ED72-9DD2FCCC47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0F2B17-5B14-72AF-6790-8560FF5B5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F3CFBA-626F-D364-5C6E-332606AAC8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8345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3DA39-2436-7EBA-F89D-A4885D955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6DF09A-9A43-0429-85ED-A645E2D72C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3F5C57-BBA6-AB9B-CA6B-B682E5C8D9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2594CB-5493-2B95-94B3-3B8BA83ACC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9043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6D85D-A8B1-8EB9-8E04-BEC1E1D0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705010-3C03-E886-4170-C458C4C9F2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D838A4-67EF-39B3-E4C4-99F514748A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CFEF6A-06D9-A6F1-DFC9-BA8D7E756F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667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F6F7D-2D72-51BF-EE91-B23F1B716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037007-13F0-98A8-6387-29BE2DE16F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809F38-46F4-629D-02A0-80FF91E88E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CCC3F7-551F-1E20-14E5-03B8D9EDA0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2348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C2F98-CAE6-75BF-7999-76E7A3E9B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25A7BB-2B02-F796-1235-F4750D76E2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D9EB0E-E7AC-3D1D-1313-114F4D847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942E16-03D3-34BB-81A8-9B062F5209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3280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7DA3D-EE04-D12C-4D36-14294D396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63277A-F6A3-7E2C-9824-5AE4753871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617A15-2D0E-38F3-3E5D-DBE39E82E8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7C3F2-C039-14D7-3097-8586586E1E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6030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8DAA0-B728-7816-78CD-376BB50A0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BD1C75-0916-24CE-A05D-208FC459DD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1E6597-219D-AEA2-0B1B-7079BB58A9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284446-236A-CCF0-EE38-0F5D66DFFB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1834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F2DEB-A755-C6BD-BA7C-055411A9D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EF555F-B3ED-F19D-D064-A9C132E884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A91DB8-978F-0AC9-96C2-45FFCB3016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6798A4-8F7C-B61A-AA2A-F5C9DFE706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5661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BDC76-1AF7-ACDA-7B4F-637A75C12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A876C8-6982-B133-9634-8744F9560B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909446-3797-0B81-D123-F698CF396C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FDDDE1-C761-31C3-40AE-532D54C36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352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83BA1A-1852-77F8-D6CA-3C1D9E15EB5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8013700"/>
            <a:ext cx="9350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FF">
                    <a:alpha val="50000"/>
                  </a:srgbClr>
                </a:solidFill>
                <a:latin typeface="Aptos" panose="020B0004020202020204" pitchFamily="34" charset="0"/>
              </a:rPr>
              <a:t>Interne / Internal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35529" y="2448401"/>
            <a:ext cx="7845743" cy="3332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Introduction à </a:t>
            </a:r>
            <a:r>
              <a:rPr lang="en-US" sz="5200" dirty="0" err="1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l’intelligence</a:t>
            </a: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 </a:t>
            </a:r>
            <a:r>
              <a:rPr lang="en-US" sz="5200" dirty="0" err="1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artificielle</a:t>
            </a:r>
            <a:endParaRPr lang="en-US" sz="5200" dirty="0"/>
          </a:p>
        </p:txBody>
      </p:sp>
      <p:pic>
        <p:nvPicPr>
          <p:cNvPr id="1026" name="Picture 2" descr="Sup2tech / Formations / Digital">
            <a:extLst>
              <a:ext uri="{FF2B5EF4-FFF2-40B4-BE49-F238E27FC236}">
                <a16:creationId xmlns:a16="http://schemas.microsoft.com/office/drawing/2014/main" id="{B93BF18D-BBC7-6E2A-B8D2-CD9B34331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7275" y="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D3350-9BA5-C672-6E10-5BB2C4066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2B9647E-2CC1-AAC8-BC70-5C5439E9E067}"/>
              </a:ext>
            </a:extLst>
          </p:cNvPr>
          <p:cNvSpPr/>
          <p:nvPr/>
        </p:nvSpPr>
        <p:spPr>
          <a:xfrm>
            <a:off x="493012" y="210607"/>
            <a:ext cx="6411873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250"/>
              </a:lnSpc>
            </a:pPr>
            <a:r>
              <a:rPr lang="fr-MA" sz="2800" dirty="0"/>
              <a:t>Le ML invisible de votre quotidien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D499A19-093C-C2D9-EBAE-1E5D9FFA2BA1}"/>
              </a:ext>
            </a:extLst>
          </p:cNvPr>
          <p:cNvSpPr/>
          <p:nvPr/>
        </p:nvSpPr>
        <p:spPr>
          <a:xfrm>
            <a:off x="0" y="1071609"/>
            <a:ext cx="13332143" cy="1666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50"/>
              </a:lnSpc>
            </a:pPr>
            <a:r>
              <a:rPr lang="fr-FR" sz="3200" dirty="0"/>
              <a:t>🧠 </a:t>
            </a:r>
            <a:r>
              <a:rPr lang="fr-FR" sz="3200" i="1" dirty="0"/>
              <a:t>L’Intelligence Artificielle, vous l’utilisez déjà… tous les jours.</a:t>
            </a:r>
            <a:endParaRPr lang="en-US" sz="3000" dirty="0"/>
          </a:p>
        </p:txBody>
      </p:sp>
      <p:pic>
        <p:nvPicPr>
          <p:cNvPr id="1026" name="Picture 2" descr="How to Use Google Autocomplete for SEO - Practical Ecommerce">
            <a:extLst>
              <a:ext uri="{FF2B5EF4-FFF2-40B4-BE49-F238E27FC236}">
                <a16:creationId xmlns:a16="http://schemas.microsoft.com/office/drawing/2014/main" id="{A530A933-2056-117A-2265-2D275A8D3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943" y="2193000"/>
            <a:ext cx="3768448" cy="3825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Netflix makeover brings improved search and recommendations">
            <a:extLst>
              <a:ext uri="{FF2B5EF4-FFF2-40B4-BE49-F238E27FC236}">
                <a16:creationId xmlns:a16="http://schemas.microsoft.com/office/drawing/2014/main" id="{B98B438B-D458-6C21-55DE-718F2E22A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017" y="2300718"/>
            <a:ext cx="5334000" cy="3717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et Your Gmail Spam Folder to Show in the Sidebar Only When There's Spam  (in only 4 clicks) - SyncedWithDara.com">
            <a:extLst>
              <a:ext uri="{FF2B5EF4-FFF2-40B4-BE49-F238E27FC236}">
                <a16:creationId xmlns:a16="http://schemas.microsoft.com/office/drawing/2014/main" id="{A4D58D19-FC2A-5541-D638-35612CB31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65504"/>
            <a:ext cx="4884234" cy="3455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0">
            <a:extLst>
              <a:ext uri="{FF2B5EF4-FFF2-40B4-BE49-F238E27FC236}">
                <a16:creationId xmlns:a16="http://schemas.microsoft.com/office/drawing/2014/main" id="{004185AC-5E11-8600-2141-49DCD2C883F0}"/>
              </a:ext>
            </a:extLst>
          </p:cNvPr>
          <p:cNvSpPr/>
          <p:nvPr/>
        </p:nvSpPr>
        <p:spPr>
          <a:xfrm>
            <a:off x="493012" y="6276077"/>
            <a:ext cx="3670110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250"/>
              </a:lnSpc>
            </a:pPr>
            <a:r>
              <a:rPr lang="en-US" b="1" dirty="0"/>
              <a:t>Email </a:t>
            </a:r>
            <a:r>
              <a:rPr lang="en-US" b="1" dirty="0" err="1"/>
              <a:t>en</a:t>
            </a:r>
            <a:r>
              <a:rPr lang="en-US" b="1" dirty="0"/>
              <a:t> spam → Machine Learning</a:t>
            </a:r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213387C9-9E7E-1C8C-0CDA-1D9307033519}"/>
              </a:ext>
            </a:extLst>
          </p:cNvPr>
          <p:cNvSpPr/>
          <p:nvPr/>
        </p:nvSpPr>
        <p:spPr>
          <a:xfrm>
            <a:off x="9561457" y="6183944"/>
            <a:ext cx="4925336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250"/>
              </a:lnSpc>
            </a:pPr>
            <a:r>
              <a:rPr lang="en-US" sz="2000" b="1" dirty="0"/>
              <a:t>Netflix recommendation screen for you</a:t>
            </a:r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A562D57D-FBEB-9E9D-6DC9-3B50EE6970DF}"/>
              </a:ext>
            </a:extLst>
          </p:cNvPr>
          <p:cNvSpPr/>
          <p:nvPr/>
        </p:nvSpPr>
        <p:spPr>
          <a:xfrm>
            <a:off x="5120158" y="6281060"/>
            <a:ext cx="3984859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250"/>
              </a:lnSpc>
            </a:pPr>
            <a:r>
              <a:rPr lang="en-US" b="1" dirty="0"/>
              <a:t>Google search autocomplete suggestions</a:t>
            </a:r>
          </a:p>
        </p:txBody>
      </p:sp>
      <p:pic>
        <p:nvPicPr>
          <p:cNvPr id="4" name="Picture 2" descr="Sup2tech / Formations / Digital">
            <a:extLst>
              <a:ext uri="{FF2B5EF4-FFF2-40B4-BE49-F238E27FC236}">
                <a16:creationId xmlns:a16="http://schemas.microsoft.com/office/drawing/2014/main" id="{00D5A699-1DCF-3ECA-42D1-D227C6089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7275" y="41343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25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9129" y="464086"/>
            <a:ext cx="6411873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 Introduction - Qu'est-ce que l'IA 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1643470"/>
            <a:ext cx="13332143" cy="1666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Bienvenue dans le monde de l'Intelligence Artificielle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4036695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Définition simple :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Des machines qui pensent et agissent comme des humains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49129" y="4541996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Deux super-pouvoirs :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49129" y="5047298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Apprendre par elles-mêmes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9129" y="5408890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Résoudre des problèmes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927259" y="6122789"/>
            <a:ext cx="1305401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00"/>
              </a:lnSpc>
            </a:pPr>
            <a:r>
              <a:rPr lang="fr-MA" sz="3200" i="1" dirty="0"/>
              <a:t>Ce qui était </a:t>
            </a:r>
            <a:r>
              <a:rPr lang="fr-MA" sz="3200" i="1" strike="sngStrike" dirty="0">
                <a:solidFill>
                  <a:srgbClr val="FF0000"/>
                </a:solidFill>
              </a:rPr>
              <a:t>impossible</a:t>
            </a:r>
            <a:r>
              <a:rPr lang="fr-MA" sz="3200" i="1" dirty="0">
                <a:solidFill>
                  <a:srgbClr val="FF0000"/>
                </a:solidFill>
              </a:rPr>
              <a:t> </a:t>
            </a:r>
            <a:r>
              <a:rPr lang="fr-MA" sz="3200" i="1" dirty="0"/>
              <a:t>hier est devenu </a:t>
            </a:r>
            <a:r>
              <a:rPr lang="fr-MA" sz="3200" b="1" i="1" dirty="0">
                <a:solidFill>
                  <a:schemeClr val="accent6"/>
                </a:solidFill>
              </a:rPr>
              <a:t>réalité</a:t>
            </a:r>
            <a:r>
              <a:rPr lang="fr-MA" sz="3200" i="1" dirty="0"/>
              <a:t> aujourd'hui"</a:t>
            </a:r>
            <a:endParaRPr lang="en-US" sz="3200" dirty="0"/>
          </a:p>
        </p:txBody>
      </p:sp>
      <p:sp>
        <p:nvSpPr>
          <p:cNvPr id="9" name="Shape 7"/>
          <p:cNvSpPr/>
          <p:nvPr/>
        </p:nvSpPr>
        <p:spPr>
          <a:xfrm>
            <a:off x="649129" y="5914192"/>
            <a:ext cx="22860" cy="713899"/>
          </a:xfrm>
          <a:prstGeom prst="rect">
            <a:avLst/>
          </a:prstGeom>
          <a:solidFill>
            <a:srgbClr val="C7A2A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74" name="Picture 2" descr="Sup2tech / Formations / Digital">
            <a:extLst>
              <a:ext uri="{FF2B5EF4-FFF2-40B4-BE49-F238E27FC236}">
                <a16:creationId xmlns:a16="http://schemas.microsoft.com/office/drawing/2014/main" id="{8078622E-3651-ADE7-2B96-BA1E6D61C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7275" y="12762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9129" y="674617"/>
            <a:ext cx="7117437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Le mur de la programmation classique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2199203"/>
            <a:ext cx="13332143" cy="1666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Ce qu'on savait faire... et ce qu'on ne savait PAS faire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4329113"/>
            <a:ext cx="4073962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✅</a:t>
            </a:r>
            <a:r>
              <a:rPr lang="en-US" sz="26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 FACILE à programmer :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49129" y="4930973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Trier une liste de noms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49129" y="5292566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Calculer le chemin le plus court sur GPS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9129" y="5654159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Faire des calculs mathématiques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549039" y="4329113"/>
            <a:ext cx="6087070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❌</a:t>
            </a:r>
            <a:r>
              <a:rPr lang="en-US" sz="26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 IMPOSSIBLE à programmer (avant) :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7549039" y="4930973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Reconnaître votre visage sur une photo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7549039" y="5292566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Comprendre ce que vous dites à voix haute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7549039" y="5654159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Traduire une conversation en temps réel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760641" y="6545324"/>
            <a:ext cx="13332143" cy="957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MA" sz="2800" b="1" cap="all" dirty="0"/>
              <a:t>Le Problème Fondamental</a:t>
            </a:r>
          </a:p>
          <a:p>
            <a:r>
              <a:rPr lang="fr-MA" sz="2800" i="1" dirty="0"/>
              <a:t>"Pourquoi ? Trop de possibilités, </a:t>
            </a:r>
            <a:r>
              <a:rPr lang="fr-MA" sz="2800" b="1" i="1" dirty="0">
                <a:solidFill>
                  <a:schemeClr val="accent1"/>
                </a:solidFill>
              </a:rPr>
              <a:t>impossible d'écrire toutes les règles</a:t>
            </a:r>
            <a:r>
              <a:rPr lang="fr-MA" sz="2800" i="1" dirty="0">
                <a:solidFill>
                  <a:schemeClr val="accent1"/>
                </a:solidFill>
              </a:rPr>
              <a:t> </a:t>
            </a:r>
            <a:r>
              <a:rPr lang="fr-MA" sz="2800" i="1" dirty="0"/>
              <a:t>à la main !"</a:t>
            </a:r>
          </a:p>
        </p:txBody>
      </p:sp>
      <p:pic>
        <p:nvPicPr>
          <p:cNvPr id="4098" name="Picture 2" descr="Sup2tech / Formations / Digital">
            <a:extLst>
              <a:ext uri="{FF2B5EF4-FFF2-40B4-BE49-F238E27FC236}">
                <a16:creationId xmlns:a16="http://schemas.microsoft.com/office/drawing/2014/main" id="{F27DD4EB-DD95-025E-1663-605FF1E43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4636" y="1384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9129" y="848739"/>
            <a:ext cx="5406509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 L'exemple du jeu de dames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1897618"/>
            <a:ext cx="11142821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Un exemple concret : jouer aux dames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2804993"/>
            <a:ext cx="3999548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Le défi :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49129" y="3582948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 un humain → Facile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49129" y="3944541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 un ordinateur classique → Mission impossible !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9129" y="4519374"/>
            <a:ext cx="3999548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Pourquoi ?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649129" y="5297329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Nombre quasi-infini de coups possibles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49129" y="5658922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Impossible d'écrire un programme avec toutes les règles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649129" y="6020514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Chaque partie est différente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649129" y="6525815"/>
            <a:ext cx="13332143" cy="10904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MA" b="1" cap="all" dirty="0">
                <a:solidFill>
                  <a:srgbClr val="00B050"/>
                </a:solidFill>
              </a:rPr>
              <a:t>La Solution</a:t>
            </a:r>
          </a:p>
          <a:p>
            <a:r>
              <a:rPr lang="fr-MA" b="1" dirty="0"/>
              <a:t>Ne plus coder les règles...</a:t>
            </a:r>
            <a:br>
              <a:rPr lang="fr-MA" b="1" dirty="0"/>
            </a:br>
            <a:r>
              <a:rPr lang="fr-MA" b="1" dirty="0">
                <a:solidFill>
                  <a:srgbClr val="00B050"/>
                </a:solidFill>
              </a:rPr>
              <a:t>Laisser la machine </a:t>
            </a:r>
            <a:r>
              <a:rPr lang="fr-MA" b="1" u="sng" dirty="0">
                <a:solidFill>
                  <a:srgbClr val="00B050"/>
                </a:solidFill>
              </a:rPr>
              <a:t>apprendre toute seule</a:t>
            </a:r>
            <a:r>
              <a:rPr lang="fr-MA" b="1" dirty="0">
                <a:solidFill>
                  <a:srgbClr val="00B050"/>
                </a:solidFill>
              </a:rPr>
              <a:t> en jouant !</a:t>
            </a:r>
          </a:p>
        </p:txBody>
      </p:sp>
      <p:pic>
        <p:nvPicPr>
          <p:cNvPr id="1026" name="Picture 2" descr="Dames-Do - Télécharger">
            <a:extLst>
              <a:ext uri="{FF2B5EF4-FFF2-40B4-BE49-F238E27FC236}">
                <a16:creationId xmlns:a16="http://schemas.microsoft.com/office/drawing/2014/main" id="{8F25F70A-E58F-F0B7-CD45-F72304741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595" y="3054548"/>
            <a:ext cx="4716966" cy="418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Sup2tech / Formations / Digital">
            <a:extLst>
              <a:ext uri="{FF2B5EF4-FFF2-40B4-BE49-F238E27FC236}">
                <a16:creationId xmlns:a16="http://schemas.microsoft.com/office/drawing/2014/main" id="{91B15B15-5B8D-59B0-784C-6DB367A9F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7275" y="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1989" y="1004054"/>
            <a:ext cx="8410694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Naissance de l'apprentissage automatique (ML)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2156817"/>
            <a:ext cx="13064371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L'apprentissage automatique : une révolution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3268147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L'idée géniale :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Au lieu de programmer toutes les règles... 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 laisse la machine apprendre par elle-même !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49129" y="3842980"/>
            <a:ext cx="3999548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Comment ?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49129" y="4620935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 lui donne des exemples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9129" y="4982528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Elle apprend de ses erreurs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49129" y="5344120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Elle s'améliore avec l'expérience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927259" y="6058019"/>
            <a:ext cx="13054013" cy="112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 err="1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Analogie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:</a:t>
            </a:r>
          </a:p>
          <a:p>
            <a:pPr>
              <a:lnSpc>
                <a:spcPts val="2300"/>
              </a:lnSpc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"</a:t>
            </a:r>
            <a:r>
              <a:rPr lang="fr-MA" i="1" dirty="0"/>
              <a:t>C'est comme un enfant qui apprend à faire du vélo : on ne lui explique pas la physique de l'équilibre, </a:t>
            </a:r>
          </a:p>
          <a:p>
            <a:pPr>
              <a:lnSpc>
                <a:spcPts val="2300"/>
              </a:lnSpc>
            </a:pPr>
            <a:r>
              <a:rPr lang="fr-MA" b="1" i="1" dirty="0">
                <a:solidFill>
                  <a:schemeClr val="accent4"/>
                </a:solidFill>
              </a:rPr>
              <a:t>il apprend en pratiquant et en tombant.</a:t>
            </a:r>
            <a:r>
              <a:rPr lang="fr-MA" i="1" dirty="0">
                <a:solidFill>
                  <a:schemeClr val="accent4"/>
                </a:solidFill>
              </a:rPr>
              <a:t>"</a:t>
            </a:r>
            <a:endParaRPr lang="en-US" sz="1450" dirty="0">
              <a:solidFill>
                <a:schemeClr val="accent4"/>
              </a:solidFill>
            </a:endParaRPr>
          </a:p>
        </p:txBody>
      </p:sp>
      <p:sp>
        <p:nvSpPr>
          <p:cNvPr id="10" name="Shape 8"/>
          <p:cNvSpPr/>
          <p:nvPr/>
        </p:nvSpPr>
        <p:spPr>
          <a:xfrm>
            <a:off x="649129" y="5849422"/>
            <a:ext cx="22860" cy="713899"/>
          </a:xfrm>
          <a:prstGeom prst="rect">
            <a:avLst/>
          </a:prstGeom>
          <a:solidFill>
            <a:srgbClr val="C7A2A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146" name="Picture 2" descr="Sup2tech / Formations / Digital">
            <a:extLst>
              <a:ext uri="{FF2B5EF4-FFF2-40B4-BE49-F238E27FC236}">
                <a16:creationId xmlns:a16="http://schemas.microsoft.com/office/drawing/2014/main" id="{1C16083C-0614-230B-43B1-1DC6A7AC8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7275" y="-128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9129" y="1236107"/>
            <a:ext cx="8531781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 err="1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Programmation</a:t>
            </a: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 classique VS Machine Learning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2161660"/>
            <a:ext cx="13332143" cy="1666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Deux façons de penser complètement différentes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3856672"/>
            <a:ext cx="6404967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AVANT - Programmation classique :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49129" y="4541877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Vous donnez les 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règles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(écrites par un humain)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49129" y="4903470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 startAt="2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Vous donnez les 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données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9129" y="5265063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 startAt="3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L'ordinateur applique les règles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49129" y="5626656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 startAt="4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 Résultat</a:t>
            </a:r>
            <a:endParaRPr lang="en-US" sz="1450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20F42FA-DA12-E2A2-A828-D66852E6E7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982" y="4166472"/>
            <a:ext cx="7096125" cy="1905000"/>
          </a:xfrm>
          <a:prstGeom prst="rect">
            <a:avLst/>
          </a:prstGeom>
        </p:spPr>
      </p:pic>
      <p:pic>
        <p:nvPicPr>
          <p:cNvPr id="7170" name="Picture 2" descr="Sup2tech / Formations / Digital">
            <a:extLst>
              <a:ext uri="{FF2B5EF4-FFF2-40B4-BE49-F238E27FC236}">
                <a16:creationId xmlns:a16="http://schemas.microsoft.com/office/drawing/2014/main" id="{D82D4420-C091-3DF0-C8EB-34CA92E02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7275" y="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5A7F8-04EA-5F33-D020-CAC0C0DA8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7F0E802-6814-FD95-1D63-3CF5F1CB364D}"/>
              </a:ext>
            </a:extLst>
          </p:cNvPr>
          <p:cNvSpPr/>
          <p:nvPr/>
        </p:nvSpPr>
        <p:spPr>
          <a:xfrm>
            <a:off x="649129" y="1236107"/>
            <a:ext cx="8531781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SLIDE 7 : Programmation classique VS Machine Learning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E4F7428-9EDA-C3D1-A240-F5046C109E60}"/>
              </a:ext>
            </a:extLst>
          </p:cNvPr>
          <p:cNvSpPr/>
          <p:nvPr/>
        </p:nvSpPr>
        <p:spPr>
          <a:xfrm>
            <a:off x="649129" y="2374922"/>
            <a:ext cx="13332143" cy="1666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Deux façons de penser complètement différentes</a:t>
            </a:r>
            <a:endParaRPr lang="en-US" sz="5200" dirty="0"/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C8348C88-255A-D772-CFDF-763DD8D190BD}"/>
              </a:ext>
            </a:extLst>
          </p:cNvPr>
          <p:cNvSpPr/>
          <p:nvPr/>
        </p:nvSpPr>
        <p:spPr>
          <a:xfrm>
            <a:off x="875347" y="5173873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 startAt="3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machine trouve 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elle-même les règles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!</a:t>
            </a:r>
            <a:endParaRPr lang="en-US" sz="1450" dirty="0"/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0EB0AA8A-7C09-4CD2-2C3E-0BD03EA0F948}"/>
              </a:ext>
            </a:extLst>
          </p:cNvPr>
          <p:cNvSpPr/>
          <p:nvPr/>
        </p:nvSpPr>
        <p:spPr>
          <a:xfrm>
            <a:off x="867652" y="4688087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 startAt="2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Vous </a:t>
            </a:r>
            <a:r>
              <a:rPr lang="en-US" sz="1450" dirty="0" err="1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donnez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le 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résultat attendu</a:t>
            </a:r>
            <a:endParaRPr lang="en-US" sz="1450" dirty="0"/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EAB689A4-9F79-EAB5-07BE-6D817A445B13}"/>
              </a:ext>
            </a:extLst>
          </p:cNvPr>
          <p:cNvSpPr/>
          <p:nvPr/>
        </p:nvSpPr>
        <p:spPr>
          <a:xfrm>
            <a:off x="875347" y="4350653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Vous donnez les </a:t>
            </a: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données</a:t>
            </a:r>
            <a:endParaRPr lang="en-US" sz="1450" dirty="0"/>
          </a:p>
        </p:txBody>
      </p:sp>
      <p:sp>
        <p:nvSpPr>
          <p:cNvPr id="20" name="Text 11">
            <a:extLst>
              <a:ext uri="{FF2B5EF4-FFF2-40B4-BE49-F238E27FC236}">
                <a16:creationId xmlns:a16="http://schemas.microsoft.com/office/drawing/2014/main" id="{5A03DFB7-ED39-6B19-22E2-38533DFFC313}"/>
              </a:ext>
            </a:extLst>
          </p:cNvPr>
          <p:cNvSpPr/>
          <p:nvPr/>
        </p:nvSpPr>
        <p:spPr>
          <a:xfrm>
            <a:off x="867652" y="5604848"/>
            <a:ext cx="643985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Font typeface="+mj-lt"/>
              <a:buAutoNum type="arabicPeriod" startAt="4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 Apprentissage</a:t>
            </a:r>
            <a:endParaRPr lang="en-US" sz="1450" dirty="0"/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FA3B7E54-9C51-D3FB-59B0-B8271E7CA8F6}"/>
              </a:ext>
            </a:extLst>
          </p:cNvPr>
          <p:cNvSpPr/>
          <p:nvPr/>
        </p:nvSpPr>
        <p:spPr>
          <a:xfrm>
            <a:off x="649129" y="3527433"/>
            <a:ext cx="6439853" cy="999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MAINTENANT - Machine Learning :</a:t>
            </a:r>
            <a:endParaRPr lang="en-US" sz="3100" dirty="0"/>
          </a:p>
        </p:txBody>
      </p:sp>
      <p:sp>
        <p:nvSpPr>
          <p:cNvPr id="22" name="Text 12">
            <a:extLst>
              <a:ext uri="{FF2B5EF4-FFF2-40B4-BE49-F238E27FC236}">
                <a16:creationId xmlns:a16="http://schemas.microsoft.com/office/drawing/2014/main" id="{EA39DB54-EA3B-0AA8-3CE3-1845F4A93F02}"/>
              </a:ext>
            </a:extLst>
          </p:cNvPr>
          <p:cNvSpPr/>
          <p:nvPr/>
        </p:nvSpPr>
        <p:spPr>
          <a:xfrm>
            <a:off x="875347" y="6548318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Message clé :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"Les règles ne sont plus figées, elles évoluent avec les données"</a:t>
            </a:r>
            <a:endParaRPr lang="en-US" sz="1450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085087D-9724-C9A5-2E40-E1A3698FD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982" y="4133022"/>
            <a:ext cx="7067550" cy="1876425"/>
          </a:xfrm>
          <a:prstGeom prst="rect">
            <a:avLst/>
          </a:prstGeom>
        </p:spPr>
      </p:pic>
      <p:pic>
        <p:nvPicPr>
          <p:cNvPr id="9218" name="Picture 2" descr="Sup2tech / Formations / Digital">
            <a:extLst>
              <a:ext uri="{FF2B5EF4-FFF2-40B4-BE49-F238E27FC236}">
                <a16:creationId xmlns:a16="http://schemas.microsoft.com/office/drawing/2014/main" id="{B6A2891F-C239-97B9-3E18-14134416C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7275" y="11632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586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9129" y="1051917"/>
            <a:ext cx="6389608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Le carburant de l'IA : les données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1542574"/>
            <a:ext cx="10282952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Pourquoi l'IA explose aujourd'hui ?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2653903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réponse : L'EXPLOSION des données !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49129" y="3228737"/>
            <a:ext cx="4965263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D'où viennent ces données ?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49129" y="4006691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Chaque clic sur internet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9129" y="4368284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Vos likes sur les réseaux sociaux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49129" y="4729877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Vos achats en ligne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49129" y="5091470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Vos recherches Google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649129" y="5453063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Vos déplacements GPS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927259" y="6166961"/>
            <a:ext cx="1305401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"Seulement une infime partie de ces données est analysée !"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9129" y="5958364"/>
            <a:ext cx="22860" cy="713899"/>
          </a:xfrm>
          <a:prstGeom prst="rect">
            <a:avLst/>
          </a:prstGeom>
          <a:solidFill>
            <a:srgbClr val="C7A2A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9129" y="6880860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nouveau métier :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Data Mining = "Creuser dans les données comme un mineur"</a:t>
            </a:r>
            <a:endParaRPr lang="en-US" sz="1450" dirty="0"/>
          </a:p>
        </p:txBody>
      </p:sp>
      <p:pic>
        <p:nvPicPr>
          <p:cNvPr id="8194" name="Picture 2" descr="Sup2tech / Formations / Digital">
            <a:extLst>
              <a:ext uri="{FF2B5EF4-FFF2-40B4-BE49-F238E27FC236}">
                <a16:creationId xmlns:a16="http://schemas.microsoft.com/office/drawing/2014/main" id="{AC2D62A6-720A-9CFE-80F1-3C63F3EED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7275" y="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9129" y="1216462"/>
            <a:ext cx="7822525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 err="1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Exemple</a:t>
            </a: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 - Vos clics racontent votre histoire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9129" y="1707118"/>
            <a:ext cx="9673828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Ce que vos clics révèlent sur vous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9129" y="2614493"/>
            <a:ext cx="7967067" cy="499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Chaque clic sur internet est une information :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49129" y="3392448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Qu'est-ce qui vous intéresse ?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49129" y="3754041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Quand vous connectez-vous ?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9129" y="4115633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Combien de temps restez-vous ?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49129" y="4477226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Qu'achetez-vous ?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49129" y="4982528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résultat :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Les entreprises utilisent le ML pour :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649129" y="5487829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Vous recommander des produits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649129" y="5849422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Personnaliser les publicités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649129" y="6211014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Améliorer leurs services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649129" y="6716316"/>
            <a:ext cx="13332143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Exemple concret :</a:t>
            </a:r>
            <a:r>
              <a:rPr lang="en-US" sz="1450" dirty="0">
                <a:solidFill>
                  <a:srgbClr val="6E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Netflix sait quel film vous allez aimer !</a:t>
            </a:r>
            <a:endParaRPr lang="en-US" sz="1450" dirty="0"/>
          </a:p>
        </p:txBody>
      </p:sp>
      <p:pic>
        <p:nvPicPr>
          <p:cNvPr id="10242" name="Picture 2" descr="Sup2tech / Formations / Digital">
            <a:extLst>
              <a:ext uri="{FF2B5EF4-FFF2-40B4-BE49-F238E27FC236}">
                <a16:creationId xmlns:a16="http://schemas.microsoft.com/office/drawing/2014/main" id="{5CABB06F-10AA-32D1-8674-A8254C148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7275" y="7346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9DE41-268D-38E6-42BE-DEAA15E3D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CC77EA06-2FE5-EFA5-7F89-4DA111C4113F}"/>
              </a:ext>
            </a:extLst>
          </p:cNvPr>
          <p:cNvSpPr/>
          <p:nvPr/>
        </p:nvSpPr>
        <p:spPr>
          <a:xfrm>
            <a:off x="649129" y="1707118"/>
            <a:ext cx="9673828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L’IA au service de la santé </a:t>
            </a:r>
            <a:endParaRPr lang="en-US" sz="52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099A4E5-D99F-6BA6-1E6E-4A425CE634C9}"/>
              </a:ext>
            </a:extLst>
          </p:cNvPr>
          <p:cNvSpPr/>
          <p:nvPr/>
        </p:nvSpPr>
        <p:spPr>
          <a:xfrm>
            <a:off x="649127" y="3008756"/>
            <a:ext cx="11561457" cy="2132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300"/>
              </a:lnSpc>
              <a:buSzPct val="100000"/>
              <a:buChar char="•"/>
            </a:pPr>
            <a:endParaRPr lang="en-US" sz="1450" dirty="0"/>
          </a:p>
        </p:txBody>
      </p:sp>
      <p:pic>
        <p:nvPicPr>
          <p:cNvPr id="2050" name="Picture 2" descr="IA et Santé : l'avenir du Service Public de Santé | GPM">
            <a:extLst>
              <a:ext uri="{FF2B5EF4-FFF2-40B4-BE49-F238E27FC236}">
                <a16:creationId xmlns:a16="http://schemas.microsoft.com/office/drawing/2014/main" id="{A3BFDD50-4BCB-77EA-AEA8-24CD4E04B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952" y="2123717"/>
            <a:ext cx="5147429" cy="530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2">
            <a:extLst>
              <a:ext uri="{FF2B5EF4-FFF2-40B4-BE49-F238E27FC236}">
                <a16:creationId xmlns:a16="http://schemas.microsoft.com/office/drawing/2014/main" id="{E31DAF1E-4FF9-51BC-B968-78BB17D0F0F4}"/>
              </a:ext>
            </a:extLst>
          </p:cNvPr>
          <p:cNvSpPr/>
          <p:nvPr/>
        </p:nvSpPr>
        <p:spPr>
          <a:xfrm>
            <a:off x="325745" y="2830843"/>
            <a:ext cx="7558168" cy="681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300"/>
              </a:lnSpc>
              <a:buSzPct val="100000"/>
              <a:buChar char="•"/>
            </a:pPr>
            <a:r>
              <a:rPr lang="fr-MA" sz="2400" dirty="0"/>
              <a:t>Des millions de dossiers patients analysés instantanément</a:t>
            </a:r>
          </a:p>
          <a:p>
            <a:pPr>
              <a:lnSpc>
                <a:spcPts val="2300"/>
              </a:lnSpc>
              <a:buSzPct val="100000"/>
            </a:pPr>
            <a:r>
              <a:rPr lang="fr-MA" sz="2400" dirty="0"/>
              <a:t> pour identifier des corrélations invisibles à l'œil humain.</a:t>
            </a:r>
            <a:endParaRPr lang="en-US" sz="2000" dirty="0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A475F7E3-FDDF-0D34-65E1-731CAF8BFD94}"/>
              </a:ext>
            </a:extLst>
          </p:cNvPr>
          <p:cNvSpPr/>
          <p:nvPr/>
        </p:nvSpPr>
        <p:spPr>
          <a:xfrm>
            <a:off x="427019" y="4056778"/>
            <a:ext cx="7558168" cy="18868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300"/>
              </a:lnSpc>
              <a:buSzPct val="100000"/>
              <a:buChar char="•"/>
            </a:pPr>
            <a:r>
              <a:rPr lang="fr-MA" sz="2400" dirty="0"/>
              <a:t>Détecter des maladies plus tôt</a:t>
            </a:r>
          </a:p>
          <a:p>
            <a:pPr marL="342900" indent="-342900">
              <a:lnSpc>
                <a:spcPts val="2300"/>
              </a:lnSpc>
              <a:buSzPct val="100000"/>
              <a:buChar char="•"/>
            </a:pPr>
            <a:r>
              <a:rPr lang="fr-MA" sz="2000" dirty="0"/>
              <a:t>Prédire les risques de santé</a:t>
            </a:r>
          </a:p>
          <a:p>
            <a:pPr marL="342900" indent="-342900">
              <a:lnSpc>
                <a:spcPts val="2300"/>
              </a:lnSpc>
              <a:buSzPct val="100000"/>
              <a:buChar char="•"/>
            </a:pPr>
            <a:r>
              <a:rPr lang="fr-MA" sz="2000" dirty="0"/>
              <a:t>Proposer les meilleurs traitements</a:t>
            </a:r>
          </a:p>
          <a:p>
            <a:pPr marL="342900" indent="-342900">
              <a:lnSpc>
                <a:spcPts val="2300"/>
              </a:lnSpc>
              <a:buSzPct val="100000"/>
              <a:buChar char="•"/>
            </a:pPr>
            <a:r>
              <a:rPr lang="fr-MA" sz="2000" dirty="0"/>
              <a:t>Accélérer la recherche médicale</a:t>
            </a:r>
          </a:p>
          <a:p>
            <a:pPr marL="342900" indent="-342900">
              <a:lnSpc>
                <a:spcPts val="2300"/>
              </a:lnSpc>
              <a:buSzPct val="100000"/>
              <a:buChar char="•"/>
            </a:pPr>
            <a:endParaRPr lang="en-US" sz="2000" dirty="0"/>
          </a:p>
        </p:txBody>
      </p:sp>
      <p:pic>
        <p:nvPicPr>
          <p:cNvPr id="11266" name="Picture 2" descr="Sup2tech / Formations / Digital">
            <a:extLst>
              <a:ext uri="{FF2B5EF4-FFF2-40B4-BE49-F238E27FC236}">
                <a16:creationId xmlns:a16="http://schemas.microsoft.com/office/drawing/2014/main" id="{D6B91F23-9D22-9004-470B-3FFFDB3A5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7275" y="0"/>
            <a:ext cx="2143125" cy="2123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299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60354-27D8-DE2C-E992-F731BE2D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9FF9A6D8-7972-4988-9E93-77EC11D84309}"/>
              </a:ext>
            </a:extLst>
          </p:cNvPr>
          <p:cNvSpPr/>
          <p:nvPr/>
        </p:nvSpPr>
        <p:spPr>
          <a:xfrm>
            <a:off x="284211" y="337752"/>
            <a:ext cx="9673828" cy="833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6550"/>
              </a:lnSpc>
            </a:pPr>
            <a:r>
              <a:rPr lang="fr-MA" sz="5400" dirty="0"/>
              <a:t>Applications en ingénierie</a:t>
            </a:r>
            <a:endParaRPr lang="en-US" sz="52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3E57809-4363-F267-EB81-2913134D76CF}"/>
              </a:ext>
            </a:extLst>
          </p:cNvPr>
          <p:cNvSpPr/>
          <p:nvPr/>
        </p:nvSpPr>
        <p:spPr>
          <a:xfrm>
            <a:off x="649127" y="3008756"/>
            <a:ext cx="11561457" cy="2132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300"/>
              </a:lnSpc>
              <a:buSzPct val="100000"/>
              <a:buChar char="•"/>
            </a:pPr>
            <a:endParaRPr lang="en-US" sz="1450" dirty="0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04855DFE-350F-438D-B230-BF5AD084B081}"/>
              </a:ext>
            </a:extLst>
          </p:cNvPr>
          <p:cNvSpPr/>
          <p:nvPr/>
        </p:nvSpPr>
        <p:spPr>
          <a:xfrm>
            <a:off x="427019" y="2960710"/>
            <a:ext cx="8226328" cy="4800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MA" sz="2400" b="1" dirty="0"/>
              <a:t>Les domaines touchés :</a:t>
            </a:r>
            <a:endParaRPr lang="fr-MA" sz="2400" dirty="0"/>
          </a:p>
          <a:p>
            <a:r>
              <a:rPr lang="fr-MA" sz="2400" dirty="0"/>
              <a:t>Construction</a:t>
            </a:r>
          </a:p>
          <a:p>
            <a:r>
              <a:rPr lang="fr-MA" sz="2400" dirty="0"/>
              <a:t>Aéronautique</a:t>
            </a:r>
          </a:p>
          <a:p>
            <a:r>
              <a:rPr lang="fr-MA" sz="2400" dirty="0"/>
              <a:t>Automobile</a:t>
            </a:r>
          </a:p>
          <a:p>
            <a:r>
              <a:rPr lang="fr-MA" sz="2400" dirty="0"/>
              <a:t>Énergie</a:t>
            </a:r>
          </a:p>
          <a:p>
            <a:r>
              <a:rPr lang="fr-MA" sz="2400" dirty="0"/>
              <a:t>Télécommunications</a:t>
            </a:r>
          </a:p>
          <a:p>
            <a:endParaRPr lang="fr-MA" sz="2400" b="1" dirty="0"/>
          </a:p>
          <a:p>
            <a:endParaRPr lang="fr-MA" sz="2400" b="1" dirty="0"/>
          </a:p>
          <a:p>
            <a:endParaRPr lang="fr-MA" sz="2400" b="1" dirty="0"/>
          </a:p>
          <a:p>
            <a:endParaRPr lang="fr-MA" sz="2400" b="1" dirty="0"/>
          </a:p>
          <a:p>
            <a:r>
              <a:rPr lang="fr-MA" sz="2400" b="1" dirty="0"/>
              <a:t>Le point commun :</a:t>
            </a:r>
            <a:r>
              <a:rPr lang="fr-MA" sz="2400" dirty="0"/>
              <a:t> Énormément de données à analyser </a:t>
            </a:r>
          </a:p>
          <a:p>
            <a:r>
              <a:rPr lang="fr-MA" sz="2400" dirty="0"/>
              <a:t>pour améliorer les performances</a:t>
            </a:r>
          </a:p>
        </p:txBody>
      </p:sp>
      <p:pic>
        <p:nvPicPr>
          <p:cNvPr id="3074" name="Picture 2" descr="AI Predictive Maintenance: Revolutionizing Industrial Efficiency">
            <a:extLst>
              <a:ext uri="{FF2B5EF4-FFF2-40B4-BE49-F238E27FC236}">
                <a16:creationId xmlns:a16="http://schemas.microsoft.com/office/drawing/2014/main" id="{EAA14C40-F13D-82FB-4BA0-2340A5177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888" y="1986573"/>
            <a:ext cx="7828156" cy="438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Sup2tech / Formations / Digital">
            <a:extLst>
              <a:ext uri="{FF2B5EF4-FFF2-40B4-BE49-F238E27FC236}">
                <a16:creationId xmlns:a16="http://schemas.microsoft.com/office/drawing/2014/main" id="{0931ED67-D92B-49FD-FD06-00A56516A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7275" y="41213"/>
            <a:ext cx="2143125" cy="1945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162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7000-525C-BB47-012C-0CC5B3AB5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76D61AB-DD83-1D7C-7FE8-5F2AEC9747E5}"/>
              </a:ext>
            </a:extLst>
          </p:cNvPr>
          <p:cNvSpPr/>
          <p:nvPr/>
        </p:nvSpPr>
        <p:spPr>
          <a:xfrm>
            <a:off x="649129" y="1216462"/>
            <a:ext cx="7822525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 err="1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Conduite</a:t>
            </a:r>
            <a:r>
              <a:rPr lang="en-US" sz="2600" dirty="0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 </a:t>
            </a:r>
            <a:r>
              <a:rPr lang="en-US" sz="2600" dirty="0" err="1">
                <a:solidFill>
                  <a:srgbClr val="C7A2A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autonome</a:t>
            </a:r>
            <a:endParaRPr lang="en-US" sz="26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4F7641A-9A36-22D7-3BE3-83B3B352291D}"/>
              </a:ext>
            </a:extLst>
          </p:cNvPr>
          <p:cNvSpPr/>
          <p:nvPr/>
        </p:nvSpPr>
        <p:spPr>
          <a:xfrm>
            <a:off x="649127" y="3008756"/>
            <a:ext cx="11561457" cy="2132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300"/>
              </a:lnSpc>
              <a:buSzPct val="100000"/>
              <a:buChar char="•"/>
            </a:pPr>
            <a:endParaRPr lang="en-US" sz="1450" dirty="0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EC2C6BF2-30ED-BCEB-CB1A-8F1C2AF19F6B}"/>
              </a:ext>
            </a:extLst>
          </p:cNvPr>
          <p:cNvSpPr/>
          <p:nvPr/>
        </p:nvSpPr>
        <p:spPr>
          <a:xfrm>
            <a:off x="427019" y="2960710"/>
            <a:ext cx="8226328" cy="3615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fr-MA" sz="2400" b="1" dirty="0"/>
              <a:t>Les défis de la conduite autonome :</a:t>
            </a:r>
          </a:p>
          <a:p>
            <a:endParaRPr lang="fr-M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Détecter les piétons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Reconnaître les panneaux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Anticiper les autres voitures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Réagir en une fraction de seconde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/>
              <a:t>Décider : tourner ? freiner ? accélérer ?</a:t>
            </a:r>
          </a:p>
        </p:txBody>
      </p:sp>
      <p:pic>
        <p:nvPicPr>
          <p:cNvPr id="4" name="videoplayback (1)">
            <a:hlinkClick r:id="" action="ppaction://media"/>
            <a:extLst>
              <a:ext uri="{FF2B5EF4-FFF2-40B4-BE49-F238E27FC236}">
                <a16:creationId xmlns:a16="http://schemas.microsoft.com/office/drawing/2014/main" id="{6B00B78B-3496-1414-4F35-901E18136F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90772" y="2040672"/>
            <a:ext cx="3579540" cy="5254005"/>
          </a:xfrm>
          <a:prstGeom prst="rect">
            <a:avLst/>
          </a:prstGeom>
        </p:spPr>
      </p:pic>
      <p:pic>
        <p:nvPicPr>
          <p:cNvPr id="13314" name="Picture 2" descr="Sup2tech / Formations / Digital">
            <a:extLst>
              <a:ext uri="{FF2B5EF4-FFF2-40B4-BE49-F238E27FC236}">
                <a16:creationId xmlns:a16="http://schemas.microsoft.com/office/drawing/2014/main" id="{704136A4-9A08-30F5-764C-5F47DE096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7275" y="1"/>
            <a:ext cx="2143125" cy="188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80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BD44C-D789-359E-3186-951296279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6323BC14-6F2D-AB58-A0C7-D621B93E613D}"/>
              </a:ext>
            </a:extLst>
          </p:cNvPr>
          <p:cNvSpPr/>
          <p:nvPr/>
        </p:nvSpPr>
        <p:spPr>
          <a:xfrm>
            <a:off x="8789520" y="2773202"/>
            <a:ext cx="5606705" cy="17764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00" dirty="0" err="1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Qu’est</a:t>
            </a: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 </a:t>
            </a:r>
            <a:r>
              <a:rPr lang="en-US" sz="5200" dirty="0" err="1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ce</a:t>
            </a: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 que </a:t>
            </a:r>
          </a:p>
          <a:p>
            <a:pPr marL="0" indent="0" algn="l">
              <a:lnSpc>
                <a:spcPts val="6550"/>
              </a:lnSpc>
              <a:buNone/>
            </a:pPr>
            <a:r>
              <a:rPr lang="en-US" sz="5200" dirty="0">
                <a:solidFill>
                  <a:srgbClr val="787878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le machine learning</a:t>
            </a:r>
            <a:endParaRPr lang="en-US" sz="5200" dirty="0"/>
          </a:p>
        </p:txBody>
      </p:sp>
      <p:pic>
        <p:nvPicPr>
          <p:cNvPr id="1026" name="Picture 2" descr="Qu'est-ce que le machine learning ? - informatique Industrielle &amp; IIoT">
            <a:extLst>
              <a:ext uri="{FF2B5EF4-FFF2-40B4-BE49-F238E27FC236}">
                <a16:creationId xmlns:a16="http://schemas.microsoft.com/office/drawing/2014/main" id="{A6B2D486-2C80-44A0-9EDD-EB1D5A7F5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9211"/>
            <a:ext cx="8497229" cy="83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Sup2tech / Formations / Digital">
            <a:extLst>
              <a:ext uri="{FF2B5EF4-FFF2-40B4-BE49-F238E27FC236}">
                <a16:creationId xmlns:a16="http://schemas.microsoft.com/office/drawing/2014/main" id="{6BF32567-B8F4-925D-7281-E4E37A4EB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7275" y="9931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9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39705-CF9A-EB98-392C-E380538AF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B602D66-C73B-8CD2-F94A-7F50AD747638}"/>
              </a:ext>
            </a:extLst>
          </p:cNvPr>
          <p:cNvSpPr/>
          <p:nvPr/>
        </p:nvSpPr>
        <p:spPr>
          <a:xfrm>
            <a:off x="178420" y="208240"/>
            <a:ext cx="8037671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250"/>
              </a:lnSpc>
            </a:pPr>
            <a:r>
              <a:rPr lang="fr-MA" sz="3200" dirty="0"/>
              <a:t>Qu'est-ce que le machine </a:t>
            </a:r>
            <a:r>
              <a:rPr lang="fr-MA" sz="3200" dirty="0" err="1"/>
              <a:t>learning</a:t>
            </a:r>
            <a:endParaRPr lang="en-US" sz="32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0A50F32-2C35-4BCA-033D-ECC19C40F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07" y="1429118"/>
            <a:ext cx="8039100" cy="4533900"/>
          </a:xfrm>
          <a:prstGeom prst="rect">
            <a:avLst/>
          </a:prstGeom>
        </p:spPr>
      </p:pic>
      <p:sp>
        <p:nvSpPr>
          <p:cNvPr id="8" name="Text 1">
            <a:extLst>
              <a:ext uri="{FF2B5EF4-FFF2-40B4-BE49-F238E27FC236}">
                <a16:creationId xmlns:a16="http://schemas.microsoft.com/office/drawing/2014/main" id="{C557D89D-9C13-342C-A934-7548E30CE4BA}"/>
              </a:ext>
            </a:extLst>
          </p:cNvPr>
          <p:cNvSpPr/>
          <p:nvPr/>
        </p:nvSpPr>
        <p:spPr>
          <a:xfrm>
            <a:off x="8798312" y="1794225"/>
            <a:ext cx="5681081" cy="48519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fr-MA" sz="2800" b="1" dirty="0"/>
              <a:t>Son exploit :</a:t>
            </a:r>
            <a:endParaRPr lang="fr-MA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MA" sz="2800" dirty="0"/>
              <a:t>Années 1950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MA" sz="2800" dirty="0"/>
              <a:t>Crée un programme qui joue aux dames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MA" sz="2800" dirty="0"/>
              <a:t>Le programme </a:t>
            </a:r>
            <a:r>
              <a:rPr lang="fr-MA" sz="2800" b="1" dirty="0"/>
              <a:t>apprend tout seul</a:t>
            </a:r>
            <a:r>
              <a:rPr lang="fr-MA" sz="2800" dirty="0"/>
              <a:t> en jouant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MA" sz="2800" dirty="0"/>
              <a:t>Finit par </a:t>
            </a:r>
            <a:r>
              <a:rPr lang="fr-MA" sz="2800" b="1" dirty="0"/>
              <a:t>battre son créateur</a:t>
            </a:r>
            <a:r>
              <a:rPr lang="fr-MA" sz="2800" dirty="0"/>
              <a:t> et des joueurs expérimentés 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MA" sz="2800" dirty="0"/>
              <a:t>Exploit remarquable pour l'époque</a:t>
            </a:r>
          </a:p>
        </p:txBody>
      </p:sp>
      <p:pic>
        <p:nvPicPr>
          <p:cNvPr id="15362" name="Picture 2" descr="Sup2tech / Formations / Digital">
            <a:extLst>
              <a:ext uri="{FF2B5EF4-FFF2-40B4-BE49-F238E27FC236}">
                <a16:creationId xmlns:a16="http://schemas.microsoft.com/office/drawing/2014/main" id="{F2B6644D-451D-3C39-B35B-9E4A1C4F3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7275" y="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747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74C1B-D6A8-1C14-2F68-5B1D9A651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44DE0A0-5F5D-B510-E9C1-EBBB408293A8}"/>
              </a:ext>
            </a:extLst>
          </p:cNvPr>
          <p:cNvSpPr/>
          <p:nvPr/>
        </p:nvSpPr>
        <p:spPr>
          <a:xfrm>
            <a:off x="348046" y="482121"/>
            <a:ext cx="6411873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250"/>
              </a:lnSpc>
            </a:pPr>
            <a:r>
              <a:rPr lang="fr-MA" sz="3200" dirty="0"/>
              <a:t>Les deux grandes familles du ML</a:t>
            </a:r>
            <a:endParaRPr lang="en-US" sz="3200" dirty="0"/>
          </a:p>
        </p:txBody>
      </p:sp>
      <p:pic>
        <p:nvPicPr>
          <p:cNvPr id="4" name="Picture 2" descr="Introduction à l'apprentissage automatique : ce que vous devez savoir |  Serverspace">
            <a:extLst>
              <a:ext uri="{FF2B5EF4-FFF2-40B4-BE49-F238E27FC236}">
                <a16:creationId xmlns:a16="http://schemas.microsoft.com/office/drawing/2014/main" id="{8B8CAE11-229A-7F31-7D4A-3D5407748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69" y="1213329"/>
            <a:ext cx="11925300" cy="653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Sup2tech / Formations / Digital">
            <a:extLst>
              <a:ext uri="{FF2B5EF4-FFF2-40B4-BE49-F238E27FC236}">
                <a16:creationId xmlns:a16="http://schemas.microsoft.com/office/drawing/2014/main" id="{F77C7F44-B525-0FC6-D416-B94797000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4866" y="1910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80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C8932-4DC8-B4A5-DEA5-D87BD0880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47738B0-22D0-0AD5-CF4B-4AD2D9F08481}"/>
              </a:ext>
            </a:extLst>
          </p:cNvPr>
          <p:cNvSpPr/>
          <p:nvPr/>
        </p:nvSpPr>
        <p:spPr>
          <a:xfrm>
            <a:off x="225383" y="273880"/>
            <a:ext cx="6411873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250"/>
              </a:lnSpc>
            </a:pPr>
            <a:r>
              <a:rPr lang="fr-MA" sz="3200" dirty="0"/>
              <a:t>🎓 APPRENTISSAGE SUPERVISÉ :</a:t>
            </a:r>
            <a:endParaRPr lang="en-US" sz="3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9093F5D-9EFF-3A46-F978-2E0F729C441C}"/>
              </a:ext>
            </a:extLst>
          </p:cNvPr>
          <p:cNvSpPr/>
          <p:nvPr/>
        </p:nvSpPr>
        <p:spPr>
          <a:xfrm>
            <a:off x="348046" y="1258966"/>
            <a:ext cx="13769398" cy="48519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fr-MA" sz="2800" dirty="0"/>
              <a:t>On donne les </a:t>
            </a:r>
            <a:r>
              <a:rPr lang="fr-MA" sz="2800" b="1" dirty="0"/>
              <a:t>bonnes réponses</a:t>
            </a:r>
            <a:r>
              <a:rPr lang="fr-MA" sz="2800" dirty="0"/>
              <a:t> à l'algorithme</a:t>
            </a:r>
          </a:p>
          <a:p>
            <a:r>
              <a:rPr lang="fr-MA" sz="2800" dirty="0"/>
              <a:t>Comme un professeur qui enseigne avec des exemples corrigés</a:t>
            </a:r>
          </a:p>
          <a:p>
            <a:endParaRPr lang="fr-MA" sz="2800" dirty="0"/>
          </a:p>
          <a:p>
            <a:r>
              <a:rPr lang="fr-MA" sz="2800" dirty="0"/>
              <a:t>L'algorithme apprend en comparant ses réponses aux vraies réponses</a:t>
            </a:r>
          </a:p>
          <a:p>
            <a:endParaRPr lang="fr-MA" sz="2800" b="1" dirty="0"/>
          </a:p>
          <a:p>
            <a:endParaRPr lang="fr-MA" sz="2800" dirty="0"/>
          </a:p>
        </p:txBody>
      </p:sp>
      <p:pic>
        <p:nvPicPr>
          <p:cNvPr id="5122" name="Picture 2" descr="Extraction des connaissances à partir d'une base de Données (Application à  la Détection de Fraude dans la Consommation d">
            <a:extLst>
              <a:ext uri="{FF2B5EF4-FFF2-40B4-BE49-F238E27FC236}">
                <a16:creationId xmlns:a16="http://schemas.microsoft.com/office/drawing/2014/main" id="{44BD6179-CC10-053D-0CD7-C37264976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9" y="3746809"/>
            <a:ext cx="3883878" cy="3691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upervised Learning Algorithm in Machine Learning - TechVidvan">
            <a:extLst>
              <a:ext uri="{FF2B5EF4-FFF2-40B4-BE49-F238E27FC236}">
                <a16:creationId xmlns:a16="http://schemas.microsoft.com/office/drawing/2014/main" id="{418977C9-38A4-3955-4466-404F9C56A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256" y="4114800"/>
            <a:ext cx="6517888" cy="341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Sup2tech / Formations / Digital">
            <a:extLst>
              <a:ext uri="{FF2B5EF4-FFF2-40B4-BE49-F238E27FC236}">
                <a16:creationId xmlns:a16="http://schemas.microsoft.com/office/drawing/2014/main" id="{C3C6AFB8-023D-4EE6-4504-69F0CDC06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7275" y="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587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C14DF-2631-C04F-BB51-31742E4F1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97EE640-5208-FE89-76D9-E6FD5AEA98FA}"/>
              </a:ext>
            </a:extLst>
          </p:cNvPr>
          <p:cNvSpPr/>
          <p:nvPr/>
        </p:nvSpPr>
        <p:spPr>
          <a:xfrm>
            <a:off x="225383" y="273880"/>
            <a:ext cx="8439115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250"/>
              </a:lnSpc>
            </a:pPr>
            <a:r>
              <a:rPr lang="fr-MA" sz="3200" dirty="0" err="1"/>
              <a:t>Unsupervised</a:t>
            </a:r>
            <a:r>
              <a:rPr lang="fr-MA" sz="3200" dirty="0"/>
              <a:t> Learning Clustering</a:t>
            </a:r>
            <a:endParaRPr lang="en-US" sz="3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F7D050F-3DB8-FD67-57D9-042432057BF9}"/>
              </a:ext>
            </a:extLst>
          </p:cNvPr>
          <p:cNvSpPr/>
          <p:nvPr/>
        </p:nvSpPr>
        <p:spPr>
          <a:xfrm>
            <a:off x="348046" y="1258965"/>
            <a:ext cx="13769398" cy="5650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fr-MA" sz="2800" b="1" dirty="0"/>
              <a:t>Qu'est-ce que c'est ?</a:t>
            </a:r>
            <a:r>
              <a:rPr lang="fr-MA" sz="2800" dirty="0"/>
              <a:t> Un algorithme d'apprentissage non supervisé qui regroupe automatiquement des données similaires</a:t>
            </a:r>
          </a:p>
          <a:p>
            <a:r>
              <a:rPr lang="fr-MA" sz="2800" b="1" dirty="0"/>
              <a:t>Quand l'utiliser ?</a:t>
            </a:r>
            <a:endParaRPr lang="fr-MA" sz="2800" dirty="0"/>
          </a:p>
          <a:p>
            <a:r>
              <a:rPr lang="fr-MA" sz="2800" dirty="0"/>
              <a:t>Quand vous avez des données sans étiquettes</a:t>
            </a:r>
          </a:p>
          <a:p>
            <a:r>
              <a:rPr lang="fr-MA" sz="2800" dirty="0"/>
              <a:t>Quand vous voulez découvrir des patterns cachés</a:t>
            </a:r>
          </a:p>
          <a:p>
            <a:r>
              <a:rPr lang="fr-MA" sz="2800" dirty="0"/>
              <a:t>Quand vous ne savez pas combien de groupes </a:t>
            </a:r>
          </a:p>
          <a:p>
            <a:endParaRPr lang="fr-MA" sz="2800" b="1" dirty="0"/>
          </a:p>
          <a:p>
            <a:r>
              <a:rPr lang="fr-MA" sz="2800" b="1" dirty="0"/>
              <a:t>Applications courantes :</a:t>
            </a:r>
            <a:endParaRPr lang="fr-MA" sz="2800" dirty="0"/>
          </a:p>
          <a:p>
            <a:r>
              <a:rPr lang="fr-MA" sz="2800" dirty="0"/>
              <a:t>📰 Regrouper des articles par thème</a:t>
            </a:r>
          </a:p>
          <a:p>
            <a:r>
              <a:rPr lang="fr-MA" sz="2800" dirty="0"/>
              <a:t>👥 Segmenter des clients</a:t>
            </a:r>
          </a:p>
          <a:p>
            <a:r>
              <a:rPr lang="fr-MA" sz="2800" dirty="0"/>
              <a:t>🖼️ Organiser des photos</a:t>
            </a:r>
          </a:p>
          <a:p>
            <a:r>
              <a:rPr lang="fr-MA" sz="2800" dirty="0"/>
              <a:t>🔧 Optimiser des systèmes</a:t>
            </a:r>
          </a:p>
          <a:p>
            <a:r>
              <a:rPr lang="fr-MA" sz="2800" dirty="0"/>
              <a:t>🌐 Analyser des réseaux sociaux</a:t>
            </a:r>
          </a:p>
          <a:p>
            <a:endParaRPr lang="fr-MA" sz="2800" dirty="0"/>
          </a:p>
        </p:txBody>
      </p:sp>
      <p:pic>
        <p:nvPicPr>
          <p:cNvPr id="3074" name="Picture 2" descr="Hot supervised and unsupervised learning techniques in data mining Free  Shipping Unsupervised Learning Types Applications Advantages">
            <a:extLst>
              <a:ext uri="{FF2B5EF4-FFF2-40B4-BE49-F238E27FC236}">
                <a16:creationId xmlns:a16="http://schemas.microsoft.com/office/drawing/2014/main" id="{7A51A178-F6AF-5989-A41A-C2AE3E946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507" y="3323063"/>
            <a:ext cx="6130847" cy="434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Sup2tech / Formations / Digital">
            <a:extLst>
              <a:ext uri="{FF2B5EF4-FFF2-40B4-BE49-F238E27FC236}">
                <a16:creationId xmlns:a16="http://schemas.microsoft.com/office/drawing/2014/main" id="{E1224730-6A45-5A96-E3A6-EC54B1587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7275" y="-1937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125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1DCB1-8175-BD74-B2C0-EF38311BE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FDF4A6B-5691-0188-5B40-760A9F14ABDF}"/>
              </a:ext>
            </a:extLst>
          </p:cNvPr>
          <p:cNvSpPr/>
          <p:nvPr/>
        </p:nvSpPr>
        <p:spPr>
          <a:xfrm>
            <a:off x="348046" y="482121"/>
            <a:ext cx="6411873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250"/>
              </a:lnSpc>
            </a:pPr>
            <a:r>
              <a:rPr lang="fr-MA" sz="3200" dirty="0"/>
              <a:t>Conclusion</a:t>
            </a:r>
            <a:endParaRPr lang="en-US" sz="3200" dirty="0"/>
          </a:p>
        </p:txBody>
      </p:sp>
      <p:pic>
        <p:nvPicPr>
          <p:cNvPr id="1028" name="Picture 4" descr="Supervised vs Unsupervised Learning">
            <a:extLst>
              <a:ext uri="{FF2B5EF4-FFF2-40B4-BE49-F238E27FC236}">
                <a16:creationId xmlns:a16="http://schemas.microsoft.com/office/drawing/2014/main" id="{2EF6EF79-FDA4-49DC-8871-301C873FC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982" y="1405054"/>
            <a:ext cx="7295530" cy="5862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 descr="Sup2tech / Formations / Digital">
            <a:extLst>
              <a:ext uri="{FF2B5EF4-FFF2-40B4-BE49-F238E27FC236}">
                <a16:creationId xmlns:a16="http://schemas.microsoft.com/office/drawing/2014/main" id="{68349DCA-E562-BDD9-4C36-DA46311A8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7275" y="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783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b749c72b-576f-466e-b1e3-26c93f36d0c5}" enabled="1" method="Standard" siteId="{c4e3401b-f93d-4fc7-9a42-f1552dec34df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812</Words>
  <Application>Microsoft Office PowerPoint</Application>
  <PresentationFormat>Custom</PresentationFormat>
  <Paragraphs>160</Paragraphs>
  <Slides>19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Baskervville</vt:lpstr>
      <vt:lpstr>Poppins</vt:lpstr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Rida El-Fenaouy</cp:lastModifiedBy>
  <cp:revision>7</cp:revision>
  <dcterms:created xsi:type="dcterms:W3CDTF">2026-01-24T15:26:19Z</dcterms:created>
  <dcterms:modified xsi:type="dcterms:W3CDTF">2026-01-28T22:09:18Z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Theme:3</vt:lpwstr>
  </property>
  <property fmtid="{D5CDD505-2E9C-101B-9397-08002B2CF9AE}" pid="3" name="ClassificationContentMarkingFooterText">
    <vt:lpwstr>Interne / Internal</vt:lpwstr>
  </property>
</Properties>
</file>