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Welcome slide. Introduce the lesson: today we'll watch a short TED talk and focus on goal-setting vocabulary and Zero/First Conditionals.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Give students 5 minutes in pairs, then take brief whole-class feedback. The goal is to activate prior knowledge and get them thinking about habits before the video.</a:t>
            </a:r>
            <a:endParaRPr/>
          </a:p>
        </p:txBody>
      </p:sp>
      <p:sp>
        <p:nvSpPr>
          <p:cNvPr id="43" name="Google Shape;4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Students match individually (2 min) then check in pairs. Do not pre-teach — let them work from context. Then run the gap-fill exercise from the handout.</a:t>
            </a:r>
            <a:endParaRPr/>
          </a:p>
        </p:txBody>
      </p:sp>
      <p:sp>
        <p:nvSpPr>
          <p:cNvPr id="68" name="Google Shape;6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the play button (or open the YouTube link: https://www.youtube.com/watch?v=UNP03fDSj1U). Watch the full 3:27. Then give students 2 minutes to compare answers with a partner before moving to the comprehension slide.</a:t>
            </a:r>
            <a:endParaRPr/>
          </a:p>
        </p:txBody>
      </p:sp>
      <p:sp>
        <p:nvSpPr>
          <p:cNvPr id="98" name="Google Shape;9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Gist: students answer individually after first viewing. T/F: use second viewing or recall. Go through answers as a class. Key answers: Gist — 1. Try new things for 30 days; 2. Several (photos, novel, cycling); 3. Small changes add up. T/F — T,F,T,T,F,T.</a:t>
            </a:r>
            <a:endParaRPr/>
          </a:p>
        </p:txBody>
      </p:sp>
      <p:sp>
        <p:nvSpPr>
          <p:cNvPr id="109" name="Google Shape;10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Students study the collocations (2 min), then make one sentence each with a partner using something real from their own life. Take 3-4 examples as a class. Highlight that these are natural English combinations — not single words.</a:t>
            </a:r>
            <a:endParaRPr/>
          </a:p>
        </p:txBody>
      </p:sp>
      <p:sp>
        <p:nvSpPr>
          <p:cNvPr id="136" name="Google Shape;13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Elicit the two forms from students before revealing — ask 'Which talks about what is always true? Which talks about something that could happen in the future?' Then do the practice exercise (answers: 1.commit/will grow - First; 2.try/discover - Zero; 3.start/will finish - First). Full exercise is on the handout.</a:t>
            </a:r>
            <a:endParaRPr/>
          </a:p>
        </p:txBody>
      </p:sp>
      <p:sp>
        <p:nvSpPr>
          <p:cNvPr id="169" name="Google Shape;16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Pairs (5 min): plan their challenge using the 4 prompts. Encourage use of the vocabulary from slide 4 and the conditionals from slide 5. Then share with the class: each pair presents in 1 minute. Follow with class discussion questions from the handout.</a:t>
            </a:r>
            <a:endParaRPr/>
          </a:p>
        </p:txBody>
      </p:sp>
      <p:sp>
        <p:nvSpPr>
          <p:cNvPr id="202" name="Google Shape;20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Exit ticket: 3 minutes individual writing. Collect or have 2-3 students share aloud. Then assign homework. Optional: students start their 30-day challenge today and report back next class.</a:t>
            </a:r>
            <a:endParaRPr/>
          </a:p>
        </p:txBody>
      </p:sp>
      <p:sp>
        <p:nvSpPr>
          <p:cNvPr id="230" name="Google Shape;23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UNP03fDSj1U" TargetMode="External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3A4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457200" y="256032"/>
            <a:ext cx="1005840" cy="475488"/>
          </a:xfrm>
          <a:prstGeom prst="roundRect">
            <a:avLst>
              <a:gd fmla="val 15385" name="adj"/>
            </a:avLst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57200" y="256032"/>
            <a:ext cx="10058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1600200" y="228600"/>
            <a:ext cx="6858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Communication Skills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48640" y="123444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Try Something New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548640" y="2103120"/>
            <a:ext cx="82296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for 30 Days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3749040" y="2944368"/>
            <a:ext cx="109728" cy="109728"/>
          </a:xfrm>
          <a:prstGeom prst="ellipse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4096512" y="2944368"/>
            <a:ext cx="109728" cy="109728"/>
          </a:xfrm>
          <a:prstGeom prst="ellipse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4443984" y="2944368"/>
            <a:ext cx="109728" cy="109728"/>
          </a:xfrm>
          <a:prstGeom prst="ellipse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4791456" y="2944368"/>
            <a:ext cx="109728" cy="109728"/>
          </a:xfrm>
          <a:prstGeom prst="ellipse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5138928" y="2944368"/>
            <a:ext cx="109728" cy="109728"/>
          </a:xfrm>
          <a:prstGeom prst="ellipse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457200" y="324612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DD6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A8CDD6"/>
                </a:solidFill>
                <a:latin typeface="Calibri"/>
                <a:ea typeface="Calibri"/>
                <a:cs typeface="Calibri"/>
                <a:sym typeface="Calibri"/>
              </a:rPr>
              <a:t>Based on Matt Cutts' TED Talk </a:t>
            </a:r>
            <a:r>
              <a:rPr i="1" lang="en-US" sz="1300">
                <a:solidFill>
                  <a:srgbClr val="A8CDD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-US" sz="1300" u="none" cap="none" strike="noStrike">
                <a:solidFill>
                  <a:srgbClr val="A8CDD6"/>
                </a:solidFill>
                <a:latin typeface="Calibri"/>
                <a:ea typeface="Calibri"/>
                <a:cs typeface="Calibri"/>
                <a:sym typeface="Calibri"/>
              </a:rPr>
              <a:t>·  Adult Learners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320040" y="3840480"/>
            <a:ext cx="1920240" cy="914400"/>
          </a:xfrm>
          <a:prstGeom prst="roundRect">
            <a:avLst>
              <a:gd fmla="val 10000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320040" y="3886200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LEVEL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320040" y="4160520"/>
            <a:ext cx="1920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468880" y="3840480"/>
            <a:ext cx="1920240" cy="914400"/>
          </a:xfrm>
          <a:prstGeom prst="roundRect">
            <a:avLst>
              <a:gd fmla="val 10000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2468880" y="3886200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DURATION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2468880" y="4160520"/>
            <a:ext cx="1920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75–90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4617720" y="3840480"/>
            <a:ext cx="1920240" cy="914400"/>
          </a:xfrm>
          <a:prstGeom prst="roundRect">
            <a:avLst>
              <a:gd fmla="val 10000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4617720" y="3886200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FOCUS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4617720" y="4160520"/>
            <a:ext cx="1920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Vocab + Grammar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6766560" y="3840480"/>
            <a:ext cx="1920240" cy="914400"/>
          </a:xfrm>
          <a:prstGeom prst="roundRect">
            <a:avLst>
              <a:gd fmla="val 10000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6766560" y="3886200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900"/>
              <a:buFont typeface="Calibri"/>
              <a:buNone/>
            </a:pPr>
            <a:r>
              <a:rPr b="1" i="0" lang="en-US" sz="9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SKILLS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6766560" y="4160520"/>
            <a:ext cx="1920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Listen · Speak · Write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457200" y="0"/>
            <a:ext cx="64008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1  —  Warm-Up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7315200" y="0"/>
            <a:ext cx="155448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8" name="Google Shape;4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03720" y="18288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/>
          <p:nvPr/>
        </p:nvSpPr>
        <p:spPr>
          <a:xfrm>
            <a:off x="457200" y="109728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Discuss with a partner: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365760" y="1600200"/>
            <a:ext cx="841248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502920" y="1755648"/>
            <a:ext cx="438912" cy="438912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502920" y="17556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1051560" y="1673352"/>
            <a:ext cx="74980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Have you ever tried to start a new habit? What happened?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365760" y="2514600"/>
            <a:ext cx="841248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502920" y="2670048"/>
            <a:ext cx="438912" cy="438912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502920" y="26700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1051560" y="2587752"/>
            <a:ext cx="74980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Is there something you've always wanted to do but keep putting off?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365760" y="3429000"/>
            <a:ext cx="841248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502920" y="3584448"/>
            <a:ext cx="438912" cy="438912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502920" y="35844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1051560" y="3502152"/>
            <a:ext cx="74980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How long do you think it takes to build a new habit? Why?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365760" y="4407408"/>
            <a:ext cx="8412480" cy="566928"/>
          </a:xfrm>
          <a:prstGeom prst="roundRect">
            <a:avLst>
              <a:gd fmla="val 12903" name="adj"/>
            </a:avLst>
          </a:prstGeom>
          <a:solidFill>
            <a:srgbClr val="FEF3DC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3" name="Google Shape;6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20" y="4507992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"/>
          <p:cNvSpPr/>
          <p:nvPr/>
        </p:nvSpPr>
        <p:spPr>
          <a:xfrm>
            <a:off x="868680" y="4434840"/>
            <a:ext cx="77724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D5500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7D5500"/>
                </a:solidFill>
                <a:latin typeface="Calibri"/>
                <a:ea typeface="Calibri"/>
                <a:cs typeface="Calibri"/>
                <a:sym typeface="Calibri"/>
              </a:rPr>
              <a:t>Try to use:  "I've always wanted to..."   /   "A while back, I tried..."   /   "I've never really managed to..."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57200" y="0"/>
            <a:ext cx="68580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2  —  Pre-Watching Vocabulary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7498080" y="0"/>
            <a:ext cx="13716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457200" y="105156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Match the words to their meanings — then use them in gap-fill sentences: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5"/>
          <p:cNvSpPr/>
          <p:nvPr/>
        </p:nvSpPr>
        <p:spPr>
          <a:xfrm>
            <a:off x="365760" y="1463040"/>
            <a:ext cx="8412480" cy="384048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457200" y="1463040"/>
            <a:ext cx="22860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Word / Phrase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2834640" y="1463040"/>
            <a:ext cx="58521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Meaning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5"/>
          <p:cNvSpPr/>
          <p:nvPr/>
        </p:nvSpPr>
        <p:spPr>
          <a:xfrm>
            <a:off x="365760" y="1874520"/>
            <a:ext cx="8412480" cy="448056"/>
          </a:xfrm>
          <a:prstGeom prst="rect">
            <a:avLst/>
          </a:prstGeom>
          <a:solidFill>
            <a:srgbClr val="E8F4F7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457200" y="1874520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stuck in a rut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2834640" y="1874520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feeling bored because your life isn't changing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5"/>
          <p:cNvSpPr/>
          <p:nvPr/>
        </p:nvSpPr>
        <p:spPr>
          <a:xfrm>
            <a:off x="365760" y="2340864"/>
            <a:ext cx="8412480" cy="44805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"/>
          <p:cNvSpPr/>
          <p:nvPr/>
        </p:nvSpPr>
        <p:spPr>
          <a:xfrm>
            <a:off x="457200" y="2340864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to subtract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2834640" y="2340864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to remove or stop a habit from your life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365760" y="2807208"/>
            <a:ext cx="8412480" cy="448056"/>
          </a:xfrm>
          <a:prstGeom prst="rect">
            <a:avLst/>
          </a:prstGeom>
          <a:solidFill>
            <a:srgbClr val="E8F4F7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457200" y="2807208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self-confidence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2834640" y="2807208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belief in your own ability to do things well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365760" y="3273552"/>
            <a:ext cx="8412480" cy="44805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457200" y="3273552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sustainable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2834640" y="3273552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something you can keep doing over a long time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365760" y="3739896"/>
            <a:ext cx="8412480" cy="448056"/>
          </a:xfrm>
          <a:prstGeom prst="rect">
            <a:avLst/>
          </a:prstGeom>
          <a:solidFill>
            <a:srgbClr val="E8F4F7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457200" y="3739896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to commit (to)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2834640" y="3739896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to decide firmly to do something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365760" y="4206240"/>
            <a:ext cx="8412480" cy="44805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"/>
          <p:cNvSpPr/>
          <p:nvPr/>
        </p:nvSpPr>
        <p:spPr>
          <a:xfrm>
            <a:off x="457200" y="4206240"/>
            <a:ext cx="228600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adventurous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2834640" y="4206240"/>
            <a:ext cx="5852160" cy="448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willing to try new or exciting things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3A4A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365710" y="217375"/>
            <a:ext cx="8412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"Try Something New for 30 Days"  </a:t>
            </a:r>
            <a:r>
              <a:rPr b="1" lang="en-US"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-US" sz="2000">
                <a:solidFill>
                  <a:srgbClr val="A8CDD6"/>
                </a:solidFill>
                <a:latin typeface="Calibri"/>
                <a:ea typeface="Calibri"/>
                <a:cs typeface="Calibri"/>
                <a:sym typeface="Calibri"/>
              </a:rPr>
              <a:t>Matt Cutts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t/>
            </a:r>
            <a:endParaRPr b="1" sz="17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/>
          <p:nvPr/>
        </p:nvSpPr>
        <p:spPr>
          <a:xfrm>
            <a:off x="502808" y="270815"/>
            <a:ext cx="1188600" cy="365700"/>
          </a:xfrm>
          <a:prstGeom prst="roundRect">
            <a:avLst>
              <a:gd fmla="val 15000" name="adj"/>
            </a:avLst>
          </a:prstGeom>
          <a:solidFill>
            <a:srgbClr val="E62B1E"/>
          </a:solidFill>
          <a:ln cap="flat" cmpd="sng" w="12700">
            <a:solidFill>
              <a:srgbClr val="E62B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6"/>
          <p:cNvSpPr/>
          <p:nvPr/>
        </p:nvSpPr>
        <p:spPr>
          <a:xfrm>
            <a:off x="502795" y="270815"/>
            <a:ext cx="1188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6"/>
          <p:cNvSpPr/>
          <p:nvPr/>
        </p:nvSpPr>
        <p:spPr>
          <a:xfrm>
            <a:off x="457200" y="4754880"/>
            <a:ext cx="8229600" cy="292608"/>
          </a:xfrm>
          <a:prstGeom prst="roundRect">
            <a:avLst>
              <a:gd fmla="val 18750" name="adj"/>
            </a:avLst>
          </a:prstGeom>
          <a:solidFill>
            <a:srgbClr val="FFFFFF">
              <a:alpha val="14901"/>
            </a:srgbClr>
          </a:solidFill>
          <a:ln cap="flat" cmpd="sng" w="12700">
            <a:solidFill>
              <a:srgbClr val="FFFFFF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502920" y="4773168"/>
            <a:ext cx="81381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b="0" i="1" lang="en-US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While you watch:  What is Cutts' main idea?  How does his self-confidence change?  What advice does he give?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iew full lesson: http://ed.ted.com/lessons/try-something-new-for-30-days-matt-cutts&#10;&#10;Is there something you've always meant to do, wanted to do, but just ... haven't? Matt Cutts suggests: Try it for 30 days. This short, lighthearted talk offers a neat way to think about setting and achieving goals. &#10;&#10;Talk by Matt Cutts." id="105" name="Google Shape;105;p6" title="Try something new for 30 days - Matt Cut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9637" y="759375"/>
            <a:ext cx="6884731" cy="387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457200" y="0"/>
            <a:ext cx="68580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3  —  Did You Understand?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7498080" y="0"/>
            <a:ext cx="13716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320040" y="1051560"/>
            <a:ext cx="3977640" cy="3794760"/>
          </a:xfrm>
          <a:prstGeom prst="roundRect">
            <a:avLst>
              <a:gd fmla="val 2892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2700000" dist="25400">
              <a:srgbClr val="000000">
                <a:alpha val="705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7"/>
          <p:cNvSpPr/>
          <p:nvPr/>
        </p:nvSpPr>
        <p:spPr>
          <a:xfrm>
            <a:off x="457200" y="1170432"/>
            <a:ext cx="3657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First Viewing — Gist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/>
          <p:nvPr/>
        </p:nvSpPr>
        <p:spPr>
          <a:xfrm>
            <a:off x="457200" y="1709928"/>
            <a:ext cx="274320" cy="274320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"/>
          <p:cNvSpPr/>
          <p:nvPr/>
        </p:nvSpPr>
        <p:spPr>
          <a:xfrm>
            <a:off x="457200" y="170992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804672" y="1664208"/>
            <a:ext cx="3383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What is Cutts' main idea in one sentence?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457200" y="2578608"/>
            <a:ext cx="274320" cy="274320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"/>
          <p:cNvSpPr/>
          <p:nvPr/>
        </p:nvSpPr>
        <p:spPr>
          <a:xfrm>
            <a:off x="457200" y="257860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804672" y="2532888"/>
            <a:ext cx="3383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How many personal challenges does he mention?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/>
          <p:nvPr/>
        </p:nvSpPr>
        <p:spPr>
          <a:xfrm>
            <a:off x="457200" y="3447288"/>
            <a:ext cx="274320" cy="274320"/>
          </a:xfrm>
          <a:prstGeom prst="ellipse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457200" y="344728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804672" y="3401568"/>
            <a:ext cx="33832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What is his final message to the audience?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4480573" y="1051560"/>
            <a:ext cx="4343400" cy="3794700"/>
          </a:xfrm>
          <a:prstGeom prst="roundRect">
            <a:avLst>
              <a:gd fmla="val 2892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2700000" dist="25400">
              <a:srgbClr val="000000">
                <a:alpha val="705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4617720" y="1170432"/>
            <a:ext cx="4069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Second Viewing — True or False?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4956048" y="1728216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felt stuck in a rut before the challenges.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4956048" y="2221992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says 30 days is too short to build a habit.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4956048" y="2715768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took a photo every day for one month.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/>
          <p:nvPr/>
        </p:nvSpPr>
        <p:spPr>
          <a:xfrm>
            <a:off x="4956048" y="3209544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wrote a 50,000-word novel in 30 days.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4956048" y="3703320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says his novel was excellent.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4956048" y="4197096"/>
            <a:ext cx="37490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He recommends small, sustainable changes.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"/>
          <p:cNvSpPr/>
          <p:nvPr/>
        </p:nvSpPr>
        <p:spPr>
          <a:xfrm>
            <a:off x="457200" y="0"/>
            <a:ext cx="68580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4  —  Vocabulary: Goals &amp; Change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8"/>
          <p:cNvSpPr/>
          <p:nvPr/>
        </p:nvSpPr>
        <p:spPr>
          <a:xfrm>
            <a:off x="7498080" y="0"/>
            <a:ext cx="13716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10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457200" y="1051560"/>
            <a:ext cx="8229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Learn these collocations — then make your own sentences: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320040" y="1508760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"/>
          <p:cNvSpPr/>
          <p:nvPr/>
        </p:nvSpPr>
        <p:spPr>
          <a:xfrm>
            <a:off x="429768" y="1545336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set a goal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429768" y="1856232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decide on something you want to achieve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4754880" y="1508760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4864608" y="1545336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build a routine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4864608" y="1856232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create a regular pattern of behaviour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/>
          <p:nvPr/>
        </p:nvSpPr>
        <p:spPr>
          <a:xfrm>
            <a:off x="320040" y="2350008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"/>
          <p:cNvSpPr/>
          <p:nvPr/>
        </p:nvSpPr>
        <p:spPr>
          <a:xfrm>
            <a:off x="429768" y="2386584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break a habit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429768" y="2697480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stop doing something you usually do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4754880" y="2350008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"/>
          <p:cNvSpPr/>
          <p:nvPr/>
        </p:nvSpPr>
        <p:spPr>
          <a:xfrm>
            <a:off x="4864608" y="2386584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make progress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4864608" y="2697480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move forward towards your goal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320040" y="3191256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"/>
          <p:cNvSpPr/>
          <p:nvPr/>
        </p:nvSpPr>
        <p:spPr>
          <a:xfrm>
            <a:off x="429768" y="3227832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step outside your comfort zone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429768" y="3538728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do something unfamiliar or challenging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4754880" y="3191256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4864608" y="3227832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stick to a plan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4864608" y="3538728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keep following a plan without stopping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320040" y="4032504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"/>
          <p:cNvSpPr/>
          <p:nvPr/>
        </p:nvSpPr>
        <p:spPr>
          <a:xfrm>
            <a:off x="429768" y="4069080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give something a go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429768" y="4379976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try something (informal)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4754880" y="4032504"/>
            <a:ext cx="4251960" cy="749808"/>
          </a:xfrm>
          <a:prstGeom prst="roundRect">
            <a:avLst>
              <a:gd fmla="val 1219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4864608" y="4069080"/>
            <a:ext cx="40690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keep track of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4864608" y="4379976"/>
            <a:ext cx="40690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monitor or record something over time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457200" y="0"/>
            <a:ext cx="73152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5  —  Grammar: Zero &amp; First Conditional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7680960" y="0"/>
            <a:ext cx="11887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320040" y="1051560"/>
            <a:ext cx="4069080" cy="2331720"/>
          </a:xfrm>
          <a:prstGeom prst="roundRect">
            <a:avLst>
              <a:gd fmla="val 4706" name="adj"/>
            </a:avLst>
          </a:prstGeom>
          <a:solidFill>
            <a:srgbClr val="E8F4F7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9"/>
          <p:cNvSpPr/>
          <p:nvPr/>
        </p:nvSpPr>
        <p:spPr>
          <a:xfrm>
            <a:off x="320040" y="1051560"/>
            <a:ext cx="4069080" cy="438912"/>
          </a:xfrm>
          <a:prstGeom prst="roundRect">
            <a:avLst>
              <a:gd fmla="val 25000" name="adj"/>
            </a:avLst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"/>
          <p:cNvSpPr/>
          <p:nvPr/>
        </p:nvSpPr>
        <p:spPr>
          <a:xfrm>
            <a:off x="320040" y="1325880"/>
            <a:ext cx="4069080" cy="164592"/>
          </a:xfrm>
          <a:prstGeom prst="rect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"/>
          <p:cNvSpPr/>
          <p:nvPr/>
        </p:nvSpPr>
        <p:spPr>
          <a:xfrm>
            <a:off x="411480" y="1051560"/>
            <a:ext cx="3840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Zero Conditional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457200" y="1572768"/>
            <a:ext cx="10058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Use for: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1481328" y="1572768"/>
            <a:ext cx="27432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general truths, habits, automatic results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457200" y="1920240"/>
            <a:ext cx="8229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Form: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1298448" y="1920240"/>
            <a:ext cx="2971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If/When + present simple,  present simple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457200" y="2286000"/>
            <a:ext cx="3749040" cy="868680"/>
          </a:xfrm>
          <a:prstGeom prst="roundRect">
            <a:avLst>
              <a:gd fmla="val 8421" name="adj"/>
            </a:avLst>
          </a:prstGeom>
          <a:solidFill>
            <a:srgbClr val="E0F2F7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566928" y="2331720"/>
            <a:ext cx="3520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"When you write 1,667 words a day for a month, you finish a novel."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4754880" y="1051560"/>
            <a:ext cx="4069080" cy="2331720"/>
          </a:xfrm>
          <a:prstGeom prst="roundRect">
            <a:avLst>
              <a:gd fmla="val 4706" name="adj"/>
            </a:avLst>
          </a:prstGeom>
          <a:solidFill>
            <a:srgbClr val="FEF6E4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4754880" y="1051560"/>
            <a:ext cx="4069080" cy="438912"/>
          </a:xfrm>
          <a:prstGeom prst="roundRect">
            <a:avLst>
              <a:gd fmla="val 25000" name="adj"/>
            </a:avLst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4754880" y="1325880"/>
            <a:ext cx="4069080" cy="164592"/>
          </a:xfrm>
          <a:prstGeom prst="rect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9"/>
          <p:cNvSpPr/>
          <p:nvPr/>
        </p:nvSpPr>
        <p:spPr>
          <a:xfrm>
            <a:off x="4846320" y="1051560"/>
            <a:ext cx="3840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First Conditional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4846320" y="1572768"/>
            <a:ext cx="10058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78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B07800"/>
                </a:solidFill>
                <a:latin typeface="Calibri"/>
                <a:ea typeface="Calibri"/>
                <a:cs typeface="Calibri"/>
                <a:sym typeface="Calibri"/>
              </a:rPr>
              <a:t>Use for: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5870448" y="1572768"/>
            <a:ext cx="28346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real future possibilities, predictions, advice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4846320" y="1920240"/>
            <a:ext cx="7772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0780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B07800"/>
                </a:solidFill>
                <a:latin typeface="Calibri"/>
                <a:ea typeface="Calibri"/>
                <a:cs typeface="Calibri"/>
                <a:sym typeface="Calibri"/>
              </a:rPr>
              <a:t>Form: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5641848" y="1920240"/>
            <a:ext cx="30632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If + present simple,  will/can/might + inf.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4846320" y="2286000"/>
            <a:ext cx="3749040" cy="868680"/>
          </a:xfrm>
          <a:prstGeom prst="roundRect">
            <a:avLst>
              <a:gd fmla="val 8421" name="adj"/>
            </a:avLst>
          </a:prstGeom>
          <a:solidFill>
            <a:srgbClr val="FFF3CD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9"/>
          <p:cNvSpPr/>
          <p:nvPr/>
        </p:nvSpPr>
        <p:spPr>
          <a:xfrm>
            <a:off x="4956048" y="2331720"/>
            <a:ext cx="3520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"If you really want something badly enough, you can do anything for 30 days."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320040" y="3547872"/>
            <a:ext cx="8503920" cy="1389888"/>
          </a:xfrm>
          <a:prstGeom prst="roundRect">
            <a:avLst>
              <a:gd fmla="val 6579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457200" y="3611880"/>
            <a:ext cx="82296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Grammar Practice — Complete the sentences. Is it Zero or First Conditional?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502920" y="4005072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1. If you _______ (commit) to a small daily habit, your confidence _______ (grow).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502920" y="4306824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2. When people _______ (try) something new, they often _______ (discover) new abilities.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502920" y="4608576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3. If I _______ (start) a 30-day challenge this month, I _______ (finish) by the end.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BFC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3A4A"/>
          </a:solidFill>
          <a:ln cap="flat" cmpd="sng" w="12700">
            <a:solidFill>
              <a:srgbClr val="1A3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457200" y="0"/>
            <a:ext cx="64008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6  —  Speaking Task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0"/>
          <p:cNvSpPr/>
          <p:nvPr/>
        </p:nvSpPr>
        <p:spPr>
          <a:xfrm>
            <a:off x="7498080" y="0"/>
            <a:ext cx="13716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15 min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0"/>
          <p:cNvSpPr/>
          <p:nvPr/>
        </p:nvSpPr>
        <p:spPr>
          <a:xfrm>
            <a:off x="457200" y="105156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6E7E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0E6E7E"/>
                </a:solidFill>
                <a:latin typeface="Calibri"/>
                <a:ea typeface="Calibri"/>
                <a:cs typeface="Calibri"/>
                <a:sym typeface="Calibri"/>
              </a:rPr>
              <a:t>Design Your Own 30-Day Challenge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320040" y="1627632"/>
            <a:ext cx="416052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9" name="Google Shape;20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719072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0"/>
          <p:cNvSpPr/>
          <p:nvPr/>
        </p:nvSpPr>
        <p:spPr>
          <a:xfrm>
            <a:off x="941832" y="170078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What is your challenge?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941832" y="2066544"/>
            <a:ext cx="34290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Choose something real &amp; achievable. Why did you pick it?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4754880" y="1627632"/>
            <a:ext cx="416052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3" name="Google Shape;21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2040" y="1719072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/>
          <p:nvPr/>
        </p:nvSpPr>
        <p:spPr>
          <a:xfrm>
            <a:off x="5376672" y="170078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How will you track it?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5376672" y="2066544"/>
            <a:ext cx="34290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What will you do each day? How will you know you're succeeding?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320040" y="2816352"/>
            <a:ext cx="416052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7" name="Google Shape;217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2907792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0"/>
          <p:cNvSpPr/>
          <p:nvPr/>
        </p:nvSpPr>
        <p:spPr>
          <a:xfrm>
            <a:off x="941832" y="288950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What might go wrong?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941832" y="3255264"/>
            <a:ext cx="34290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Predict difficulties using First Conditional ('If I don't...')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4754880" y="2816352"/>
            <a:ext cx="4160520" cy="1051560"/>
          </a:xfrm>
          <a:prstGeom prst="roundRect">
            <a:avLst>
              <a:gd fmla="val 10435" name="adj"/>
            </a:avLst>
          </a:prstGeom>
          <a:solidFill>
            <a:srgbClr val="FFFFFF"/>
          </a:solidFill>
          <a:ln cap="flat" cmpd="sng" w="12700">
            <a:solidFill>
              <a:srgbClr val="DDE8EC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algn="bl" dir="27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1" name="Google Shape;22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92040" y="2907792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/>
          <p:nvPr/>
        </p:nvSpPr>
        <p:spPr>
          <a:xfrm>
            <a:off x="5376672" y="2889504"/>
            <a:ext cx="342900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What will you gain?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5376672" y="3255264"/>
            <a:ext cx="34290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Use conditionals: 'If I succeed, I'll...' / 'When you..., you...'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320040" y="4507992"/>
            <a:ext cx="8503920" cy="502920"/>
          </a:xfrm>
          <a:prstGeom prst="roundRect">
            <a:avLst>
              <a:gd fmla="val 14545" name="adj"/>
            </a:avLst>
          </a:prstGeom>
          <a:solidFill>
            <a:srgbClr val="FEF3DC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5" name="Google Shape;225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200" y="4608576"/>
            <a:ext cx="292608" cy="29260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822960" y="4544568"/>
            <a:ext cx="78638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D5500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7D5500"/>
                </a:solidFill>
                <a:latin typeface="Calibri"/>
                <a:ea typeface="Calibri"/>
                <a:cs typeface="Calibri"/>
                <a:sym typeface="Calibri"/>
              </a:rPr>
              <a:t>I'm planning to...   /   If I don't..., I might...   /   When you stick to a plan, you...   /   If I succeed, I'll...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A3A4A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457200" y="0"/>
            <a:ext cx="822960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 7  —  Wrap-Up &amp; Homework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320040" y="1097280"/>
            <a:ext cx="4892040" cy="2834640"/>
          </a:xfrm>
          <a:prstGeom prst="roundRect">
            <a:avLst>
              <a:gd fmla="val 3871" name="adj"/>
            </a:avLst>
          </a:prstGeom>
          <a:solidFill>
            <a:srgbClr val="FFFFFF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1"/>
          <p:cNvSpPr/>
          <p:nvPr/>
        </p:nvSpPr>
        <p:spPr>
          <a:xfrm>
            <a:off x="320040" y="1097280"/>
            <a:ext cx="4892040" cy="475488"/>
          </a:xfrm>
          <a:prstGeom prst="roundRect">
            <a:avLst>
              <a:gd fmla="val 23077" name="adj"/>
            </a:avLst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"/>
          <p:cNvSpPr/>
          <p:nvPr/>
        </p:nvSpPr>
        <p:spPr>
          <a:xfrm>
            <a:off x="320040" y="1389888"/>
            <a:ext cx="4892040" cy="182880"/>
          </a:xfrm>
          <a:prstGeom prst="rect">
            <a:avLst/>
          </a:prstGeom>
          <a:solidFill>
            <a:srgbClr val="F4A020"/>
          </a:solidFill>
          <a:ln cap="flat" cmpd="sng" w="12700">
            <a:solidFill>
              <a:srgbClr val="F4A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7" name="Google Shape;2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912" y="114300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1"/>
          <p:cNvSpPr/>
          <p:nvPr/>
        </p:nvSpPr>
        <p:spPr>
          <a:xfrm>
            <a:off x="841248" y="1097280"/>
            <a:ext cx="42062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Exit Ticket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1"/>
          <p:cNvSpPr/>
          <p:nvPr/>
        </p:nvSpPr>
        <p:spPr>
          <a:xfrm>
            <a:off x="457200" y="1691640"/>
            <a:ext cx="4572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7A86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A7A86"/>
                </a:solidFill>
                <a:latin typeface="Calibri"/>
                <a:ea typeface="Calibri"/>
                <a:cs typeface="Calibri"/>
                <a:sym typeface="Calibri"/>
              </a:rPr>
              <a:t>Write 2–3 sentences answering: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1"/>
          <p:cNvSpPr/>
          <p:nvPr/>
        </p:nvSpPr>
        <p:spPr>
          <a:xfrm>
            <a:off x="457200" y="2057400"/>
            <a:ext cx="4617720" cy="777240"/>
          </a:xfrm>
          <a:prstGeom prst="roundRect">
            <a:avLst>
              <a:gd fmla="val 9412" name="adj"/>
            </a:avLst>
          </a:prstGeom>
          <a:solidFill>
            <a:srgbClr val="FFFFFF">
              <a:alpha val="14901"/>
            </a:srgbClr>
          </a:solidFill>
          <a:ln cap="flat" cmpd="sng" w="12700">
            <a:solidFill>
              <a:srgbClr val="FFFFFF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1"/>
          <p:cNvSpPr/>
          <p:nvPr/>
        </p:nvSpPr>
        <p:spPr>
          <a:xfrm>
            <a:off x="548640" y="2103120"/>
            <a:ext cx="44348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"If you could change one thing about your daily routine for 30 days, what would it be and why?"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457200" y="2926080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Include: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417320" y="2926080"/>
            <a:ext cx="35661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✓  One conditional  ✓  One collocation from today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5394960" y="1097280"/>
            <a:ext cx="3429000" cy="2834640"/>
          </a:xfrm>
          <a:prstGeom prst="roundRect">
            <a:avLst>
              <a:gd fmla="val 3871" name="adj"/>
            </a:avLst>
          </a:prstGeom>
          <a:solidFill>
            <a:srgbClr val="FFFFFF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5394960" y="1097280"/>
            <a:ext cx="3429000" cy="475488"/>
          </a:xfrm>
          <a:prstGeom prst="roundRect">
            <a:avLst>
              <a:gd fmla="val 23077" name="adj"/>
            </a:avLst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5394960" y="1389888"/>
            <a:ext cx="3429000" cy="182880"/>
          </a:xfrm>
          <a:prstGeom prst="rect">
            <a:avLst/>
          </a:prstGeom>
          <a:solidFill>
            <a:srgbClr val="0E6E7E"/>
          </a:solidFill>
          <a:ln cap="flat" cmpd="sng" w="12700">
            <a:solidFill>
              <a:srgbClr val="0E6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7" name="Google Shape;24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4688" y="1143000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/>
          <p:nvPr/>
        </p:nvSpPr>
        <p:spPr>
          <a:xfrm>
            <a:off x="5897880" y="1097280"/>
            <a:ext cx="27432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Homework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5486400" y="1691640"/>
            <a:ext cx="324612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Watch the talk again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(it's only 3.5 min!) then write 120–150 words: Is Cutts' advice convincing? Would you follow it?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"/>
              <a:buFont typeface="Calibri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1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Use: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·  3 collocations from today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3A4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A3A4A"/>
                </a:solidFill>
                <a:latin typeface="Calibri"/>
                <a:ea typeface="Calibri"/>
                <a:cs typeface="Calibri"/>
                <a:sym typeface="Calibri"/>
              </a:rPr>
              <a:t>·  2 conditional sentences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320040" y="4133088"/>
            <a:ext cx="8503920" cy="749808"/>
          </a:xfrm>
          <a:prstGeom prst="roundRect">
            <a:avLst>
              <a:gd fmla="val 12195" name="adj"/>
            </a:avLst>
          </a:prstGeom>
          <a:solidFill>
            <a:srgbClr val="FFFFFF">
              <a:alpha val="10196"/>
            </a:srgbClr>
          </a:solidFill>
          <a:ln cap="flat" cmpd="sng" w="12700">
            <a:solidFill>
              <a:srgbClr val="FFFFFF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1"/>
          <p:cNvSpPr/>
          <p:nvPr/>
        </p:nvSpPr>
        <p:spPr>
          <a:xfrm>
            <a:off x="457200" y="4187952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DD6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A8CDD6"/>
                </a:solidFill>
                <a:latin typeface="Calibri"/>
                <a:ea typeface="Calibri"/>
                <a:cs typeface="Calibri"/>
                <a:sym typeface="Calibri"/>
              </a:rPr>
              <a:t>"The next 30 days are going to pass whether you like it or not — so why not think about something you have always wanted to try?"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457200" y="4187952"/>
            <a:ext cx="8138160" cy="6583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4A020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F4A020"/>
                </a:solidFill>
                <a:latin typeface="Calibri"/>
                <a:ea typeface="Calibri"/>
                <a:cs typeface="Calibri"/>
                <a:sym typeface="Calibri"/>
              </a:rPr>
              <a:t>— Matt Cutts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