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02" r:id="rId25"/>
    <p:sldId id="274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6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109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8C187-ED6B-0626-B167-1E2B50AFD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E9754D-FF29-5112-19BF-67D91C4AE8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8C782C-987A-12BF-F87B-42787DF10C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983665-C0EC-0688-11B8-1F74E79893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575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4E610-7759-5D5C-E3F0-7C2DA3A33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0A6B81-DCEC-346B-8C3C-FEF022B6C7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7EC813-1056-4DE6-F115-58E43B15E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957B8-56A7-A932-70A6-D4DF7CB68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3682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AED48-B670-E2A1-880E-0B009535D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D552E4-689B-FF7C-110B-AA258FCD51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F116A3-01BE-CDAB-5CEE-787908E708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7F5C6-D143-A784-FE72-FB1A9524E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6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9E796-C1F2-8248-4AA9-7456F8A0C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5FE998-02AA-5FA7-E5F4-5EB75ADBD9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27E1B0-FC4F-36C8-BD23-9A0DD98F04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ED218-4144-635A-9A6F-56240D4279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4106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3358A-361D-9A43-9C78-D21D0A882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C1DEF9-9254-7FE8-48B4-BF562AAC6E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3061C9-B055-CD31-BBC8-0AE86F027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63254-66AE-AB2E-2124-157EEE1492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372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4635F-CF79-5214-CBF2-7B766FC0A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B07921-D5D4-7B19-75D4-C0BEDE09BD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D62189-F716-BDEC-1FC9-193499CE3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66D849-040F-4FF1-C1BA-04D1F18734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6170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BE9D6-F125-2BED-C9DF-0A89BBAD8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61E905-9971-3A0C-1747-0D3C41141F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831465-C6E4-7CD1-7488-84A61970F1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287B0-8213-1A56-D11F-4471FB9A63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6189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BB3B6-D852-CEE9-5483-F04EBD756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8783CA-FB33-35CC-88B6-A5276AC42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3362F6-191E-4EE6-A5E9-1E5C009AB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D2980-3461-0266-3B61-D086680BBA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112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5638E4-B2F7-A730-BA90-3C19A8725FD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4927600"/>
            <a:ext cx="9318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FF">
                    <a:alpha val="50000"/>
                  </a:srgbClr>
                </a:solidFill>
                <a:latin typeface="Aptos" panose="020B0004020202020204" pitchFamily="34" charset="0"/>
              </a:rPr>
              <a:t>Interne / 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DATA PREPROCESSING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E0F7F4"/>
                </a:solidFill>
              </a:rPr>
              <a:t>De l'Exploration au Nettoyage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200400" y="3657600"/>
            <a:ext cx="2743200" cy="54864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43891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E0F7F4"/>
                </a:solidFill>
              </a:rPr>
              <a:t>Formation IA Ingénierie</a:t>
            </a:r>
            <a:endParaRPr lang="en-US" sz="1800" dirty="0"/>
          </a:p>
        </p:txBody>
      </p:sp>
      <p:pic>
        <p:nvPicPr>
          <p:cNvPr id="6" name="Picture 4" descr="Sup2tech / Formations / Digital">
            <a:extLst>
              <a:ext uri="{FF2B5EF4-FFF2-40B4-BE49-F238E27FC236}">
                <a16:creationId xmlns:a16="http://schemas.microsoft.com/office/drawing/2014/main" id="{1D77DE11-A9F9-1C2F-1FB5-4E206DD69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618" y="0"/>
            <a:ext cx="1118382" cy="9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79163"/>
            <a:ext cx="7069873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</a:rPr>
              <a:t>Preprocessing - Étape 1 : Valeurs Manquantes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Gérer les données absentes (NaN, None, null)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2743200" cy="45720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A) Suppression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148840"/>
            <a:ext cx="2743200" cy="3657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21945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C3E50"/>
                </a:solidFill>
              </a:rPr>
              <a:t>Quand &lt; 5% manquant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383280" y="1645920"/>
            <a:ext cx="2743200" cy="45720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383280" y="16916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B) Imputation Simple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383280" y="2148840"/>
            <a:ext cx="2743200" cy="3657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83280" y="21945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C3E50"/>
                </a:solidFill>
              </a:rPr>
              <a:t>Moyenne, médiane, mode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309360" y="1645920"/>
            <a:ext cx="2743200" cy="45720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309360" y="16916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C) Imputation Avancée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309360" y="2148840"/>
            <a:ext cx="2743200" cy="3657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309360" y="219456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C3E50"/>
                </a:solidFill>
              </a:rPr>
              <a:t>KNN, MICE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2651760"/>
            <a:ext cx="8229600" cy="249174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2834640"/>
            <a:ext cx="7863840" cy="2118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A) SUPPRESSION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df.dropna(inplace=True)  # Supprimer lignes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B) IMPUTATION SIMPLE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df['age'].fillna(df['age'].mean(), inplace=True)       # Moyenne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df['salary'].fillna(df['salary'].median(), inplace=True)  # Médiane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df['city'].fillna(df['city'].mode()[0], inplace=True)    # Mode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C) IMPUTATION AVANCÉE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sklearn.impute import SimpleImputer, KNNImputer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imputer = SimpleImputer(strategy='mean')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df[['age', 'salary']] = imputer.fit_transform(df[['age', 'salary']])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knn_imputer = KNNImputer(n_neighbors=5)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df_imputed = knn_imputer.fit_transform(df.select_dtypes(include=[np.number]))</a:t>
            </a:r>
            <a:endParaRPr lang="en-US" sz="900" dirty="0"/>
          </a:p>
        </p:txBody>
      </p:sp>
      <p:pic>
        <p:nvPicPr>
          <p:cNvPr id="18" name="Picture 4" descr="Sup2tech / Formations / Digital">
            <a:extLst>
              <a:ext uri="{FF2B5EF4-FFF2-40B4-BE49-F238E27FC236}">
                <a16:creationId xmlns:a16="http://schemas.microsoft.com/office/drawing/2014/main" id="{C09EC7B9-D8D7-7EB3-A661-EA90145DE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9570" y="256989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</a:rPr>
              <a:t>Preprocessing - Étape 2 : Supprimer les Doublons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05161" y="1176476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Éliminer les lignes identiques pour éviter la redondance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8229600" cy="8229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3E50"/>
                </a:solidFill>
              </a:rPr>
              <a:t>Pourquoi ? Faussent les statistiques • Sur-apprentissage • Temps de calcul inutile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2571749"/>
            <a:ext cx="8229600" cy="2429741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83464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Supprimer TOUS les doublons (garder première occurrence)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df.drop_duplicates(inplace=True)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Supprimer en gardant la dernière occurrence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df.drop_duplicates(keep='last', inplace=True)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Doublons sur colonnes spécifiques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df.drop_duplicates(subset=['email'], inplace=True)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Doublons sur plusieurs colonnes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df.drop_duplicates(subset=['email', 'phone'], inplace=True)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Réinitialiser les index après suppression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df.reset_index(drop=True, inplace=True)</a:t>
            </a:r>
            <a:endParaRPr lang="en-US" sz="1000" dirty="0"/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0CBB8CB5-7D24-ADCB-6A00-9F8CB8294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3121" y="286725"/>
            <a:ext cx="6783659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</a:rPr>
              <a:t>Preprocessing - Étape 3 : Traiter les Outliers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Gérer les valeurs extrêmes qui s'éloignent anormalement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486592"/>
            <a:ext cx="4023360" cy="91440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43395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14451"/>
                </a:solidFill>
              </a:rPr>
              <a:t>Méthodes de détection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860665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</a:rPr>
              <a:t>• IQR (Interquartile Range)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</a:rPr>
              <a:t>• Z-score (écart-type)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663440" y="1486592"/>
            <a:ext cx="4023360" cy="91440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846320" y="153646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14451"/>
                </a:solidFill>
              </a:rPr>
              <a:t>Stratégies de traitement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846320" y="1895304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</a:rPr>
              <a:t>• Suppression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</a:rPr>
              <a:t>• Cappage (winsorization)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</a:rPr>
              <a:t>• Transformation (log, sqrt)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2571749"/>
            <a:ext cx="8229600" cy="2485159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" y="292608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MÉTHODE IQR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Q1 = df['age'].quantile(0.25)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Q3 = df['age'].quantile(0.75)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IQR = Q3 - Q1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lower_bound = Q1 - 1.5 * IQR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upper_bound = Q3 + 1.5 * IQR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1. Suppression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 = df[(df['age'] &gt;= lower_bound) &amp; (df['age'] &lt;= upper_bound)]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2. Cappage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df['age'] = np.where(df['age'] &gt; upper_bound, upper_bound, df['age'])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3. Transformation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df['salary_log'] = np.log1p(df['salary'])</a:t>
            </a:r>
            <a:endParaRPr lang="en-US" sz="1000" dirty="0"/>
          </a:p>
        </p:txBody>
      </p:sp>
      <p:pic>
        <p:nvPicPr>
          <p:cNvPr id="12" name="Picture 4" descr="Sup2tech / Formations / Digital">
            <a:extLst>
              <a:ext uri="{FF2B5EF4-FFF2-40B4-BE49-F238E27FC236}">
                <a16:creationId xmlns:a16="http://schemas.microsoft.com/office/drawing/2014/main" id="{1BA84B0B-C964-B9EB-F5B5-B83398D53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29736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93963"/>
            <a:ext cx="707359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Preprocessing - Étape 4 : Normalisation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03317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Mettre toutes les variables numériques à la même échelle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486593"/>
            <a:ext cx="2743200" cy="822960"/>
          </a:xfrm>
          <a:prstGeom prst="rect">
            <a:avLst/>
          </a:prstGeom>
          <a:solidFill>
            <a:srgbClr val="E0F7F4"/>
          </a:solidFill>
          <a:ln w="254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52261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14451"/>
                </a:solidFill>
              </a:rPr>
              <a:t>MinMaxScaler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80802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2C3E50"/>
                </a:solidFill>
              </a:rPr>
              <a:t>(x - min) / (max - min)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2057400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</a:rPr>
              <a:t>Réseaux neurones, KNN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486593"/>
            <a:ext cx="2743200" cy="822960"/>
          </a:xfrm>
          <a:prstGeom prst="rect">
            <a:avLst/>
          </a:prstGeom>
          <a:solidFill>
            <a:srgbClr val="E0F7F4"/>
          </a:solidFill>
          <a:ln w="254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383280" y="1550323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14451"/>
                </a:solidFill>
              </a:rPr>
              <a:t>StandardScaler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383280" y="1821871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2C3E50"/>
                </a:solidFill>
              </a:rPr>
              <a:t>(x - μ) / σ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383280" y="206432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</a:rPr>
              <a:t>SVM, PCA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309360" y="1486594"/>
            <a:ext cx="2743200" cy="822960"/>
          </a:xfrm>
          <a:prstGeom prst="rect">
            <a:avLst/>
          </a:prstGeom>
          <a:solidFill>
            <a:srgbClr val="E0F7F4"/>
          </a:solidFill>
          <a:ln w="254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309360" y="153647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14451"/>
                </a:solidFill>
              </a:rPr>
              <a:t>RobustScaler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309360" y="1863435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2C3E50"/>
                </a:solidFill>
              </a:rPr>
              <a:t>(x - médiane) / IQR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2459182"/>
            <a:ext cx="8229600" cy="2684318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283464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sklearn.preprocessing import MinMaxScaler, StandardScaler, RobustScaler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A) MinMaxScaler [0, 1]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scaler_minmax = MinMaxScaler()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df[['age', 'salary']] = scaler_minmax.fit_transform(df[['age', 'salary']])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B) StandardScaler (z-score)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scaler_standard = StandardScaler()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df[['age', 'salary']] = scaler_standard.fit_transform(df[['age', 'salary']])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C) RobustScaler (robuste aux outliers)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scaler_robust = RobustScaler()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df[['age', 'salary']] = scaler_robust.fit_transform(df[['age', 'salary']])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Sauvegarder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joblib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joblib.dump(scaler_standard, 'scaler.pkl')</a:t>
            </a:r>
            <a:endParaRPr lang="en-US" sz="900" dirty="0"/>
          </a:p>
        </p:txBody>
      </p:sp>
      <p:pic>
        <p:nvPicPr>
          <p:cNvPr id="15" name="Picture 4" descr="Sup2tech / Formations / Digital">
            <a:extLst>
              <a:ext uri="{FF2B5EF4-FFF2-40B4-BE49-F238E27FC236}">
                <a16:creationId xmlns:a16="http://schemas.microsoft.com/office/drawing/2014/main" id="{0AB5C0F6-4291-DCFB-345B-7AA768068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4744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Preprocessing - Étape 5 : Encodage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4789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Transformer les variables textuelles en valeurs numériques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361902"/>
            <a:ext cx="2743200" cy="822960"/>
          </a:xfrm>
          <a:prstGeom prst="rect">
            <a:avLst/>
          </a:prstGeom>
          <a:solidFill>
            <a:srgbClr val="E0F7F4"/>
          </a:solidFill>
          <a:ln w="254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4048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14451"/>
                </a:solidFill>
              </a:rPr>
              <a:t>Label Encoding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166947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C3E50"/>
                </a:solidFill>
              </a:rPr>
              <a:t>Variables ordinales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1932707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0A896"/>
                </a:solidFill>
              </a:rPr>
              <a:t>S=0, M=1, L=2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368829"/>
            <a:ext cx="2743200" cy="822960"/>
          </a:xfrm>
          <a:prstGeom prst="rect">
            <a:avLst/>
          </a:prstGeom>
          <a:solidFill>
            <a:srgbClr val="E0F7F4"/>
          </a:solidFill>
          <a:ln w="254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383280" y="137714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14451"/>
                </a:solidFill>
              </a:rPr>
              <a:t>One-Hot Encoding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383280" y="171796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C3E50"/>
                </a:solidFill>
              </a:rPr>
              <a:t>Variables nominales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383280" y="19534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0A896"/>
                </a:solidFill>
              </a:rPr>
              <a:t>Rouge → 1,0,0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309360" y="1361903"/>
            <a:ext cx="2743200" cy="822960"/>
          </a:xfrm>
          <a:prstGeom prst="rect">
            <a:avLst/>
          </a:prstGeom>
          <a:solidFill>
            <a:srgbClr val="E0F7F4"/>
          </a:solidFill>
          <a:ln w="254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309360" y="1356359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14451"/>
                </a:solidFill>
              </a:rPr>
              <a:t>Ordinal Encoding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309360" y="162790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C3E50"/>
                </a:solidFill>
              </a:rPr>
              <a:t>Ordre personnalisé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309360" y="1911926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00A896"/>
                </a:solidFill>
              </a:rPr>
              <a:t>Primaire=0...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2346960"/>
            <a:ext cx="8229600" cy="279654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283464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sklearn.preprocessing import LabelEncoder, OrdinalEncoder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pandas as pd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A) LABEL ENCODING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label_encoder = LabelEncoder()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df['size_encoded'] = label_encoder.fit_transform(df['size'])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B) ONE-HOT ENCODING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df_encoded = pd.get_dummies(df, columns=['color'], drop_first=True)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Avec sklearn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sklearn.preprocessing import OneHotEncoder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onehot_encoder = OneHotEncoder(sparse_output=False, drop='first')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color_encoded = onehot_encoder.fit_transform(df[['color']])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C) ORDINAL ENCODING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education_order = [['Primaire', 'Secondaire', 'Licence', 'Master', 'Doctorat']]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ordinal_encoder = OrdinalEncoder(categories=education_order)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df['education_encoded'] = ordinal_encoder.fit_transform(df[['education']])</a:t>
            </a:r>
            <a:endParaRPr lang="en-US" sz="900" dirty="0"/>
          </a:p>
        </p:txBody>
      </p:sp>
      <p:pic>
        <p:nvPicPr>
          <p:cNvPr id="18" name="Picture 4" descr="Sup2tech / Formations / Digital">
            <a:extLst>
              <a:ext uri="{FF2B5EF4-FFF2-40B4-BE49-F238E27FC236}">
                <a16:creationId xmlns:a16="http://schemas.microsoft.com/office/drawing/2014/main" id="{F5B8AC00-D1C2-62BE-D299-1F6A6C347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4691" y="13163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</a:rPr>
              <a:t>Preprocessing - Étape 6 : Feature Engineering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372687" y="623454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Créer de nouvelles variables à partir des existantes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64127" y="1050176"/>
            <a:ext cx="4114800" cy="73152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109748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14451"/>
                </a:solidFill>
              </a:rPr>
              <a:t>Temporelles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1342507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</a:rPr>
              <a:t>année • mois • jour • weekend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846320" y="1022467"/>
            <a:ext cx="4114800" cy="73152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937760" y="1088967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14451"/>
                </a:solidFill>
              </a:rPr>
              <a:t>Numériques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937760" y="1342507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</a:rPr>
              <a:t>ratios • log • puissance • interactions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1860664"/>
            <a:ext cx="4114800" cy="3657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55567" y="1947946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14451"/>
                </a:solidFill>
              </a:rPr>
              <a:t>Textuelles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288036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</a:rPr>
              <a:t>longueur • nb mots • mots-clés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846320" y="1819103"/>
            <a:ext cx="4114800" cy="407321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46320" y="1947949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14451"/>
                </a:solidFill>
              </a:rPr>
              <a:t>Agrégations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937760" y="288036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</a:rPr>
              <a:t>moyennes • sommes • max par groupe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2376054"/>
            <a:ext cx="8229600" cy="2687781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292608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TEMPORELLES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df['date'] = pd.to_datetime(df['date'])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df['year'] = df['date'].dt.year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df['is_weekend'] = df['date'].dt.dayofweek.isin([5, 6]).astype(int)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NUMÉRIQUES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df['price_per_sqm'] = df['price'] / df['surface']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df['age_squared'] = df['age'] ** 2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df['salary_log'] = np.log1p(df['salary'])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AGRÉGATIONS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df['avg_by_city'] = df.groupby('city')['price'].transform('mean')</a:t>
            </a:r>
            <a:endParaRPr lang="en-US" sz="900" dirty="0"/>
          </a:p>
        </p:txBody>
      </p:sp>
      <p:pic>
        <p:nvPicPr>
          <p:cNvPr id="18" name="Picture 4" descr="Sup2tech / Formations / Digital">
            <a:extLst>
              <a:ext uri="{FF2B5EF4-FFF2-40B4-BE49-F238E27FC236}">
                <a16:creationId xmlns:a16="http://schemas.microsoft.com/office/drawing/2014/main" id="{2D9B5A74-F1B4-FF62-7168-70273A814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855"/>
            <a:ext cx="4944451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28090"/>
                </a:solidFill>
              </a:rPr>
              <a:t>Train-Test Split - Séparer les Données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332509" y="64700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Diviser le dataset en deux parties : entraînement et test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001683"/>
            <a:ext cx="8229600" cy="914400"/>
          </a:xfrm>
          <a:prstGeom prst="rect">
            <a:avLst/>
          </a:prstGeom>
          <a:solidFill>
            <a:srgbClr val="FFF3CD"/>
          </a:solidFill>
          <a:ln w="25400">
            <a:solidFill>
              <a:srgbClr val="FFC10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190105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56404"/>
                </a:solidFill>
              </a:rPr>
              <a:t>⚠️ CRUCIAL : Train-Test Split AVANT toute transformation (normalisation, encodage)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16727"/>
            <a:ext cx="8229600" cy="2629593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270758"/>
            <a:ext cx="7863840" cy="24841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sklearn.model_selection import train_test_split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Séparer features (X) et cible (y)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= df.drop('target', axis=1)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 = df['target']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Train-Test Split (80% / 20%)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X_train, X_test, y_train, y_test = train_test_split(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X, y, 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test_size=0.2,      # 20% pour le test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random_state=42,    # Reproductibilité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stratify=y          # Garder proportions de classes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⚠️ Fit sur train, transform sur test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scaler = StandardScaler()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X_train_scaled = scaler.fit_transform(X_train)    # FIT + TRANSFORM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X_test_scaled = scaler.transform(X_test)          # TRANSFORM seulement</a:t>
            </a:r>
            <a:endParaRPr lang="en-US" sz="900" dirty="0"/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8A0DA1AC-C0A3-E3F7-E70B-868747161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91B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AFD2B2-BB88-4FD3-B185-288D8D677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814685A-184F-7C4E-240D-667C7BACD23D}"/>
              </a:ext>
            </a:extLst>
          </p:cNvPr>
          <p:cNvSpPr/>
          <p:nvPr/>
        </p:nvSpPr>
        <p:spPr>
          <a:xfrm>
            <a:off x="45720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Séparer les Données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4359DC4-589F-0ADA-85F0-8A0CC6EF4AC7}"/>
              </a:ext>
            </a:extLst>
          </p:cNvPr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Train / Test Split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Sup2tech / Formations / Digital">
            <a:extLst>
              <a:ext uri="{FF2B5EF4-FFF2-40B4-BE49-F238E27FC236}">
                <a16:creationId xmlns:a16="http://schemas.microsoft.com/office/drawing/2014/main" id="{C6B0FDC7-1A6C-81D0-2EDD-71F1FC168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7434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984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4EC4D6-A826-9FB0-8578-6959B998E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E536973-2082-FBAA-6F4A-8CD1A9114071}"/>
              </a:ext>
            </a:extLst>
          </p:cNvPr>
          <p:cNvSpPr/>
          <p:nvPr/>
        </p:nvSpPr>
        <p:spPr>
          <a:xfrm>
            <a:off x="0" y="228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📚 Analogie : L'étudiant qui révise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AADB921-120A-0465-DAC2-306A9B28A1DF}"/>
              </a:ext>
            </a:extLst>
          </p:cNvPr>
          <p:cNvSpPr/>
          <p:nvPr/>
        </p:nvSpPr>
        <p:spPr>
          <a:xfrm>
            <a:off x="731520" y="1188720"/>
            <a:ext cx="7680960" cy="3383280"/>
          </a:xfrm>
          <a:prstGeom prst="rect">
            <a:avLst/>
          </a:prstGeom>
          <a:solidFill>
            <a:srgbClr val="F0F9FF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A404B32-691D-DD46-9655-44219AA458CC}"/>
              </a:ext>
            </a:extLst>
          </p:cNvPr>
          <p:cNvSpPr/>
          <p:nvPr/>
        </p:nvSpPr>
        <p:spPr>
          <a:xfrm>
            <a:off x="1097280" y="146304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Imaginez un étudiant qui prépare un examen 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C7523A1-739F-317C-5EC7-52224420EB8E}"/>
              </a:ext>
            </a:extLst>
          </p:cNvPr>
          <p:cNvSpPr/>
          <p:nvPr/>
        </p:nvSpPr>
        <p:spPr>
          <a:xfrm>
            <a:off x="1097280" y="2011680"/>
            <a:ext cx="694944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0B981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📖 Phase d'apprentissage (TRAIN)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Il étudie avec 80% des exercices du livre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Il apprend les méthodes, les formules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Il s'entraîne encore et encore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59E0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✅ Phase de vérification (TEST)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Il teste ses connaissances sur les 20% restants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Ce sont des exercices qu'il n'a JAMAIS vus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Ça montre s'il a vraiment compris ou juste mémorisé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4" descr="Sup2tech / Formations / Digital">
            <a:extLst>
              <a:ext uri="{FF2B5EF4-FFF2-40B4-BE49-F238E27FC236}">
                <a16:creationId xmlns:a16="http://schemas.microsoft.com/office/drawing/2014/main" id="{340D360F-6F4B-04D5-72F4-F5D091E8F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7434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151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7221FD-FD5B-62E4-1F78-6E0FE023A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CDE6C1C-37A3-6041-ADC3-A6C5B3A725B2}"/>
              </a:ext>
            </a:extLst>
          </p:cNvPr>
          <p:cNvSpPr/>
          <p:nvPr/>
        </p:nvSpPr>
        <p:spPr>
          <a:xfrm>
            <a:off x="0" y="228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❓ Pourquoi séparer Train et Test 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8C80272-BBCF-5EC0-73DE-D701F4632A2F}"/>
              </a:ext>
            </a:extLst>
          </p:cNvPr>
          <p:cNvSpPr/>
          <p:nvPr/>
        </p:nvSpPr>
        <p:spPr>
          <a:xfrm>
            <a:off x="731520" y="1188720"/>
            <a:ext cx="7680960" cy="3383280"/>
          </a:xfrm>
          <a:prstGeom prst="rect">
            <a:avLst/>
          </a:prstGeom>
          <a:solidFill>
            <a:srgbClr val="F0F9FF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E7697DC-EBBB-3C14-1EF7-1E56811A30D9}"/>
              </a:ext>
            </a:extLst>
          </p:cNvPr>
          <p:cNvSpPr/>
          <p:nvPr/>
        </p:nvSpPr>
        <p:spPr>
          <a:xfrm>
            <a:off x="1097280" y="146304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🎯 L'objectif principal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5A3CE25-3D8E-97D7-A1D2-5C4F0F084417}"/>
              </a:ext>
            </a:extLst>
          </p:cNvPr>
          <p:cNvSpPr/>
          <p:nvPr/>
        </p:nvSpPr>
        <p:spPr>
          <a:xfrm>
            <a:off x="1097280" y="1920240"/>
            <a:ext cx="6949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Vérifier que le modèle peut prédire des données qu'il n'a JAMAIS vues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110D9C6-7A69-FB87-6854-920D5398C6DA}"/>
              </a:ext>
            </a:extLst>
          </p:cNvPr>
          <p:cNvSpPr/>
          <p:nvPr/>
        </p:nvSpPr>
        <p:spPr>
          <a:xfrm>
            <a:off x="1097280" y="265176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⚠️ Le problème du "par cœur"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A682993-CE3C-409F-3FD8-3204136827E7}"/>
              </a:ext>
            </a:extLst>
          </p:cNvPr>
          <p:cNvSpPr/>
          <p:nvPr/>
        </p:nvSpPr>
        <p:spPr>
          <a:xfrm>
            <a:off x="1097280" y="3108960"/>
            <a:ext cx="6949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Si on teste le modèle sur les mêmes données qu'on a utilisées pour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l'entraîner 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❌ Le modèle a "mémorisé" les réponses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❌ Il aura un bon score, mais c'est de la triche !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❌ Il sera nul sur de nouvelles données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4973938A-1392-3AB3-818B-C41599CA8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7434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904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28090"/>
                </a:solidFill>
              </a:rPr>
              <a:t>C'est quoi l'EDA ?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731520" y="1273233"/>
            <a:ext cx="7680960" cy="1188720"/>
          </a:xfrm>
          <a:prstGeom prst="rect">
            <a:avLst/>
          </a:prstGeom>
          <a:solidFill>
            <a:srgbClr val="E0F7F4"/>
          </a:solidFill>
          <a:ln w="254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14400" y="1463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14451"/>
                </a:solidFill>
              </a:rPr>
              <a:t>EDA = Exploratory Data Analysis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19202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C3E50"/>
                </a:solidFill>
              </a:rPr>
              <a:t>Analyse Exploratoire des Données - Première étape OBLIGATOIRE avant tout preprocessing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A896"/>
                </a:solidFill>
              </a:rPr>
              <a:t>Pourquoi faire l'EDA ?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16033" y="3325092"/>
            <a:ext cx="137160" cy="1371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97280" y="320040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C3E50"/>
                </a:solidFill>
              </a:rPr>
              <a:t>Découvrir les patterns et anomalies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3761510"/>
            <a:ext cx="137160" cy="1371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97280" y="365760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C3E50"/>
                </a:solidFill>
              </a:rPr>
              <a:t>Identifier les problèmes de qualité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22960" y="4239492"/>
            <a:ext cx="137160" cy="1371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97280" y="411480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C3E50"/>
                </a:solidFill>
              </a:rPr>
              <a:t>Comprendre les relations entre variables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22960" y="4675910"/>
            <a:ext cx="137160" cy="1371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97280" y="457200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C3E50"/>
                </a:solidFill>
              </a:rPr>
              <a:t>Guider les décisions de preprocessing</a:t>
            </a:r>
            <a:endParaRPr lang="en-US" sz="1400" dirty="0"/>
          </a:p>
        </p:txBody>
      </p:sp>
      <p:pic>
        <p:nvPicPr>
          <p:cNvPr id="15" name="Picture 4" descr="Sup2tech / Formations / Digital">
            <a:extLst>
              <a:ext uri="{FF2B5EF4-FFF2-40B4-BE49-F238E27FC236}">
                <a16:creationId xmlns:a16="http://schemas.microsoft.com/office/drawing/2014/main" id="{93DAFB82-7C48-4554-5788-00C22D6CA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D789D6-E9F1-F58F-24BC-A5ABBB7B5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5D3AECB-D08D-F888-704E-ECFF27E41520}"/>
              </a:ext>
            </a:extLst>
          </p:cNvPr>
          <p:cNvSpPr/>
          <p:nvPr/>
        </p:nvSpPr>
        <p:spPr>
          <a:xfrm>
            <a:off x="100361" y="914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📊 La répartition 80% / 20%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AA42887-423C-7D36-D775-B91E8FDD119F}"/>
              </a:ext>
            </a:extLst>
          </p:cNvPr>
          <p:cNvSpPr/>
          <p:nvPr/>
        </p:nvSpPr>
        <p:spPr>
          <a:xfrm>
            <a:off x="914400" y="1188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Vos données complètes (100 lignes)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A3496C2-B347-7279-BB44-34D60E8F006F}"/>
              </a:ext>
            </a:extLst>
          </p:cNvPr>
          <p:cNvSpPr/>
          <p:nvPr/>
        </p:nvSpPr>
        <p:spPr>
          <a:xfrm>
            <a:off x="914400" y="1645920"/>
            <a:ext cx="7315200" cy="731520"/>
          </a:xfrm>
          <a:prstGeom prst="rect">
            <a:avLst/>
          </a:prstGeom>
          <a:solidFill>
            <a:srgbClr val="64748B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0EDD602-753C-EBF6-EB8B-74F08777439A}"/>
              </a:ext>
            </a:extLst>
          </p:cNvPr>
          <p:cNvSpPr/>
          <p:nvPr/>
        </p:nvSpPr>
        <p:spPr>
          <a:xfrm>
            <a:off x="914400" y="164592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100 lignes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A4D8E01F-B7A0-8BC4-DFCB-DCDB1F133DE8}"/>
              </a:ext>
            </a:extLst>
          </p:cNvPr>
          <p:cNvSpPr/>
          <p:nvPr/>
        </p:nvSpPr>
        <p:spPr>
          <a:xfrm>
            <a:off x="914400" y="25603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↓ Séparation ↓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A57BBAA3-887B-10E3-E37D-E664FA246EAF}"/>
              </a:ext>
            </a:extLst>
          </p:cNvPr>
          <p:cNvSpPr/>
          <p:nvPr/>
        </p:nvSpPr>
        <p:spPr>
          <a:xfrm>
            <a:off x="914400" y="3017520"/>
            <a:ext cx="5852160" cy="731520"/>
          </a:xfrm>
          <a:prstGeom prst="rect">
            <a:avLst/>
          </a:prstGeom>
          <a:solidFill>
            <a:srgbClr val="10B981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1AF5104-FE77-AD27-2A0C-794D98A0003A}"/>
              </a:ext>
            </a:extLst>
          </p:cNvPr>
          <p:cNvSpPr/>
          <p:nvPr/>
        </p:nvSpPr>
        <p:spPr>
          <a:xfrm>
            <a:off x="914400" y="3017520"/>
            <a:ext cx="5852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TRAIN - 80 lignes (80%)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2351BC2-6A92-EFB7-B02F-23E81C992F33}"/>
              </a:ext>
            </a:extLst>
          </p:cNvPr>
          <p:cNvSpPr/>
          <p:nvPr/>
        </p:nvSpPr>
        <p:spPr>
          <a:xfrm>
            <a:off x="914400" y="3840480"/>
            <a:ext cx="5852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10B981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Pour apprendre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07BE1AC0-CCFD-8CA8-416D-7D8755F6B6A3}"/>
              </a:ext>
            </a:extLst>
          </p:cNvPr>
          <p:cNvSpPr/>
          <p:nvPr/>
        </p:nvSpPr>
        <p:spPr>
          <a:xfrm>
            <a:off x="6949440" y="3017520"/>
            <a:ext cx="1280160" cy="731520"/>
          </a:xfrm>
          <a:prstGeom prst="rect">
            <a:avLst/>
          </a:prstGeom>
          <a:solidFill>
            <a:srgbClr val="F59E0B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14AF4493-0DB4-04C2-929B-196DFB78B614}"/>
              </a:ext>
            </a:extLst>
          </p:cNvPr>
          <p:cNvSpPr/>
          <p:nvPr/>
        </p:nvSpPr>
        <p:spPr>
          <a:xfrm>
            <a:off x="6949440" y="3017520"/>
            <a:ext cx="1280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TEST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26850B6A-CA34-825D-C201-F0D5FE6C1EB4}"/>
              </a:ext>
            </a:extLst>
          </p:cNvPr>
          <p:cNvSpPr/>
          <p:nvPr/>
        </p:nvSpPr>
        <p:spPr>
          <a:xfrm>
            <a:off x="6949440" y="384048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F59E0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Pour vérifier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4" descr="Sup2tech / Formations / Digital">
            <a:extLst>
              <a:ext uri="{FF2B5EF4-FFF2-40B4-BE49-F238E27FC236}">
                <a16:creationId xmlns:a16="http://schemas.microsoft.com/office/drawing/2014/main" id="{4349F91C-E151-238F-25A1-3E1C4475F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7434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563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19225E-1B9A-50A2-319E-F76A2F264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9E82C65-A3AC-16E7-6808-B3A3019EB04C}"/>
              </a:ext>
            </a:extLst>
          </p:cNvPr>
          <p:cNvSpPr/>
          <p:nvPr/>
        </p:nvSpPr>
        <p:spPr>
          <a:xfrm>
            <a:off x="0" y="1371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C262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⚠️ ORDRE TRÈS IMPORTANT 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8F4F23D-5105-FC83-3B30-6837FA91DCFF}"/>
              </a:ext>
            </a:extLst>
          </p:cNvPr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On sépare AVANT de nettoyer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2A1A4AAB-D822-8263-FE98-65EF9C7D018F}"/>
              </a:ext>
            </a:extLst>
          </p:cNvPr>
          <p:cNvSpPr/>
          <p:nvPr/>
        </p:nvSpPr>
        <p:spPr>
          <a:xfrm>
            <a:off x="731520" y="1645920"/>
            <a:ext cx="7680960" cy="2926080"/>
          </a:xfrm>
          <a:prstGeom prst="rect">
            <a:avLst/>
          </a:prstGeom>
          <a:solidFill>
            <a:srgbClr val="F0F9FF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07F3E5C-4915-CC7C-B5E9-1A261EFBA146}"/>
              </a:ext>
            </a:extLst>
          </p:cNvPr>
          <p:cNvSpPr/>
          <p:nvPr/>
        </p:nvSpPr>
        <p:spPr>
          <a:xfrm>
            <a:off x="1097280" y="192024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B981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✅ BON ORDRE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1810577-447E-F2DF-7509-C48A66ACBCE2}"/>
              </a:ext>
            </a:extLst>
          </p:cNvPr>
          <p:cNvSpPr/>
          <p:nvPr/>
        </p:nvSpPr>
        <p:spPr>
          <a:xfrm>
            <a:off x="1097280" y="237744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1. Récupérer les données brutes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2. Séparer en Train (80%) et Test (20%)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3. Nettoyer le Train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4. Nettoyer le Test DE LA MÊME FAÇON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70917106-4F22-FB45-80BE-BD4AF50CF2B0}"/>
              </a:ext>
            </a:extLst>
          </p:cNvPr>
          <p:cNvSpPr/>
          <p:nvPr/>
        </p:nvSpPr>
        <p:spPr>
          <a:xfrm>
            <a:off x="1097280" y="347472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C262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❌ MAUVAIS ORDRE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B1C99DD-AA2D-3481-86EE-7FDE22ADA77F}"/>
              </a:ext>
            </a:extLst>
          </p:cNvPr>
          <p:cNvSpPr/>
          <p:nvPr/>
        </p:nvSpPr>
        <p:spPr>
          <a:xfrm>
            <a:off x="1097280" y="3931920"/>
            <a:ext cx="6949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1. Nettoyer toutes les données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2. Puis séparer → ❌ Fuite d'information du test vers le train !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4" descr="Sup2tech / Formations / Digital">
            <a:extLst>
              <a:ext uri="{FF2B5EF4-FFF2-40B4-BE49-F238E27FC236}">
                <a16:creationId xmlns:a16="http://schemas.microsoft.com/office/drawing/2014/main" id="{21F4AAAD-E74B-5283-BADD-BE0A7F59D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7434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19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A1FC71-4D3E-CD43-333B-A1D160F10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9941244-3CE8-D597-2FA9-1C34B4DC4AE8}"/>
              </a:ext>
            </a:extLst>
          </p:cNvPr>
          <p:cNvSpPr/>
          <p:nvPr/>
        </p:nvSpPr>
        <p:spPr>
          <a:xfrm>
            <a:off x="182880" y="1371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🔍 Exemple concret : Prix des maisons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577F223-846A-BFCE-CB19-7D3D979615BB}"/>
              </a:ext>
            </a:extLst>
          </p:cNvPr>
          <p:cNvSpPr/>
          <p:nvPr/>
        </p:nvSpPr>
        <p:spPr>
          <a:xfrm>
            <a:off x="457200" y="1097280"/>
            <a:ext cx="3840480" cy="3474720"/>
          </a:xfrm>
          <a:prstGeom prst="rect">
            <a:avLst/>
          </a:prstGeom>
          <a:solidFill>
            <a:srgbClr val="D1FAE5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4354000-8458-6A4E-AFC4-551F85357412}"/>
              </a:ext>
            </a:extLst>
          </p:cNvPr>
          <p:cNvSpPr/>
          <p:nvPr/>
        </p:nvSpPr>
        <p:spPr>
          <a:xfrm>
            <a:off x="731520" y="13716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B981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📖 TRAIN (80 maisons)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A37CB8D-4365-3160-9844-452CA4091B14}"/>
              </a:ext>
            </a:extLst>
          </p:cNvPr>
          <p:cNvSpPr/>
          <p:nvPr/>
        </p:nvSpPr>
        <p:spPr>
          <a:xfrm>
            <a:off x="731520" y="1828800"/>
            <a:ext cx="329184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Le modèle apprend 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Surface → Prix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Nombre de chambres → Prix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Quartier → Prix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...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Il trouve les patterns,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les relations entre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les variables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23990230-9815-FA04-4EA0-07817DD89501}"/>
              </a:ext>
            </a:extLst>
          </p:cNvPr>
          <p:cNvSpPr/>
          <p:nvPr/>
        </p:nvSpPr>
        <p:spPr>
          <a:xfrm>
            <a:off x="4846320" y="1097280"/>
            <a:ext cx="3840480" cy="3474720"/>
          </a:xfrm>
          <a:prstGeom prst="rect">
            <a:avLst/>
          </a:prstGeom>
          <a:solidFill>
            <a:srgbClr val="FEF3C7"/>
          </a:solidFill>
          <a:ln/>
          <a:effectLst>
            <a:outerShdw blurRad="1270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5A62C41-1857-5388-C000-5345C0D6BB70}"/>
              </a:ext>
            </a:extLst>
          </p:cNvPr>
          <p:cNvSpPr/>
          <p:nvPr/>
        </p:nvSpPr>
        <p:spPr>
          <a:xfrm>
            <a:off x="5120640" y="13716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59E0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✅ TEST (20 maisons)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EF99EB2-E914-9A6C-1CDC-0BD802A28A3E}"/>
              </a:ext>
            </a:extLst>
          </p:cNvPr>
          <p:cNvSpPr/>
          <p:nvPr/>
        </p:nvSpPr>
        <p:spPr>
          <a:xfrm>
            <a:off x="5120640" y="1828800"/>
            <a:ext cx="329184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On donne au modèle 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Surface : 120m²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Chambres : 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• Quartier : Centre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Le modèle prédit : 250K€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Prix réel : 245K€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Erreur de 5K€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 C'est bon !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4" descr="Sup2tech / Formations / Digital">
            <a:extLst>
              <a:ext uri="{FF2B5EF4-FFF2-40B4-BE49-F238E27FC236}">
                <a16:creationId xmlns:a16="http://schemas.microsoft.com/office/drawing/2014/main" id="{B43387EA-8E9F-E85C-9637-0506C9FF3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7434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580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91B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6805D-8492-27D7-A558-0B036839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927241C-9198-D795-0580-1EEF9CD7A8D1}"/>
              </a:ext>
            </a:extLst>
          </p:cNvPr>
          <p:cNvSpPr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En résumé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407D8945-8C2E-A10F-D20D-4A36EC4C981F}"/>
              </a:ext>
            </a:extLst>
          </p:cNvPr>
          <p:cNvSpPr/>
          <p:nvPr/>
        </p:nvSpPr>
        <p:spPr>
          <a:xfrm>
            <a:off x="914400" y="1371600"/>
            <a:ext cx="73152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1270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24CB14D-91D9-F2EB-2800-F740E27A6EA3}"/>
              </a:ext>
            </a:extLst>
          </p:cNvPr>
          <p:cNvSpPr/>
          <p:nvPr/>
        </p:nvSpPr>
        <p:spPr>
          <a:xfrm>
            <a:off x="1280160" y="1645920"/>
            <a:ext cx="658368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91B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✅ Séparer = 80% Train / 20% Test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✅ Train = Apprendre les patterns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✅ Test = Vérifier sur données jamais vues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DC262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⚠️ Toujours séparer AVANT de nettoyer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🎯 But : Éviter le "par cœur" et avoir un modèle qui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E293B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  généralise bien sur de nouvelles données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Sup2tech / Formations / Digital">
            <a:extLst>
              <a:ext uri="{FF2B5EF4-FFF2-40B4-BE49-F238E27FC236}">
                <a16:creationId xmlns:a16="http://schemas.microsoft.com/office/drawing/2014/main" id="{4FD44DD1-8F87-549C-60D7-A973F9C13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7434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166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4D888D-B272-D8C1-1DCE-32D15BE8E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0A0610C-7442-4738-A104-9F874D901062}"/>
              </a:ext>
            </a:extLst>
          </p:cNvPr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Bonnes Pratiques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AC720B5-F04E-C2AE-8596-2CA3599D246A}"/>
              </a:ext>
            </a:extLst>
          </p:cNvPr>
          <p:cNvSpPr/>
          <p:nvPr/>
        </p:nvSpPr>
        <p:spPr>
          <a:xfrm>
            <a:off x="640080" y="141732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945355F-767D-F01F-81E6-A41C55356323}"/>
              </a:ext>
            </a:extLst>
          </p:cNvPr>
          <p:cNvSpPr/>
          <p:nvPr/>
        </p:nvSpPr>
        <p:spPr>
          <a:xfrm>
            <a:off x="640080" y="14173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20A988E-29AD-06D6-3003-CD12054798D7}"/>
              </a:ext>
            </a:extLst>
          </p:cNvPr>
          <p:cNvSpPr/>
          <p:nvPr/>
        </p:nvSpPr>
        <p:spPr>
          <a:xfrm>
            <a:off x="914400" y="13716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2C3E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Toujours faire l'EDA d'abord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D02586F-47A8-8590-D3D2-570971061247}"/>
              </a:ext>
            </a:extLst>
          </p:cNvPr>
          <p:cNvSpPr/>
          <p:nvPr/>
        </p:nvSpPr>
        <p:spPr>
          <a:xfrm>
            <a:off x="4846320" y="141732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9F63227B-7BB9-0CB6-3DD1-4BCA2121B750}"/>
              </a:ext>
            </a:extLst>
          </p:cNvPr>
          <p:cNvSpPr/>
          <p:nvPr/>
        </p:nvSpPr>
        <p:spPr>
          <a:xfrm>
            <a:off x="4846320" y="14173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8F3CB93-DC56-9EF8-4009-22CD17492C6B}"/>
              </a:ext>
            </a:extLst>
          </p:cNvPr>
          <p:cNvSpPr/>
          <p:nvPr/>
        </p:nvSpPr>
        <p:spPr>
          <a:xfrm>
            <a:off x="5120640" y="13716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2C3E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Train-Test Split AVANT preprocessing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E64DFA22-75DC-3644-E702-2457D2B249C1}"/>
              </a:ext>
            </a:extLst>
          </p:cNvPr>
          <p:cNvSpPr/>
          <p:nvPr/>
        </p:nvSpPr>
        <p:spPr>
          <a:xfrm>
            <a:off x="640080" y="201168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D92D849-36F4-CA50-2BBD-302B18C610A3}"/>
              </a:ext>
            </a:extLst>
          </p:cNvPr>
          <p:cNvSpPr/>
          <p:nvPr/>
        </p:nvSpPr>
        <p:spPr>
          <a:xfrm>
            <a:off x="640080" y="201168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3274F5F-D486-A4EA-D952-1CF34FF0B060}"/>
              </a:ext>
            </a:extLst>
          </p:cNvPr>
          <p:cNvSpPr/>
          <p:nvPr/>
        </p:nvSpPr>
        <p:spPr>
          <a:xfrm>
            <a:off x="914400" y="1965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2C3E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Éviter le data leakage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932687CC-890D-F379-9814-623958D2CF15}"/>
              </a:ext>
            </a:extLst>
          </p:cNvPr>
          <p:cNvSpPr/>
          <p:nvPr/>
        </p:nvSpPr>
        <p:spPr>
          <a:xfrm>
            <a:off x="4846320" y="201168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8C8885E6-1D03-B4A8-CF5F-C5A9E10CE7CA}"/>
              </a:ext>
            </a:extLst>
          </p:cNvPr>
          <p:cNvSpPr/>
          <p:nvPr/>
        </p:nvSpPr>
        <p:spPr>
          <a:xfrm>
            <a:off x="4846320" y="201168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334CB01-3A61-2B37-0827-39939B893A5B}"/>
              </a:ext>
            </a:extLst>
          </p:cNvPr>
          <p:cNvSpPr/>
          <p:nvPr/>
        </p:nvSpPr>
        <p:spPr>
          <a:xfrm>
            <a:off x="5120640" y="1965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2C3E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Documenter chaque transformation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CB3A6E8F-6B17-A31F-C9CA-898ABA358B3E}"/>
              </a:ext>
            </a:extLst>
          </p:cNvPr>
          <p:cNvSpPr/>
          <p:nvPr/>
        </p:nvSpPr>
        <p:spPr>
          <a:xfrm>
            <a:off x="640080" y="260604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D29D1265-915E-95AC-1D87-1450D9F1878E}"/>
              </a:ext>
            </a:extLst>
          </p:cNvPr>
          <p:cNvSpPr/>
          <p:nvPr/>
        </p:nvSpPr>
        <p:spPr>
          <a:xfrm>
            <a:off x="640080" y="260604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D3ACA98D-1E8F-A4F9-6BBA-485A9119006C}"/>
              </a:ext>
            </a:extLst>
          </p:cNvPr>
          <p:cNvSpPr/>
          <p:nvPr/>
        </p:nvSpPr>
        <p:spPr>
          <a:xfrm>
            <a:off x="914400" y="2560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2C3E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Sauvegarder les transformateurs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3B3A47E1-A25F-4D2A-FD04-1C13619F3C26}"/>
              </a:ext>
            </a:extLst>
          </p:cNvPr>
          <p:cNvSpPr/>
          <p:nvPr/>
        </p:nvSpPr>
        <p:spPr>
          <a:xfrm>
            <a:off x="4846320" y="260604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A059D49F-63CB-CDF0-AC9F-A1E008EC568D}"/>
              </a:ext>
            </a:extLst>
          </p:cNvPr>
          <p:cNvSpPr/>
          <p:nvPr/>
        </p:nvSpPr>
        <p:spPr>
          <a:xfrm>
            <a:off x="4846320" y="260604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3332F52-551D-F27B-E0A5-47ECCA4C840D}"/>
              </a:ext>
            </a:extLst>
          </p:cNvPr>
          <p:cNvSpPr/>
          <p:nvPr/>
        </p:nvSpPr>
        <p:spPr>
          <a:xfrm>
            <a:off x="5120640" y="2560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2C3E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Valider les transformations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BC234042-65A2-BB81-7F9E-BCF0D6336104}"/>
              </a:ext>
            </a:extLst>
          </p:cNvPr>
          <p:cNvSpPr/>
          <p:nvPr/>
        </p:nvSpPr>
        <p:spPr>
          <a:xfrm>
            <a:off x="640080" y="320040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14F90BF6-C128-C12F-C0EF-E51CCFD1EDE0}"/>
              </a:ext>
            </a:extLst>
          </p:cNvPr>
          <p:cNvSpPr/>
          <p:nvPr/>
        </p:nvSpPr>
        <p:spPr>
          <a:xfrm>
            <a:off x="640080" y="320040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0263F6FE-DAEA-DCAA-9B13-1B3949DEB142}"/>
              </a:ext>
            </a:extLst>
          </p:cNvPr>
          <p:cNvSpPr/>
          <p:nvPr/>
        </p:nvSpPr>
        <p:spPr>
          <a:xfrm>
            <a:off x="914400" y="31546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2C3E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Tester sur données de test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4" descr="Sup2tech / Formations / Digital">
            <a:extLst>
              <a:ext uri="{FF2B5EF4-FFF2-40B4-BE49-F238E27FC236}">
                <a16:creationId xmlns:a16="http://schemas.microsoft.com/office/drawing/2014/main" id="{9F23E40A-0074-86D6-010D-A52E2498C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7434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092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</a:rPr>
              <a:t>Prochaine Étape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25146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 err="1">
                <a:solidFill>
                  <a:srgbClr val="02C39A"/>
                </a:solidFill>
              </a:rPr>
              <a:t>Entrainement</a:t>
            </a:r>
            <a:r>
              <a:rPr lang="en-US" sz="2800" b="1" dirty="0">
                <a:solidFill>
                  <a:srgbClr val="02C39A"/>
                </a:solidFill>
              </a:rPr>
              <a:t> de </a:t>
            </a:r>
            <a:r>
              <a:rPr lang="en-US" sz="2800" b="1" dirty="0" err="1">
                <a:solidFill>
                  <a:srgbClr val="02C39A"/>
                </a:solidFill>
              </a:rPr>
              <a:t>modèle</a:t>
            </a:r>
            <a:r>
              <a:rPr lang="en-US" sz="2800" b="1" dirty="0">
                <a:solidFill>
                  <a:srgbClr val="02C39A"/>
                </a:solidFill>
              </a:rPr>
              <a:t> </a:t>
            </a:r>
            <a:endParaRPr lang="en-US" sz="2800" dirty="0"/>
          </a:p>
        </p:txBody>
      </p:sp>
      <p:pic>
        <p:nvPicPr>
          <p:cNvPr id="10" name="Picture 4" descr="Sup2tech / Formations / Digital">
            <a:extLst>
              <a:ext uri="{FF2B5EF4-FFF2-40B4-BE49-F238E27FC236}">
                <a16:creationId xmlns:a16="http://schemas.microsoft.com/office/drawing/2014/main" id="{DD212039-53A1-1E31-650B-99DFDC7DE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EDA - Étape 1 : Chargement et Aperçu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Charger les données et avoir un premier aperçu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521229"/>
            <a:ext cx="3840480" cy="100584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71104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14451"/>
                </a:solidFill>
              </a:rPr>
              <a:t>Questions à répondre :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957647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</a:rPr>
              <a:t>• Combien de lignes et colonnes ?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</a:rPr>
              <a:t>• Quels types de données ?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</a:rPr>
              <a:t>• À quoi ressemblent les données ?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2805543"/>
            <a:ext cx="8229600" cy="210312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92608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pandas as pd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numpy as np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Charger les données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 = pd.read_csv('data.csv')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ou df = pd.read_excel('data.xlsx')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Aperçu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print(df.head())        # 5 premières lignes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print(df.tail())        # 5 dernières lignes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print(df.shape)         # (nombre_lignes, nombre_colonnes)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print(df.columns)       # Liste des colonnes</a:t>
            </a:r>
            <a:endParaRPr lang="en-US" sz="1100" dirty="0"/>
          </a:p>
        </p:txBody>
      </p:sp>
      <p:pic>
        <p:nvPicPr>
          <p:cNvPr id="9" name="Picture 4" descr="Sup2tech / Formations / Digital">
            <a:extLst>
              <a:ext uri="{FF2B5EF4-FFF2-40B4-BE49-F238E27FC236}">
                <a16:creationId xmlns:a16="http://schemas.microsoft.com/office/drawing/2014/main" id="{46C037B1-70EA-BF65-16CE-284DD967C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82880"/>
            <a:ext cx="6973229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</a:rPr>
              <a:t>EDA - Étape 2 : Informations sur les Colonnes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182137" y="988509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Comprendre le type et la complétude de chaque colonne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8229600" cy="8229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</a:rPr>
              <a:t>Questions : Types de données ? Valeurs non-nulles ? Taille mémoire ?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651760"/>
            <a:ext cx="8229600" cy="219456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83464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Informations générales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print(df.info())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Types de données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print(df.dtypes)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Mémoire utilisée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print(df.memory_usage(deep=True))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Nombre de valeurs uniques par colonne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print(df.nunique())</a:t>
            </a:r>
            <a:endParaRPr lang="en-US" sz="1100" dirty="0"/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08F4099E-3F6C-2DC6-5354-0BD3CEA64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7531" y="133697"/>
            <a:ext cx="641938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</a:rPr>
              <a:t>EDA - Étape 3 : Statistiques Descriptives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Obtenir un résumé statistique des variables numériques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590504"/>
            <a:ext cx="8229600" cy="91440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837112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</a:rPr>
              <a:t>Ce qu'on obtient : Moyenne • Écart-type • Min/Max • Quartiles (25%, 50%, 75%)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632363"/>
            <a:ext cx="8229600" cy="210312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780607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Statistiques des variables numériques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print(df.describe())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Inclure aussi les variables catégorielles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print(df.describe(include='all'))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Statistiques spécifiques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print(df['age'].mean())      # Moyenne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print(df['age'].median())    # Médiane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print(df['age'].mode())      # Mode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print(df['age'].std())       # Écart-type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print(df['age'].min())       # Minimum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print(df['age'].max())       # Maximum</a:t>
            </a:r>
            <a:endParaRPr lang="en-US" sz="1000" dirty="0"/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0EF7B77A-C9EA-198D-4BED-8CAD792CC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56989"/>
            <a:ext cx="7631151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</a:rPr>
              <a:t>EDA - Étape 4 : Détection des Valeurs Manquantes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Identifier où et combien de données manquent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8229600" cy="8229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14451"/>
                </a:solidFill>
              </a:rPr>
              <a:t>⚠️ Important : Les valeurs manquantes faussent les analyses et certains algorithmes ne les supportent pas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2651760"/>
            <a:ext cx="8229600" cy="219456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83464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Nombre de valeurs manquantes par colonne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print(df.isnull().sum())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Pourcentage de valeurs manquantes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print(df.isnull().mean() * 100)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Visualiser les valeurs manquantes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missingno as msno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msno.matrix(df)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plt.show()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Lignes avec au moins une valeur manquante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print(df[df.isnull().any(axis=1)])</a:t>
            </a:r>
            <a:endParaRPr lang="en-US" sz="1000" dirty="0"/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CA371317-A01C-2850-600A-6638ADACD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9043" y="156860"/>
            <a:ext cx="6486293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</a:rPr>
              <a:t>EDA - Étape 5 : Détection des Doublons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3846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Trouver les lignes identiques ou en double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482880"/>
            <a:ext cx="8229600" cy="82296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40080" y="1650891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3E50"/>
                </a:solidFill>
              </a:rPr>
              <a:t>Pourquoi ? Faussent les statistiques • Data leakage • Augmentent la taille du dataset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2651760"/>
            <a:ext cx="8229600" cy="2194560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40080" y="283464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Nombre total de doublons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print(f"Doublons : {df.duplicated().sum()}")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Afficher les lignes dupliquées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print(df[df.duplicated(keep=False)])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Doublons sur colonnes spécifiques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print(df.duplicated(subset=['email', 'phone']).sum())</a:t>
            </a:r>
            <a:endParaRPr lang="en-US" sz="10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Voir quelle ligne est en double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print(df[df.duplicated(subset=['email'], keep=False)])</a:t>
            </a:r>
            <a:endParaRPr lang="en-US" sz="1000" dirty="0"/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42789F2C-D3C6-E7D3-CDCD-FCEC3DF6A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0273" y="17318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EDA - Étape 6 : Visualisations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82534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A896"/>
                </a:solidFill>
              </a:rPr>
              <a:t>Définition : Représenter graphiquement les données pour mieux comprendre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457200" y="1306483"/>
            <a:ext cx="8229600" cy="640080"/>
          </a:xfrm>
          <a:prstGeom prst="rect">
            <a:avLst/>
          </a:prstGeom>
          <a:solidFill>
            <a:srgbClr val="E0F7F4"/>
          </a:solidFill>
          <a:ln w="12700">
            <a:solidFill>
              <a:srgbClr val="00A8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475509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3E50"/>
                </a:solidFill>
              </a:rPr>
              <a:t>Types : Distributions (histogrammes) • Relations (scatter, heatmap) • Catégorielles (bar charts)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2004753"/>
            <a:ext cx="8229600" cy="3079866"/>
          </a:xfrm>
          <a:prstGeom prst="rect">
            <a:avLst/>
          </a:prstGeom>
          <a:solidFill>
            <a:srgbClr val="1E1E1E"/>
          </a:solidFill>
          <a:ln w="254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130829"/>
            <a:ext cx="7863840" cy="27459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</a:t>
            </a:r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matplotlib.pyplot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as </a:t>
            </a:r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plt</a:t>
            </a:r>
            <a:endParaRPr lang="en-US" sz="1000" dirty="0">
              <a:solidFill>
                <a:srgbClr val="E0E0E0"/>
              </a:solidFill>
              <a:latin typeface="Courier New" pitchFamily="34" charset="0"/>
              <a:ea typeface="Courier New" pitchFamily="34" charset="-122"/>
              <a:cs typeface="Courier New" pitchFamily="34" charset="-120"/>
            </a:endParaRPr>
          </a:p>
          <a:p>
            <a:endParaRPr lang="en-US" sz="1000" dirty="0">
              <a:solidFill>
                <a:srgbClr val="E0E0E0"/>
              </a:solidFill>
              <a:latin typeface="Courier New" pitchFamily="34" charset="0"/>
              <a:ea typeface="Courier New" pitchFamily="34" charset="-122"/>
              <a:cs typeface="Courier New" pitchFamily="34" charset="-120"/>
            </a:endParaRPr>
          </a:p>
          <a:p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plt.figure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figsize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=(8, 6))</a:t>
            </a:r>
          </a:p>
          <a:p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plt.scatter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['surface'], </a:t>
            </a:r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df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['price'], alpha=0.6, color='coral')</a:t>
            </a:r>
          </a:p>
          <a:p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plt.xlabel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('Surface')</a:t>
            </a:r>
          </a:p>
          <a:p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plt.ylabel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('Price')</a:t>
            </a:r>
          </a:p>
          <a:p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plt.title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('Relation entre Surface et Price')</a:t>
            </a:r>
          </a:p>
          <a:p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plt.grid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(True, alpha=0.3)</a:t>
            </a:r>
          </a:p>
          <a:p>
            <a:r>
              <a:rPr lang="en-US" sz="1000" dirty="0" err="1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plt.show</a:t>
            </a:r>
            <a:r>
              <a:rPr lang="en-US" sz="1000" dirty="0">
                <a:solidFill>
                  <a:srgbClr val="E0E0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()</a:t>
            </a:r>
          </a:p>
          <a:p>
            <a:endParaRPr lang="en-US" sz="1000" dirty="0">
              <a:solidFill>
                <a:srgbClr val="E0E0E0"/>
              </a:solidFill>
              <a:latin typeface="Courier New" pitchFamily="34" charset="0"/>
              <a:ea typeface="Courier New" pitchFamily="34" charset="-122"/>
              <a:cs typeface="Courier New" pitchFamily="34" charset="-120"/>
            </a:endParaRPr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3AFB6616-6AE8-3CCF-EE31-CFC2C2B0C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6309" y="7315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</a:rPr>
              <a:t>C'est quoi le Preprocessing ?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914400" y="2286000"/>
            <a:ext cx="7315200" cy="2286000"/>
          </a:xfrm>
          <a:prstGeom prst="rect">
            <a:avLst/>
          </a:prstGeom>
          <a:solidFill>
            <a:srgbClr val="FFFFFF">
              <a:alpha val="9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188720" y="246888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Preprocessing = Prétraitement des données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188720" y="2926080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Ensemble de techniques pour nettoyer et transformer les données brutes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Préparer les données pour les algorithmes ML</a:t>
            </a:r>
          </a:p>
        </p:txBody>
      </p:sp>
      <p:sp>
        <p:nvSpPr>
          <p:cNvPr id="6" name="Text 4"/>
          <p:cNvSpPr/>
          <p:nvPr/>
        </p:nvSpPr>
        <p:spPr>
          <a:xfrm>
            <a:off x="1188720" y="365760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C39A"/>
                </a:solidFill>
              </a:rPr>
              <a:t>60-80% du temps d'un projet ML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188720" y="411480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0F7F4"/>
                </a:solidFill>
              </a:rPr>
              <a:t>"Garbage In, Garbage Out"</a:t>
            </a:r>
            <a:endParaRPr lang="en-US" sz="1600" dirty="0"/>
          </a:p>
        </p:txBody>
      </p:sp>
      <p:pic>
        <p:nvPicPr>
          <p:cNvPr id="8" name="Picture 4" descr="Sup2tech / Formations / Digital">
            <a:extLst>
              <a:ext uri="{FF2B5EF4-FFF2-40B4-BE49-F238E27FC236}">
                <a16:creationId xmlns:a16="http://schemas.microsoft.com/office/drawing/2014/main" id="{4D3C43CE-490A-5F15-8A53-3DC8A6718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102" y="0"/>
            <a:ext cx="1196898" cy="10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2471</Words>
  <Application>Microsoft Office PowerPoint</Application>
  <PresentationFormat>Affichage à l'écran (16:9)</PresentationFormat>
  <Paragraphs>390</Paragraphs>
  <Slides>25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Aptos</vt:lpstr>
      <vt:lpstr>Arial</vt:lpstr>
      <vt:lpstr>Arial Black</vt:lpstr>
      <vt:lpstr>Calibri</vt:lpstr>
      <vt:lpstr>Courier New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EL BATJI Yasmine Amal</cp:lastModifiedBy>
  <cp:revision>9</cp:revision>
  <dcterms:created xsi:type="dcterms:W3CDTF">2026-02-08T17:37:06Z</dcterms:created>
  <dcterms:modified xsi:type="dcterms:W3CDTF">2026-06-02T14:08:07Z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Theme:3</vt:lpwstr>
  </property>
  <property fmtid="{D5CDD505-2E9C-101B-9397-08002B2CF9AE}" pid="3" name="ClassificationContentMarkingFooterText">
    <vt:lpwstr>Interne / Internal</vt:lpwstr>
  </property>
</Properties>
</file>