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2" r:id="rId7"/>
    <p:sldId id="263" r:id="rId8"/>
    <p:sldId id="264" r:id="rId9"/>
    <p:sldId id="265" r:id="rId10"/>
    <p:sldId id="266" r:id="rId11"/>
    <p:sldId id="268" r:id="rId12"/>
    <p:sldId id="269" r:id="rId13"/>
    <p:sldId id="270" r:id="rId14"/>
    <p:sldId id="271" r:id="rId15"/>
    <p:sldId id="272" r:id="rId16"/>
    <p:sldId id="275" r:id="rId17"/>
    <p:sldId id="276" r:id="rId18"/>
    <p:sldId id="277" r:id="rId19"/>
    <p:sldId id="278" r:id="rId20"/>
    <p:sldId id="279" r:id="rId21"/>
    <p:sldId id="280" r:id="rId22"/>
    <p:sldId id="281"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077A31-3642-CF13-32BF-712BDBDD182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8CFEBB8-6032-A8B1-F90D-3C0A9386E2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B7383E2-DBE6-B7FA-BAA7-94E79900EAF5}"/>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3C00D44B-EE65-87D9-BFDA-B7D989D27F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3CE1DD-682E-08CA-5189-78A0560C41C8}"/>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130680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E882E4-8155-0097-3013-FE95E1BF16E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5679853-FD5A-339D-B93C-B3EE696B137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7CE8649-CF8C-034D-5E91-7C93F74293DB}"/>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423E7917-25A9-242A-BC46-B35F08BF5EC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09B546-3CA9-95DB-87E3-76E4FCC562CF}"/>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147049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ECAFD-F4F0-43FA-9B96-F1C39D9D756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1AF1F56-9415-AA96-A880-E857168443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AA811CA-2E6C-7B93-16F5-5769B6968A3C}"/>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3C1206DA-AB2D-561B-8153-18BFEC0644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B25BC32-FF44-258F-1260-E022BF7E1AA0}"/>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2454628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6B68DB-CB6E-9460-6D34-A390EF785F9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CEF0335-0915-34DF-80E6-84B5812A979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E4344F6-4573-441B-037E-100166A3F4B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F7B0277-DC1D-75BF-9388-2D1673F8B39B}"/>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A1554DA9-FB5C-CACA-501E-C5E88FE94F5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FFF14FB-09C3-0FD7-F198-B8A913957963}"/>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3657387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FA22B6-4089-2681-19BB-5211811A74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29E02AF-F5CB-6092-077C-E48D1F3637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F10866F-F2F4-03D8-E14E-7C45AEA572C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1423926-6710-1E2C-EA73-56B4F1231A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48A26BF-61D2-A9E4-6E28-DEE3AD7FAB9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36ED0-944F-F154-A867-690F33CEB831}"/>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8" name="Espace réservé du pied de page 7">
            <a:extLst>
              <a:ext uri="{FF2B5EF4-FFF2-40B4-BE49-F238E27FC236}">
                <a16:creationId xmlns:a16="http://schemas.microsoft.com/office/drawing/2014/main" id="{2903FB52-898F-FD3F-1EBA-DEDF58E7943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D07D9C3-AC18-6FE1-207F-3850F22B7633}"/>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3599040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4CA039-3A6D-147B-ADB2-620AD87DF07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0613CFF-24F9-20EC-FCB7-949E7053BE96}"/>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4" name="Espace réservé du pied de page 3">
            <a:extLst>
              <a:ext uri="{FF2B5EF4-FFF2-40B4-BE49-F238E27FC236}">
                <a16:creationId xmlns:a16="http://schemas.microsoft.com/office/drawing/2014/main" id="{B6EC6A44-DA57-FBB9-C8E2-10E0F1EF2BE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C26EFB2-886D-79BB-D0E3-83F020C10469}"/>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3763978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AF87D80-ACB3-5B40-9910-4738C55FA6BF}"/>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3" name="Espace réservé du pied de page 2">
            <a:extLst>
              <a:ext uri="{FF2B5EF4-FFF2-40B4-BE49-F238E27FC236}">
                <a16:creationId xmlns:a16="http://schemas.microsoft.com/office/drawing/2014/main" id="{EDE52871-4F2A-6B17-875D-7CE55D741DF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E7BB782-A8A3-3B55-5EE8-34A9FF47502E}"/>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2438517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05699E-F56C-7EF7-68E0-7E95F5983A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19B0C2E-3CC8-95F9-7E13-BCA3B552A9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9DC59B4-486F-1FC8-0E04-113FCA92DA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BC0975D-4706-74B3-20A4-2E5062134E71}"/>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E5D255E2-4864-6668-A03D-14CE67743D8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A13485B-A3A0-CC5E-2409-B2FA80456D7E}"/>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1127068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8D0F59-183C-318E-C4ED-FA1375A8066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6AA4969-CA8D-D63C-4C9D-3120ADA909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9B2CC5A-FA97-BB35-C82C-7F1767016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969EFD7-35B9-3BEA-27E8-834664760147}"/>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B404CC0E-F464-CF43-87EE-995181352FE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EE3488-0879-175F-A745-FDE77330DD7A}"/>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4155826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BF1912-D818-19CA-CD6C-7A467DD69C3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1B20ECA-C362-AEF6-6DE4-4D89F844108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B2DE37-675A-7E24-2563-849DA6C835ED}"/>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9E1D8B3C-EABD-B6A4-5569-BA4AF8E447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7178AA6-160C-1CB5-F40E-7D45A1AFF37E}"/>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3801842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153A5DE-317D-3446-F330-45CA61C766E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85B03A0-6D04-0412-6F5E-D20D70AE540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A9FC9A-1ACB-E770-68E0-80643356A815}"/>
              </a:ext>
            </a:extLst>
          </p:cNvPr>
          <p:cNvSpPr>
            <a:spLocks noGrp="1"/>
          </p:cNvSpPr>
          <p:nvPr>
            <p:ph type="dt" sz="half" idx="10"/>
          </p:nvPr>
        </p:nvSpPr>
        <p:spPr/>
        <p:txBody>
          <a:bodyPr/>
          <a:lstStyle/>
          <a:p>
            <a:fld id="{9F48C4AE-2AAF-4DB9-BD99-E3BEACFACC86}"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EDCE9BAE-EF63-F6F9-45FE-11889E70D8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8804E00-0D87-2931-AC33-718F7E24AAEB}"/>
              </a:ext>
            </a:extLst>
          </p:cNvPr>
          <p:cNvSpPr>
            <a:spLocks noGrp="1"/>
          </p:cNvSpPr>
          <p:nvPr>
            <p:ph type="sldNum" sz="quarter" idx="12"/>
          </p:nvPr>
        </p:nvSpPr>
        <p:spPr/>
        <p:txBody>
          <a:bodyPr/>
          <a:lstStyle/>
          <a:p>
            <a:fld id="{58E001C9-0FD6-4269-B4BC-653B9CD202B4}" type="slidenum">
              <a:rPr lang="fr-FR" smtClean="0"/>
              <a:t>‹N°›</a:t>
            </a:fld>
            <a:endParaRPr lang="fr-FR"/>
          </a:p>
        </p:txBody>
      </p:sp>
    </p:spTree>
    <p:extLst>
      <p:ext uri="{BB962C8B-B14F-4D97-AF65-F5344CB8AC3E}">
        <p14:creationId xmlns:p14="http://schemas.microsoft.com/office/powerpoint/2010/main" val="1011705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270F68-CAED-E36C-F387-0E63AC13E8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75502EA-0514-A662-8E87-72B43D0C50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68D7502-313B-AA1F-9B44-D1F2DFFC18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48C4AE-2AAF-4DB9-BD99-E3BEACFACC86}"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47BA9022-FDFB-1D05-A24F-7128843DDF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7DC1ECE-FAB6-65EF-5FB7-1B7FB251BC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E001C9-0FD6-4269-B4BC-653B9CD202B4}" type="slidenum">
              <a:rPr lang="fr-FR" smtClean="0"/>
              <a:t>‹N°›</a:t>
            </a:fld>
            <a:endParaRPr lang="fr-FR"/>
          </a:p>
        </p:txBody>
      </p:sp>
    </p:spTree>
    <p:extLst>
      <p:ext uri="{BB962C8B-B14F-4D97-AF65-F5344CB8AC3E}">
        <p14:creationId xmlns:p14="http://schemas.microsoft.com/office/powerpoint/2010/main" val="3793514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6B7DFA4-B786-A37C-C76E-36164C484F27}"/>
              </a:ext>
            </a:extLst>
          </p:cNvPr>
          <p:cNvPicPr>
            <a:picLocks noChangeAspect="1"/>
          </p:cNvPicPr>
          <p:nvPr/>
        </p:nvPicPr>
        <p:blipFill>
          <a:blip r:embed="rId2"/>
          <a:stretch>
            <a:fillRect/>
          </a:stretch>
        </p:blipFill>
        <p:spPr>
          <a:xfrm>
            <a:off x="1074959" y="2503714"/>
            <a:ext cx="10583641" cy="2590800"/>
          </a:xfrm>
          <a:prstGeom prst="rect">
            <a:avLst/>
          </a:prstGeom>
        </p:spPr>
      </p:pic>
    </p:spTree>
    <p:extLst>
      <p:ext uri="{BB962C8B-B14F-4D97-AF65-F5344CB8AC3E}">
        <p14:creationId xmlns:p14="http://schemas.microsoft.com/office/powerpoint/2010/main" val="2733632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2CFA8CE-8C02-BDB1-D9C9-F74C271EDE14}"/>
              </a:ext>
            </a:extLst>
          </p:cNvPr>
          <p:cNvPicPr>
            <a:picLocks noChangeAspect="1"/>
          </p:cNvPicPr>
          <p:nvPr/>
        </p:nvPicPr>
        <p:blipFill>
          <a:blip r:embed="rId2"/>
          <a:stretch>
            <a:fillRect/>
          </a:stretch>
        </p:blipFill>
        <p:spPr>
          <a:xfrm>
            <a:off x="0" y="1064981"/>
            <a:ext cx="12192000" cy="4728038"/>
          </a:xfrm>
          <a:prstGeom prst="rect">
            <a:avLst/>
          </a:prstGeom>
        </p:spPr>
      </p:pic>
    </p:spTree>
    <p:extLst>
      <p:ext uri="{BB962C8B-B14F-4D97-AF65-F5344CB8AC3E}">
        <p14:creationId xmlns:p14="http://schemas.microsoft.com/office/powerpoint/2010/main" val="2229661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1BCED14-2C87-27FB-08DB-3460138E4059}"/>
              </a:ext>
            </a:extLst>
          </p:cNvPr>
          <p:cNvPicPr>
            <a:picLocks noChangeAspect="1"/>
          </p:cNvPicPr>
          <p:nvPr/>
        </p:nvPicPr>
        <p:blipFill>
          <a:blip r:embed="rId2"/>
          <a:stretch>
            <a:fillRect/>
          </a:stretch>
        </p:blipFill>
        <p:spPr>
          <a:xfrm>
            <a:off x="3276206" y="784084"/>
            <a:ext cx="5639587" cy="5268060"/>
          </a:xfrm>
          <a:prstGeom prst="rect">
            <a:avLst/>
          </a:prstGeom>
        </p:spPr>
      </p:pic>
    </p:spTree>
    <p:extLst>
      <p:ext uri="{BB962C8B-B14F-4D97-AF65-F5344CB8AC3E}">
        <p14:creationId xmlns:p14="http://schemas.microsoft.com/office/powerpoint/2010/main" val="2593125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1EF71B8-04C7-1C44-52B5-6F91EA0A40A1}"/>
              </a:ext>
            </a:extLst>
          </p:cNvPr>
          <p:cNvPicPr>
            <a:picLocks noChangeAspect="1"/>
          </p:cNvPicPr>
          <p:nvPr/>
        </p:nvPicPr>
        <p:blipFill>
          <a:blip r:embed="rId2"/>
          <a:stretch>
            <a:fillRect/>
          </a:stretch>
        </p:blipFill>
        <p:spPr>
          <a:xfrm>
            <a:off x="0" y="939400"/>
            <a:ext cx="12192000" cy="4979200"/>
          </a:xfrm>
          <a:prstGeom prst="rect">
            <a:avLst/>
          </a:prstGeom>
        </p:spPr>
      </p:pic>
    </p:spTree>
    <p:extLst>
      <p:ext uri="{BB962C8B-B14F-4D97-AF65-F5344CB8AC3E}">
        <p14:creationId xmlns:p14="http://schemas.microsoft.com/office/powerpoint/2010/main" val="3558384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751E3D0-B05C-49AD-186E-1BD59E847604}"/>
              </a:ext>
            </a:extLst>
          </p:cNvPr>
          <p:cNvPicPr>
            <a:picLocks noChangeAspect="1"/>
          </p:cNvPicPr>
          <p:nvPr/>
        </p:nvPicPr>
        <p:blipFill>
          <a:blip r:embed="rId2"/>
          <a:stretch>
            <a:fillRect/>
          </a:stretch>
        </p:blipFill>
        <p:spPr>
          <a:xfrm>
            <a:off x="0" y="697302"/>
            <a:ext cx="12192000" cy="5463396"/>
          </a:xfrm>
          <a:prstGeom prst="rect">
            <a:avLst/>
          </a:prstGeom>
        </p:spPr>
      </p:pic>
    </p:spTree>
    <p:extLst>
      <p:ext uri="{BB962C8B-B14F-4D97-AF65-F5344CB8AC3E}">
        <p14:creationId xmlns:p14="http://schemas.microsoft.com/office/powerpoint/2010/main" val="4144260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2A51F5-4635-9479-1463-E24487800E3F}"/>
              </a:ext>
            </a:extLst>
          </p:cNvPr>
          <p:cNvSpPr>
            <a:spLocks noGrp="1"/>
          </p:cNvSpPr>
          <p:nvPr>
            <p:ph type="title"/>
          </p:nvPr>
        </p:nvSpPr>
        <p:spPr/>
        <p:txBody>
          <a:bodyPr/>
          <a:lstStyle/>
          <a:p>
            <a:r>
              <a:rPr lang="fr-FR" dirty="0"/>
              <a:t>Prompt </a:t>
            </a:r>
            <a:r>
              <a:rPr lang="fr-FR" dirty="0" err="1"/>
              <a:t>Decision</a:t>
            </a:r>
            <a:r>
              <a:rPr lang="fr-FR" dirty="0"/>
              <a:t> helper</a:t>
            </a:r>
          </a:p>
        </p:txBody>
      </p:sp>
      <p:sp>
        <p:nvSpPr>
          <p:cNvPr id="3" name="Espace réservé du contenu 2">
            <a:extLst>
              <a:ext uri="{FF2B5EF4-FFF2-40B4-BE49-F238E27FC236}">
                <a16:creationId xmlns:a16="http://schemas.microsoft.com/office/drawing/2014/main" id="{6053D369-F17F-38D8-5228-2A4EB185C4F3}"/>
              </a:ext>
            </a:extLst>
          </p:cNvPr>
          <p:cNvSpPr>
            <a:spLocks noGrp="1"/>
          </p:cNvSpPr>
          <p:nvPr>
            <p:ph idx="1"/>
          </p:nvPr>
        </p:nvSpPr>
        <p:spPr/>
        <p:txBody>
          <a:bodyPr>
            <a:normAutofit fontScale="92500" lnSpcReduction="10000"/>
          </a:bodyPr>
          <a:lstStyle/>
          <a:p>
            <a:r>
              <a:rPr lang="fr-FR" dirty="0"/>
              <a:t>Créez une mini-application d'IA appelée "</a:t>
            </a:r>
            <a:r>
              <a:rPr lang="fr-FR" dirty="0" err="1"/>
              <a:t>Decision</a:t>
            </a:r>
            <a:r>
              <a:rPr lang="fr-FR" dirty="0"/>
              <a:t> Helper" (Aide à la décision). L'application doit évaluer des scénarios d'expansion commerciale. L'utilisateur fournit une brève description d'une décision commerciale — par exemple, l'ouverture d'un nouveau bureau, le lancement d'un produit ou l'entrée sur un nouveau marché. L'application doit générer un rapport de décision structuré incluant un Score d'Opportunité, les opportunités clés comme ..l'ouverture d'un nouveau bureau, le lancement d'un produit ou l'entrée sur un nouveau marché. L'application doit générer un rapport de décision structuré incluant un score d'opportunité, les opportunités clés, les principaux risques, l'impact financier estimé, une recommandation stratégique et trois prochaines actions. L'analyse doit rester concise et orientée vers la prise de décision.</a:t>
            </a:r>
          </a:p>
        </p:txBody>
      </p:sp>
    </p:spTree>
    <p:extLst>
      <p:ext uri="{BB962C8B-B14F-4D97-AF65-F5344CB8AC3E}">
        <p14:creationId xmlns:p14="http://schemas.microsoft.com/office/powerpoint/2010/main" val="20503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27652F-2D7E-9B61-E006-977E83613600}"/>
              </a:ext>
            </a:extLst>
          </p:cNvPr>
          <p:cNvSpPr>
            <a:spLocks noGrp="1"/>
          </p:cNvSpPr>
          <p:nvPr>
            <p:ph type="title"/>
          </p:nvPr>
        </p:nvSpPr>
        <p:spPr/>
        <p:txBody>
          <a:bodyPr/>
          <a:lstStyle/>
          <a:p>
            <a:r>
              <a:rPr lang="fr-FR" dirty="0"/>
              <a:t>Prompt 2</a:t>
            </a:r>
          </a:p>
        </p:txBody>
      </p:sp>
      <p:sp>
        <p:nvSpPr>
          <p:cNvPr id="3" name="Espace réservé du contenu 2">
            <a:extLst>
              <a:ext uri="{FF2B5EF4-FFF2-40B4-BE49-F238E27FC236}">
                <a16:creationId xmlns:a16="http://schemas.microsoft.com/office/drawing/2014/main" id="{8E9F5D8F-FA10-BE02-37C4-FD8F6E7C730C}"/>
              </a:ext>
            </a:extLst>
          </p:cNvPr>
          <p:cNvSpPr>
            <a:spLocks noGrp="1"/>
          </p:cNvSpPr>
          <p:nvPr>
            <p:ph idx="1"/>
          </p:nvPr>
        </p:nvSpPr>
        <p:spPr/>
        <p:txBody>
          <a:bodyPr/>
          <a:lstStyle/>
          <a:p>
            <a:r>
              <a:rPr lang="fr-FR" dirty="0"/>
              <a:t>Vous êtes un guide expert en photographie de voyage avec 10 ans d'expérience dans la capture de paysages urbains et de trésors cachés. Mission : Votre tâche est de créer des itinéraires urbains détaillés de 48 heures, optimisés pour la photographie. Contexte : Tous les trajets doivent se faire exclusivement à pied. Le budget total doit rester inférieur à 100 $ (repas et frais d'entrée inclus). Évitez les lieux touristiques surpeuplés. Priorisez les endroits offrant une excellente lumière pendant les heures dorées (golden </a:t>
            </a:r>
            <a:r>
              <a:rPr lang="fr-FR" dirty="0" err="1"/>
              <a:t>hours</a:t>
            </a:r>
            <a:r>
              <a:rPr lang="fr-FR" dirty="0"/>
              <a:t>). Format : Présentez le résultat sous forme de tableau avec les colonnes suivantes : Heure, Lieu, Pourquoi ça en vaut la peine, et Lien Google </a:t>
            </a:r>
            <a:r>
              <a:rPr lang="fr-FR" dirty="0" err="1"/>
              <a:t>Maps</a:t>
            </a:r>
            <a:r>
              <a:rPr lang="fr-FR" dirty="0"/>
              <a:t>.</a:t>
            </a:r>
          </a:p>
        </p:txBody>
      </p:sp>
    </p:spTree>
    <p:extLst>
      <p:ext uri="{BB962C8B-B14F-4D97-AF65-F5344CB8AC3E}">
        <p14:creationId xmlns:p14="http://schemas.microsoft.com/office/powerpoint/2010/main" val="2475174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4FD848-D204-5347-6D44-E41D3C796067}"/>
              </a:ext>
            </a:extLst>
          </p:cNvPr>
          <p:cNvSpPr>
            <a:spLocks noGrp="1"/>
          </p:cNvSpPr>
          <p:nvPr>
            <p:ph type="title"/>
          </p:nvPr>
        </p:nvSpPr>
        <p:spPr/>
        <p:txBody>
          <a:bodyPr/>
          <a:lstStyle/>
          <a:p>
            <a:r>
              <a:rPr lang="fr-FR" dirty="0"/>
              <a:t>Prompt 3</a:t>
            </a:r>
          </a:p>
        </p:txBody>
      </p:sp>
      <p:sp>
        <p:nvSpPr>
          <p:cNvPr id="3" name="Espace réservé du contenu 2">
            <a:extLst>
              <a:ext uri="{FF2B5EF4-FFF2-40B4-BE49-F238E27FC236}">
                <a16:creationId xmlns:a16="http://schemas.microsoft.com/office/drawing/2014/main" id="{378CDEB8-AABE-75AF-1153-107A0F9BB6E1}"/>
              </a:ext>
            </a:extLst>
          </p:cNvPr>
          <p:cNvSpPr>
            <a:spLocks noGrp="1"/>
          </p:cNvSpPr>
          <p:nvPr>
            <p:ph idx="1"/>
          </p:nvPr>
        </p:nvSpPr>
        <p:spPr/>
        <p:txBody>
          <a:bodyPr>
            <a:normAutofit fontScale="62500" lnSpcReduction="20000"/>
          </a:bodyPr>
          <a:lstStyle/>
          <a:p>
            <a:r>
              <a:rPr lang="fr-FR" dirty="0"/>
              <a:t>Tu es un expert en optimisation de prompts pour modèles de </a:t>
            </a:r>
            <a:r>
              <a:rPr lang="fr-FR" dirty="0" err="1"/>
              <a:t>Generative</a:t>
            </a:r>
            <a:r>
              <a:rPr lang="fr-FR" dirty="0"/>
              <a:t> AI (type GPT-5+). Ta mission : aider l’utilisateur à construire un prompt idéal pour atteindre un résultat précis et fiable, tout en guidant de façon proactive. Tu procèdes étape par étape, posant une seule question à la fois. Utilise dès que possible les bonnes pratiques GPT-5 : prompts structurés, précision, étapes de raisonnement (optionnel), clarté, itération, </a:t>
            </a:r>
            <a:r>
              <a:rPr lang="fr-FR" dirty="0" err="1"/>
              <a:t>métaprompting</a:t>
            </a:r>
            <a:r>
              <a:rPr lang="fr-FR" dirty="0"/>
              <a:t>. ### Phase 1 – Clarification initiale Assistant → "Quelle tâche voulez-vous accomplir avec l'intelligence artificielle générative et pourquoi c’est important pour vous ? ### Phase 2 – Complément d’information (si besoin) - Si la tâche est vague ou trop large, pose **1 à 2 questions ciblées** (format voulu, audience, output attendu). ### Phase 3 – Rédaction du prompt final Une fois validé : Rédige le prompt selon le format : Tu es [Rôle]. Tu maîtrises [Compétences]. Mon contexte est [Contexte]. Ta mission est de [Tâche]. Pour cela, suis ces étapes : [Process]. Voici les caractéristiques du résultat attendu : [Caractéristiques]. ### Phase 4 – Support création d'un assistant Une fois validé, propose à l'utilisateur s'il veut de l'aide pour la rédaction des éléments nécessaire pour la création d'un assistant sur </a:t>
            </a:r>
            <a:r>
              <a:rPr lang="fr-FR" dirty="0" err="1"/>
              <a:t>Dinootoo</a:t>
            </a:r>
            <a:r>
              <a:rPr lang="fr-FR" dirty="0"/>
              <a:t> : Titre de l’assistant : nom clair et identifiable qui décrit l'assistant Description courte : résumé en 1-2 phrases du rôle et de l’utilité Proposition d’amorce : une phrase type de lancement (toujours un ordre donné à l’assistant) Mode d’emploi : instructions pour bien utiliser le prompt Exemple de résultat : Applique le prompt system sur un exemple concret ### Règles additionnelles - Sois toujours </a:t>
            </a:r>
            <a:r>
              <a:rPr lang="fr-FR" dirty="0" err="1"/>
              <a:t>ultra-précis</a:t>
            </a:r>
            <a:r>
              <a:rPr lang="fr-FR" dirty="0"/>
              <a:t>, évite les consignes contradictoires - Laisse le modèle demander quand il manque des éléments : ne complète jamais ce que tu n’as pas validé. - Permets une évolution du prompt selon le feedback - Réduction d’ambiguïté : demander explicitement des précisions si un point est flou. - Auto-vérification : avant de livrer le prompt final, reformuler et vérifier cohérence.</a:t>
            </a:r>
          </a:p>
        </p:txBody>
      </p:sp>
    </p:spTree>
    <p:extLst>
      <p:ext uri="{BB962C8B-B14F-4D97-AF65-F5344CB8AC3E}">
        <p14:creationId xmlns:p14="http://schemas.microsoft.com/office/powerpoint/2010/main" val="1838247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5494055-A709-BBB2-D8F8-1CFCA22F8ECC}"/>
              </a:ext>
            </a:extLst>
          </p:cNvPr>
          <p:cNvPicPr>
            <a:picLocks noChangeAspect="1"/>
          </p:cNvPicPr>
          <p:nvPr/>
        </p:nvPicPr>
        <p:blipFill>
          <a:blip r:embed="rId2"/>
          <a:stretch>
            <a:fillRect/>
          </a:stretch>
        </p:blipFill>
        <p:spPr>
          <a:xfrm>
            <a:off x="0" y="610077"/>
            <a:ext cx="12192000" cy="5637846"/>
          </a:xfrm>
          <a:prstGeom prst="rect">
            <a:avLst/>
          </a:prstGeom>
        </p:spPr>
      </p:pic>
    </p:spTree>
    <p:extLst>
      <p:ext uri="{BB962C8B-B14F-4D97-AF65-F5344CB8AC3E}">
        <p14:creationId xmlns:p14="http://schemas.microsoft.com/office/powerpoint/2010/main" val="2817885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92D8D65-D929-6EBE-A87B-F88BCF5E8E80}"/>
              </a:ext>
            </a:extLst>
          </p:cNvPr>
          <p:cNvPicPr>
            <a:picLocks noChangeAspect="1"/>
          </p:cNvPicPr>
          <p:nvPr/>
        </p:nvPicPr>
        <p:blipFill>
          <a:blip r:embed="rId2"/>
          <a:stretch>
            <a:fillRect/>
          </a:stretch>
        </p:blipFill>
        <p:spPr>
          <a:xfrm>
            <a:off x="0" y="595424"/>
            <a:ext cx="12192000" cy="5667152"/>
          </a:xfrm>
          <a:prstGeom prst="rect">
            <a:avLst/>
          </a:prstGeom>
        </p:spPr>
      </p:pic>
    </p:spTree>
    <p:extLst>
      <p:ext uri="{BB962C8B-B14F-4D97-AF65-F5344CB8AC3E}">
        <p14:creationId xmlns:p14="http://schemas.microsoft.com/office/powerpoint/2010/main" val="3089113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4F367D-2FD2-AD30-9AEA-21F875ACEDE4}"/>
              </a:ext>
            </a:extLst>
          </p:cNvPr>
          <p:cNvSpPr>
            <a:spLocks noGrp="1"/>
          </p:cNvSpPr>
          <p:nvPr>
            <p:ph type="title"/>
          </p:nvPr>
        </p:nvSpPr>
        <p:spPr/>
        <p:txBody>
          <a:bodyPr/>
          <a:lstStyle/>
          <a:p>
            <a:r>
              <a:rPr lang="fr-FR" dirty="0"/>
              <a:t>prompt4</a:t>
            </a:r>
          </a:p>
        </p:txBody>
      </p:sp>
      <p:sp>
        <p:nvSpPr>
          <p:cNvPr id="3" name="Espace réservé du contenu 2">
            <a:extLst>
              <a:ext uri="{FF2B5EF4-FFF2-40B4-BE49-F238E27FC236}">
                <a16:creationId xmlns:a16="http://schemas.microsoft.com/office/drawing/2014/main" id="{BB15788F-3C4A-E069-F22F-DA623AA90467}"/>
              </a:ext>
            </a:extLst>
          </p:cNvPr>
          <p:cNvSpPr>
            <a:spLocks noGrp="1"/>
          </p:cNvSpPr>
          <p:nvPr>
            <p:ph idx="1"/>
          </p:nvPr>
        </p:nvSpPr>
        <p:spPr/>
        <p:txBody>
          <a:bodyPr>
            <a:normAutofit fontScale="55000" lnSpcReduction="20000"/>
          </a:bodyPr>
          <a:lstStyle/>
          <a:p>
            <a:r>
              <a:rPr lang="fr-FR" dirty="0"/>
              <a:t>Prompt d'Audit Externe - Marchés Publics Maroc Tu es un Expert en Audit de Marchés Publics au Maroc, spécialisé dans le contrôle de conformité (Décret n° 2-22-431) et l'analyse de performance financière. Tu maîtrises la réglementation marocaine des marchés publics, les techniques d'audit comptable et opérationnel, ainsi que l'analyse de données contractuelles complexes. Mon contexte est la réalisation d'une mission d'audit externe portant sur un portefeuille de marchés publics. Je te fournis des dossiers d'appels d'offres (CPS, RC), les actes d'engagement, les documents de réception et de paiement, ainsi que des fichiers Excel de suivi. Ta mission est de réaliser un audit approfondi structuré autour de trois piliers : Conformité réglementaire (Légalité des procédures). Performance opérationnelle (Efficacité de l'exécution). Analyse financière (Maîtrise des coûts et des délais). Pour cela, suis ces étapes : Extraction &amp; Croisement : Analyse les PDF et le fichier Excel pour identifier les dates clés (notification, ordres de service, réceptions), les montants (estimations, engagement, paiements) et les spécifications techniques. Vérification de Conformité : Vérifie le respect du décret des marchés publics (délais de publicité, composition des commissions, validité des pièces administratives). Calcul de Performance : Calcule les écarts de délais (contractuel vs réel), le ratio d'avenants (nombre et impact financier) et le délai moyen de paiement (entre constatation du service fait et virement). Analyse de l'Écart de Prix : Compare le montant initial du marché avec le montant final décompté, en expliquant les causes des variations. Évaluation de l'Adéquation : Compare les livrables décrits dans les rapports d'achèvement avec les besoins définis dans le CPS initial. Voici les caractéristiques du résultat attendu : Tableau de synthèse : Un récapitulatif par marché incluant : Statut de conformité, Délai total, Coût final, et Note de performance. Rapport d'anomalies : Listage précis de chaque non-conformité relevée avec référence à la réglementation. Focus Performance : Analyse critique du nombre d'avenants et des retards de paiement identifiés. Recommandations : Suggestions pour améliorer la gestion des futurs marchés sur la base des écarts constatés.</a:t>
            </a:r>
          </a:p>
        </p:txBody>
      </p:sp>
    </p:spTree>
    <p:extLst>
      <p:ext uri="{BB962C8B-B14F-4D97-AF65-F5344CB8AC3E}">
        <p14:creationId xmlns:p14="http://schemas.microsoft.com/office/powerpoint/2010/main" val="2786230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ABB731-73E7-182A-C0CF-3EDF650DBCA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95D0F05-54CC-35A8-6CF2-EBEDE6BA93D0}"/>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76E2449-B0F5-31B3-ABF8-A153B0EA2DC4}"/>
              </a:ext>
            </a:extLst>
          </p:cNvPr>
          <p:cNvPicPr>
            <a:picLocks noChangeAspect="1"/>
          </p:cNvPicPr>
          <p:nvPr/>
        </p:nvPicPr>
        <p:blipFill>
          <a:blip r:embed="rId2"/>
          <a:stretch>
            <a:fillRect/>
          </a:stretch>
        </p:blipFill>
        <p:spPr>
          <a:xfrm>
            <a:off x="0" y="651156"/>
            <a:ext cx="12192000" cy="5555687"/>
          </a:xfrm>
          <a:prstGeom prst="rect">
            <a:avLst/>
          </a:prstGeom>
        </p:spPr>
      </p:pic>
    </p:spTree>
    <p:extLst>
      <p:ext uri="{BB962C8B-B14F-4D97-AF65-F5344CB8AC3E}">
        <p14:creationId xmlns:p14="http://schemas.microsoft.com/office/powerpoint/2010/main" val="4087586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FF8E83C-C359-E5DB-1E04-74377E193910}"/>
              </a:ext>
            </a:extLst>
          </p:cNvPr>
          <p:cNvPicPr>
            <a:picLocks noChangeAspect="1"/>
          </p:cNvPicPr>
          <p:nvPr/>
        </p:nvPicPr>
        <p:blipFill>
          <a:blip r:embed="rId2"/>
          <a:stretch>
            <a:fillRect/>
          </a:stretch>
        </p:blipFill>
        <p:spPr>
          <a:xfrm>
            <a:off x="0" y="695981"/>
            <a:ext cx="12192000" cy="5466038"/>
          </a:xfrm>
          <a:prstGeom prst="rect">
            <a:avLst/>
          </a:prstGeom>
        </p:spPr>
      </p:pic>
    </p:spTree>
    <p:extLst>
      <p:ext uri="{BB962C8B-B14F-4D97-AF65-F5344CB8AC3E}">
        <p14:creationId xmlns:p14="http://schemas.microsoft.com/office/powerpoint/2010/main" val="945024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479E99D-7180-43E5-88A8-9BA3DFA1A65D}"/>
              </a:ext>
            </a:extLst>
          </p:cNvPr>
          <p:cNvPicPr>
            <a:picLocks noChangeAspect="1"/>
          </p:cNvPicPr>
          <p:nvPr/>
        </p:nvPicPr>
        <p:blipFill>
          <a:blip r:embed="rId2"/>
          <a:stretch>
            <a:fillRect/>
          </a:stretch>
        </p:blipFill>
        <p:spPr>
          <a:xfrm>
            <a:off x="0" y="647919"/>
            <a:ext cx="12192000" cy="5562161"/>
          </a:xfrm>
          <a:prstGeom prst="rect">
            <a:avLst/>
          </a:prstGeom>
        </p:spPr>
      </p:pic>
    </p:spTree>
    <p:extLst>
      <p:ext uri="{BB962C8B-B14F-4D97-AF65-F5344CB8AC3E}">
        <p14:creationId xmlns:p14="http://schemas.microsoft.com/office/powerpoint/2010/main" val="4228472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2DA03BE-0F13-B664-76AE-F2190E3EA450}"/>
              </a:ext>
            </a:extLst>
          </p:cNvPr>
          <p:cNvPicPr>
            <a:picLocks noChangeAspect="1"/>
          </p:cNvPicPr>
          <p:nvPr/>
        </p:nvPicPr>
        <p:blipFill>
          <a:blip r:embed="rId2"/>
          <a:stretch>
            <a:fillRect/>
          </a:stretch>
        </p:blipFill>
        <p:spPr>
          <a:xfrm>
            <a:off x="0" y="657800"/>
            <a:ext cx="12192000" cy="5542400"/>
          </a:xfrm>
          <a:prstGeom prst="rect">
            <a:avLst/>
          </a:prstGeom>
        </p:spPr>
      </p:pic>
    </p:spTree>
    <p:extLst>
      <p:ext uri="{BB962C8B-B14F-4D97-AF65-F5344CB8AC3E}">
        <p14:creationId xmlns:p14="http://schemas.microsoft.com/office/powerpoint/2010/main" val="2060769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83024F-B94F-A232-2B3B-1109AF1C0D07}"/>
              </a:ext>
            </a:extLst>
          </p:cNvPr>
          <p:cNvSpPr>
            <a:spLocks noGrp="1"/>
          </p:cNvSpPr>
          <p:nvPr>
            <p:ph type="title"/>
          </p:nvPr>
        </p:nvSpPr>
        <p:spPr/>
        <p:txBody>
          <a:bodyPr/>
          <a:lstStyle/>
          <a:p>
            <a:r>
              <a:rPr lang="fr-FR" dirty="0"/>
              <a:t>Prompt 5</a:t>
            </a:r>
          </a:p>
        </p:txBody>
      </p:sp>
      <p:sp>
        <p:nvSpPr>
          <p:cNvPr id="3" name="Espace réservé du contenu 2">
            <a:extLst>
              <a:ext uri="{FF2B5EF4-FFF2-40B4-BE49-F238E27FC236}">
                <a16:creationId xmlns:a16="http://schemas.microsoft.com/office/drawing/2014/main" id="{C0E88A40-C58F-F601-C66F-3780BCC0FB95}"/>
              </a:ext>
            </a:extLst>
          </p:cNvPr>
          <p:cNvSpPr>
            <a:spLocks noGrp="1"/>
          </p:cNvSpPr>
          <p:nvPr>
            <p:ph idx="1"/>
          </p:nvPr>
        </p:nvSpPr>
        <p:spPr/>
        <p:txBody>
          <a:bodyPr/>
          <a:lstStyle/>
          <a:p>
            <a:r>
              <a:rPr lang="fr-FR" dirty="0"/>
              <a:t>Tu es un expert en **design de présentations exécutives**, en **data storytelling** et en **transformation digitale data-</a:t>
            </a:r>
            <a:r>
              <a:rPr lang="fr-FR" dirty="0" err="1"/>
              <a:t>driven</a:t>
            </a:r>
            <a:r>
              <a:rPr lang="fr-FR" dirty="0"/>
              <a:t>**. Je vais te fournir un </a:t>
            </a:r>
            <a:r>
              <a:rPr lang="fr-FR" dirty="0" err="1"/>
              <a:t>template</a:t>
            </a:r>
            <a:r>
              <a:rPr lang="fr-FR" dirty="0"/>
              <a:t> </a:t>
            </a:r>
            <a:r>
              <a:rPr lang="fr-FR" dirty="0" err="1"/>
              <a:t>pdf</a:t>
            </a:r>
            <a:r>
              <a:rPr lang="fr-FR" dirty="0"/>
              <a:t> pour la charte couleur, fichier en PJ. Tu dois créer une présentation complète en respectant strictement : * la charte graphique * les couleurs * les polices * la structure visuelle du </a:t>
            </a:r>
            <a:r>
              <a:rPr lang="fr-FR" dirty="0" err="1"/>
              <a:t>template</a:t>
            </a:r>
            <a:endParaRPr lang="fr-FR" dirty="0"/>
          </a:p>
        </p:txBody>
      </p:sp>
    </p:spTree>
    <p:extLst>
      <p:ext uri="{BB962C8B-B14F-4D97-AF65-F5344CB8AC3E}">
        <p14:creationId xmlns:p14="http://schemas.microsoft.com/office/powerpoint/2010/main" val="1169495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453A3E-3EEF-D5FD-0763-BD40BB4D2AE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2436706-BF78-7A3B-CFF1-0994D78BAA54}"/>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79DFF1DA-A9C3-F8FB-12EC-3CF2C9DBBD0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12607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31F6AAB-909C-583F-60AC-84BD8A4EF42D}"/>
              </a:ext>
            </a:extLst>
          </p:cNvPr>
          <p:cNvPicPr>
            <a:picLocks noChangeAspect="1"/>
          </p:cNvPicPr>
          <p:nvPr/>
        </p:nvPicPr>
        <p:blipFill>
          <a:blip r:embed="rId2"/>
          <a:stretch>
            <a:fillRect/>
          </a:stretch>
        </p:blipFill>
        <p:spPr>
          <a:xfrm>
            <a:off x="0" y="189559"/>
            <a:ext cx="12192000" cy="6478882"/>
          </a:xfrm>
          <a:prstGeom prst="rect">
            <a:avLst/>
          </a:prstGeom>
        </p:spPr>
      </p:pic>
    </p:spTree>
    <p:extLst>
      <p:ext uri="{BB962C8B-B14F-4D97-AF65-F5344CB8AC3E}">
        <p14:creationId xmlns:p14="http://schemas.microsoft.com/office/powerpoint/2010/main" val="1245957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9A0D9AB-E558-6AAE-85D1-C958F5934A29}"/>
              </a:ext>
            </a:extLst>
          </p:cNvPr>
          <p:cNvPicPr>
            <a:picLocks noChangeAspect="1"/>
          </p:cNvPicPr>
          <p:nvPr/>
        </p:nvPicPr>
        <p:blipFill>
          <a:blip r:embed="rId2"/>
          <a:stretch>
            <a:fillRect/>
          </a:stretch>
        </p:blipFill>
        <p:spPr>
          <a:xfrm>
            <a:off x="0" y="1572142"/>
            <a:ext cx="12192000" cy="3691944"/>
          </a:xfrm>
          <a:prstGeom prst="rect">
            <a:avLst/>
          </a:prstGeom>
        </p:spPr>
      </p:pic>
    </p:spTree>
    <p:extLst>
      <p:ext uri="{BB962C8B-B14F-4D97-AF65-F5344CB8AC3E}">
        <p14:creationId xmlns:p14="http://schemas.microsoft.com/office/powerpoint/2010/main" val="361909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A3C666-095F-9397-E066-77A5538C2C84}"/>
              </a:ext>
            </a:extLst>
          </p:cNvPr>
          <p:cNvSpPr>
            <a:spLocks noGrp="1"/>
          </p:cNvSpPr>
          <p:nvPr>
            <p:ph type="title"/>
          </p:nvPr>
        </p:nvSpPr>
        <p:spPr/>
        <p:txBody>
          <a:bodyPr/>
          <a:lstStyle/>
          <a:p>
            <a:r>
              <a:rPr lang="fr-FR" dirty="0"/>
              <a:t>Prompt 6 </a:t>
            </a:r>
          </a:p>
        </p:txBody>
      </p:sp>
      <p:sp>
        <p:nvSpPr>
          <p:cNvPr id="3" name="Espace réservé du contenu 2">
            <a:extLst>
              <a:ext uri="{FF2B5EF4-FFF2-40B4-BE49-F238E27FC236}">
                <a16:creationId xmlns:a16="http://schemas.microsoft.com/office/drawing/2014/main" id="{94E6CF63-1EE3-25A9-D5A9-3F15C14DB326}"/>
              </a:ext>
            </a:extLst>
          </p:cNvPr>
          <p:cNvSpPr>
            <a:spLocks noGrp="1"/>
          </p:cNvSpPr>
          <p:nvPr>
            <p:ph idx="1"/>
          </p:nvPr>
        </p:nvSpPr>
        <p:spPr/>
        <p:txBody>
          <a:bodyPr>
            <a:normAutofit lnSpcReduction="10000"/>
          </a:bodyPr>
          <a:lstStyle/>
          <a:p>
            <a:r>
              <a:rPr lang="fr-FR" dirty="0"/>
              <a:t>A </a:t>
            </a:r>
            <a:r>
              <a:rPr lang="fr-FR" dirty="0" err="1"/>
              <a:t>dark-themed</a:t>
            </a:r>
            <a:r>
              <a:rPr lang="fr-FR" dirty="0"/>
              <a:t> lead </a:t>
            </a:r>
            <a:r>
              <a:rPr lang="fr-FR" dirty="0" err="1"/>
              <a:t>generation</a:t>
            </a:r>
            <a:r>
              <a:rPr lang="fr-FR" dirty="0"/>
              <a:t> </a:t>
            </a:r>
            <a:r>
              <a:rPr lang="fr-FR" dirty="0" err="1"/>
              <a:t>website</a:t>
            </a:r>
            <a:r>
              <a:rPr lang="fr-FR" dirty="0"/>
              <a:t> </a:t>
            </a:r>
            <a:r>
              <a:rPr lang="fr-FR" dirty="0" err="1"/>
              <a:t>with</a:t>
            </a:r>
            <a:r>
              <a:rPr lang="fr-FR" dirty="0"/>
              <a:t> a </a:t>
            </a:r>
            <a:r>
              <a:rPr lang="fr-FR" dirty="0" err="1"/>
              <a:t>futuristic</a:t>
            </a:r>
            <a:r>
              <a:rPr lang="fr-FR" dirty="0"/>
              <a:t> tech </a:t>
            </a:r>
            <a:r>
              <a:rPr lang="fr-FR" dirty="0" err="1"/>
              <a:t>aesthetic</a:t>
            </a:r>
            <a:r>
              <a:rPr lang="fr-FR" dirty="0"/>
              <a:t> </a:t>
            </a:r>
            <a:r>
              <a:rPr lang="fr-FR" dirty="0" err="1"/>
              <a:t>that</a:t>
            </a:r>
            <a:r>
              <a:rPr lang="fr-FR" dirty="0"/>
              <a:t> captures </a:t>
            </a:r>
            <a:r>
              <a:rPr lang="fr-FR" dirty="0" err="1"/>
              <a:t>visitor</a:t>
            </a:r>
            <a:r>
              <a:rPr lang="fr-FR" dirty="0"/>
              <a:t> information and </a:t>
            </a:r>
            <a:r>
              <a:rPr lang="fr-FR" dirty="0" err="1"/>
              <a:t>provides</a:t>
            </a:r>
            <a:r>
              <a:rPr lang="fr-FR" dirty="0"/>
              <a:t> an admin </a:t>
            </a:r>
            <a:r>
              <a:rPr lang="fr-FR" dirty="0" err="1"/>
              <a:t>dashboard</a:t>
            </a:r>
            <a:r>
              <a:rPr lang="fr-FR" dirty="0"/>
              <a:t> for lead management. </a:t>
            </a:r>
            <a:r>
              <a:rPr lang="fr-FR" dirty="0" err="1"/>
              <a:t>Core</a:t>
            </a:r>
            <a:r>
              <a:rPr lang="fr-FR" dirty="0"/>
              <a:t> </a:t>
            </a:r>
            <a:r>
              <a:rPr lang="fr-FR" dirty="0" err="1"/>
              <a:t>Features</a:t>
            </a:r>
            <a:r>
              <a:rPr lang="fr-FR" dirty="0"/>
              <a:t>: Public-</a:t>
            </a:r>
            <a:r>
              <a:rPr lang="fr-FR" dirty="0" err="1"/>
              <a:t>facing</a:t>
            </a:r>
            <a:r>
              <a:rPr lang="fr-FR" dirty="0"/>
              <a:t> landing page </a:t>
            </a:r>
            <a:r>
              <a:rPr lang="fr-FR" dirty="0" err="1"/>
              <a:t>with</a:t>
            </a:r>
            <a:r>
              <a:rPr lang="fr-FR" dirty="0"/>
              <a:t> a lead capture </a:t>
            </a:r>
            <a:r>
              <a:rPr lang="fr-FR" dirty="0" err="1"/>
              <a:t>form</a:t>
            </a:r>
            <a:r>
              <a:rPr lang="fr-FR" dirty="0"/>
              <a:t> (</a:t>
            </a:r>
            <a:r>
              <a:rPr lang="fr-FR" dirty="0" err="1"/>
              <a:t>name</a:t>
            </a:r>
            <a:r>
              <a:rPr lang="fr-FR" dirty="0"/>
              <a:t>, email, phone </a:t>
            </a:r>
            <a:r>
              <a:rPr lang="fr-FR" dirty="0" err="1"/>
              <a:t>number</a:t>
            </a:r>
            <a:r>
              <a:rPr lang="fr-FR" dirty="0"/>
              <a:t>) Store all leads in a PostgreSQL </a:t>
            </a:r>
            <a:r>
              <a:rPr lang="fr-FR" dirty="0" err="1"/>
              <a:t>database</a:t>
            </a:r>
            <a:r>
              <a:rPr lang="fr-FR" dirty="0"/>
              <a:t> </a:t>
            </a:r>
            <a:r>
              <a:rPr lang="fr-FR" dirty="0" err="1"/>
              <a:t>Protected</a:t>
            </a:r>
            <a:r>
              <a:rPr lang="fr-FR" dirty="0"/>
              <a:t> admin </a:t>
            </a:r>
            <a:r>
              <a:rPr lang="fr-FR" dirty="0" err="1"/>
              <a:t>dashboard</a:t>
            </a:r>
            <a:r>
              <a:rPr lang="fr-FR" dirty="0"/>
              <a:t> to </a:t>
            </a:r>
            <a:r>
              <a:rPr lang="fr-FR" dirty="0" err="1"/>
              <a:t>view</a:t>
            </a:r>
            <a:r>
              <a:rPr lang="fr-FR" dirty="0"/>
              <a:t>, </a:t>
            </a:r>
            <a:r>
              <a:rPr lang="fr-FR" dirty="0" err="1"/>
              <a:t>search</a:t>
            </a:r>
            <a:r>
              <a:rPr lang="fr-FR" dirty="0"/>
              <a:t>, and manage </a:t>
            </a:r>
            <a:r>
              <a:rPr lang="fr-FR" dirty="0" err="1"/>
              <a:t>collected</a:t>
            </a:r>
            <a:r>
              <a:rPr lang="fr-FR" dirty="0"/>
              <a:t> leads Clean data </a:t>
            </a:r>
            <a:r>
              <a:rPr lang="fr-FR" dirty="0" err="1"/>
              <a:t>presentation</a:t>
            </a:r>
            <a:r>
              <a:rPr lang="fr-FR" dirty="0"/>
              <a:t> </a:t>
            </a:r>
            <a:r>
              <a:rPr lang="fr-FR" dirty="0" err="1"/>
              <a:t>showing</a:t>
            </a:r>
            <a:r>
              <a:rPr lang="fr-FR" dirty="0"/>
              <a:t> all </a:t>
            </a:r>
            <a:r>
              <a:rPr lang="fr-FR" dirty="0" err="1"/>
              <a:t>captured</a:t>
            </a:r>
            <a:r>
              <a:rPr lang="fr-FR" dirty="0"/>
              <a:t> lead information Visual </a:t>
            </a:r>
            <a:r>
              <a:rPr lang="fr-FR" dirty="0" err="1"/>
              <a:t>References</a:t>
            </a:r>
            <a:r>
              <a:rPr lang="fr-FR" dirty="0"/>
              <a:t>: </a:t>
            </a:r>
            <a:r>
              <a:rPr lang="fr-FR" dirty="0" err="1"/>
              <a:t>Inspired</a:t>
            </a:r>
            <a:r>
              <a:rPr lang="fr-FR" dirty="0"/>
              <a:t> by </a:t>
            </a:r>
            <a:r>
              <a:rPr lang="fr-FR" dirty="0" err="1"/>
              <a:t>Vercel's</a:t>
            </a:r>
            <a:r>
              <a:rPr lang="fr-FR" dirty="0"/>
              <a:t> landing pages and </a:t>
            </a:r>
            <a:r>
              <a:rPr lang="fr-FR" dirty="0" err="1"/>
              <a:t>Stripe's</a:t>
            </a:r>
            <a:r>
              <a:rPr lang="fr-FR" dirty="0"/>
              <a:t> </a:t>
            </a:r>
            <a:r>
              <a:rPr lang="fr-FR" dirty="0" err="1"/>
              <a:t>dashboard</a:t>
            </a:r>
            <a:r>
              <a:rPr lang="fr-FR" dirty="0"/>
              <a:t> interface, </a:t>
            </a:r>
            <a:r>
              <a:rPr lang="fr-FR" dirty="0" err="1"/>
              <a:t>known</a:t>
            </a:r>
            <a:r>
              <a:rPr lang="fr-FR" dirty="0"/>
              <a:t> for </a:t>
            </a:r>
            <a:r>
              <a:rPr lang="fr-FR" dirty="0" err="1"/>
              <a:t>their</a:t>
            </a:r>
            <a:r>
              <a:rPr lang="fr-FR" dirty="0"/>
              <a:t> </a:t>
            </a:r>
            <a:r>
              <a:rPr lang="fr-FR" dirty="0" err="1"/>
              <a:t>sleek</a:t>
            </a:r>
            <a:r>
              <a:rPr lang="fr-FR" dirty="0"/>
              <a:t> </a:t>
            </a:r>
            <a:r>
              <a:rPr lang="fr-FR" dirty="0" err="1"/>
              <a:t>dark</a:t>
            </a:r>
            <a:r>
              <a:rPr lang="fr-FR" dirty="0"/>
              <a:t> mode designs and </a:t>
            </a:r>
            <a:r>
              <a:rPr lang="fr-FR" dirty="0" err="1"/>
              <a:t>futuristic</a:t>
            </a:r>
            <a:r>
              <a:rPr lang="fr-FR" dirty="0"/>
              <a:t> tech </a:t>
            </a:r>
            <a:r>
              <a:rPr lang="fr-FR" dirty="0" err="1"/>
              <a:t>aesthetics</a:t>
            </a:r>
            <a:r>
              <a:rPr lang="fr-FR" dirty="0"/>
              <a:t>. Style Guide: Cyan </a:t>
            </a:r>
            <a:r>
              <a:rPr lang="fr-FR" dirty="0" err="1"/>
              <a:t>Glow</a:t>
            </a:r>
            <a:r>
              <a:rPr lang="fr-FR" dirty="0"/>
              <a:t> Electric </a:t>
            </a:r>
            <a:r>
              <a:rPr lang="fr-FR" dirty="0" err="1"/>
              <a:t>Purple</a:t>
            </a:r>
            <a:r>
              <a:rPr lang="fr-FR" dirty="0"/>
              <a:t> </a:t>
            </a:r>
            <a:r>
              <a:rPr lang="fr-FR" dirty="0" err="1"/>
              <a:t>Neon</a:t>
            </a:r>
            <a:r>
              <a:rPr lang="fr-FR" dirty="0"/>
              <a:t> Pink Matrix Green Design: </a:t>
            </a:r>
            <a:r>
              <a:rPr lang="fr-FR" dirty="0" err="1"/>
              <a:t>Space</a:t>
            </a:r>
            <a:r>
              <a:rPr lang="fr-FR" dirty="0"/>
              <a:t> </a:t>
            </a:r>
            <a:r>
              <a:rPr lang="fr-FR" dirty="0" err="1"/>
              <a:t>Grotesk</a:t>
            </a:r>
            <a:r>
              <a:rPr lang="fr-FR" dirty="0"/>
              <a:t>/</a:t>
            </a:r>
            <a:r>
              <a:rPr lang="fr-FR" dirty="0" err="1"/>
              <a:t>JetBrains</a:t>
            </a:r>
            <a:r>
              <a:rPr lang="fr-FR" dirty="0"/>
              <a:t> Mono fonts, </a:t>
            </a:r>
            <a:r>
              <a:rPr lang="fr-FR" dirty="0" err="1"/>
              <a:t>glowing</a:t>
            </a:r>
            <a:r>
              <a:rPr lang="fr-FR" dirty="0"/>
              <a:t> </a:t>
            </a:r>
            <a:r>
              <a:rPr lang="fr-FR" dirty="0" err="1"/>
              <a:t>neon</a:t>
            </a:r>
            <a:r>
              <a:rPr lang="fr-FR" dirty="0"/>
              <a:t> accents, </a:t>
            </a:r>
            <a:r>
              <a:rPr lang="fr-FR" dirty="0" err="1"/>
              <a:t>glassmorphism</a:t>
            </a:r>
            <a:r>
              <a:rPr lang="fr-FR" dirty="0"/>
              <a:t> </a:t>
            </a:r>
            <a:r>
              <a:rPr lang="fr-FR" dirty="0" err="1"/>
              <a:t>effects</a:t>
            </a:r>
            <a:r>
              <a:rPr lang="fr-FR" dirty="0"/>
              <a:t>, </a:t>
            </a:r>
            <a:r>
              <a:rPr lang="fr-FR" dirty="0" err="1"/>
              <a:t>grid</a:t>
            </a:r>
            <a:r>
              <a:rPr lang="fr-FR" dirty="0"/>
              <a:t> patterns</a:t>
            </a:r>
          </a:p>
        </p:txBody>
      </p:sp>
    </p:spTree>
    <p:extLst>
      <p:ext uri="{BB962C8B-B14F-4D97-AF65-F5344CB8AC3E}">
        <p14:creationId xmlns:p14="http://schemas.microsoft.com/office/powerpoint/2010/main" val="3107720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0A7B99-0572-BB6A-5647-F3C1D36C31B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993EDA9-E3C1-48BA-041D-03D62F1667EC}"/>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477B3945-880A-4A07-E125-08EB93762594}"/>
              </a:ext>
            </a:extLst>
          </p:cNvPr>
          <p:cNvPicPr>
            <a:picLocks noChangeAspect="1"/>
          </p:cNvPicPr>
          <p:nvPr/>
        </p:nvPicPr>
        <p:blipFill>
          <a:blip r:embed="rId2"/>
          <a:stretch>
            <a:fillRect/>
          </a:stretch>
        </p:blipFill>
        <p:spPr>
          <a:xfrm>
            <a:off x="0" y="624014"/>
            <a:ext cx="12192000" cy="5609972"/>
          </a:xfrm>
          <a:prstGeom prst="rect">
            <a:avLst/>
          </a:prstGeom>
        </p:spPr>
      </p:pic>
    </p:spTree>
    <p:extLst>
      <p:ext uri="{BB962C8B-B14F-4D97-AF65-F5344CB8AC3E}">
        <p14:creationId xmlns:p14="http://schemas.microsoft.com/office/powerpoint/2010/main" val="678580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10B1149-0EF1-7D36-39B8-429CDC1D074B}"/>
              </a:ext>
            </a:extLst>
          </p:cNvPr>
          <p:cNvPicPr>
            <a:picLocks noChangeAspect="1"/>
          </p:cNvPicPr>
          <p:nvPr/>
        </p:nvPicPr>
        <p:blipFill>
          <a:blip r:embed="rId2"/>
          <a:stretch>
            <a:fillRect/>
          </a:stretch>
        </p:blipFill>
        <p:spPr>
          <a:xfrm>
            <a:off x="0" y="734229"/>
            <a:ext cx="12192000" cy="5389542"/>
          </a:xfrm>
          <a:prstGeom prst="rect">
            <a:avLst/>
          </a:prstGeom>
        </p:spPr>
      </p:pic>
    </p:spTree>
    <p:extLst>
      <p:ext uri="{BB962C8B-B14F-4D97-AF65-F5344CB8AC3E}">
        <p14:creationId xmlns:p14="http://schemas.microsoft.com/office/powerpoint/2010/main" val="35446769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8803</TotalTime>
  <Words>1205</Words>
  <Application>Microsoft Office PowerPoint</Application>
  <PresentationFormat>Grand écran</PresentationFormat>
  <Paragraphs>12</Paragraphs>
  <Slides>22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22</vt:i4>
      </vt:variant>
    </vt:vector>
  </HeadingPairs>
  <TitlesOfParts>
    <vt:vector size="26" baseType="lpstr">
      <vt:lpstr>Aptos</vt:lpstr>
      <vt:lpstr>Aptos Display</vt:lpstr>
      <vt:lpstr>Arial</vt:lpstr>
      <vt:lpstr>Thème Office</vt:lpstr>
      <vt:lpstr>Présentation PowerPoint</vt:lpstr>
      <vt:lpstr>Présentation PowerPoint</vt:lpstr>
      <vt:lpstr>Présentation PowerPoint</vt:lpstr>
      <vt:lpstr>Présentation PowerPoint</vt:lpstr>
      <vt:lpstr>Présentation PowerPoint</vt:lpstr>
      <vt:lpstr>Prompt Decision helper</vt:lpstr>
      <vt:lpstr>Prompt 2</vt:lpstr>
      <vt:lpstr>Prompt 3</vt:lpstr>
      <vt:lpstr>Présentation PowerPoint</vt:lpstr>
      <vt:lpstr>Présentation PowerPoint</vt:lpstr>
      <vt:lpstr>prompt4</vt:lpstr>
      <vt:lpstr>Présentation PowerPoint</vt:lpstr>
      <vt:lpstr>Présentation PowerPoint</vt:lpstr>
      <vt:lpstr>Présentation PowerPoint</vt:lpstr>
      <vt:lpstr>Présentation PowerPoint</vt:lpstr>
      <vt:lpstr>Prompt 5</vt:lpstr>
      <vt:lpstr>Présentation PowerPoint</vt:lpstr>
      <vt:lpstr>Présentation PowerPoint</vt:lpstr>
      <vt:lpstr>Présentation PowerPoint</vt:lpstr>
      <vt:lpstr>Prompt 6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 BATJI Yasmine Amal</dc:creator>
  <cp:lastModifiedBy>EL BATJI Yasmine Amal</cp:lastModifiedBy>
  <cp:revision>32</cp:revision>
  <dcterms:created xsi:type="dcterms:W3CDTF">2026-04-04T08:44:17Z</dcterms:created>
  <dcterms:modified xsi:type="dcterms:W3CDTF">2026-04-10T11:38:17Z</dcterms:modified>
</cp:coreProperties>
</file>