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charts/chart1.xml" ContentType="application/vnd.openxmlformats-officedocument.drawingml.chart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charts/chart2.xml" ContentType="application/vnd.openxmlformats-officedocument.drawingml.chart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800" b="0" i="0" u="none" strike="noStrike">
                <a:solidFill>
                  <a:srgbClr val="FFFFFF"/>
                </a:solidFill>
                <a:latin typeface="Arial"/>
              </a:defRPr>
            </a:pPr>
            <a:r>
              <a:rPr sz="1800" b="0" i="0" u="none" strike="noStrike">
                <a:solidFill>
                  <a:srgbClr val="FFFFFF"/>
                </a:solidFill>
                <a:latin typeface="Arial"/>
              </a:rPr>
              <a:t>Répartition par Ancienneté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Âge du parc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10B981"/>
              </a:solidFill>
              <a:effectLst/>
            </c:spPr>
          </c:dPt>
          <c:dPt>
            <c:idx val="1"/>
            <c:bubble3D val="0"/>
            <c:spPr>
              <a:solidFill>
                <a:srgbClr val="3B82F6"/>
              </a:solidFill>
              <a:effectLst/>
            </c:spPr>
          </c:dPt>
          <c:dPt>
            <c:idx val="2"/>
            <c:bubble3D val="0"/>
            <c:spPr>
              <a:solidFill>
                <a:srgbClr val="F59E0B"/>
              </a:solidFill>
              <a:effectLst/>
            </c:spPr>
          </c:dPt>
          <c:dPt>
            <c:idx val="3"/>
            <c:bubble3D val="0"/>
            <c:spPr>
              <a:solidFill>
                <a:srgbClr val="EF4444"/>
              </a:solidFill>
              <a:effectLst/>
            </c:spPr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1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1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1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1100" b="0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%" sourceLinked="0"/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&lt; 2 ans</c:v>
                </c:pt>
                <c:pt idx="1">
                  <c:v>2-5 ans</c:v>
                </c:pt>
                <c:pt idx="2">
                  <c:v>5-8 ans</c:v>
                </c:pt>
                <c:pt idx="3">
                  <c:v>&gt; 8 ans</c:v>
                </c:pt>
              </c:strCache>
            </c:strRef>
          </c:cat>
          <c:val>
            <c:numRef>
              <c:f>Sheet1!$B$2:$B$5</c:f>
              <c:numCache>
                <c:ptCount val="4"/>
                <c:pt idx="0">
                  <c:v>10</c:v>
                </c:pt>
                <c:pt idx="1">
                  <c:v>30</c:v>
                </c:pt>
                <c:pt idx="2">
                  <c:v>35</c:v>
                </c:pt>
                <c:pt idx="3">
                  <c:v>25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>
              <a:solidFill>
                <a:srgbClr val="FFFFFF"/>
              </a:solidFill>
            </a:defRPr>
          </a:pPr>
          <a:endParaRPr lang="en-US"/>
        </a:p>
      </c:txPr>
    </c:legend>
    <c:plotVisOnly val="1"/>
    <c:dispBlanksAs val="span"/>
  </c:chart>
  <c:spPr>
    <a:solidFill>
      <a:srgbClr val="1A2744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3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300" b="0" i="0" u="none" strike="noStrike">
                <a:solidFill>
                  <a:srgbClr val="000000"/>
                </a:solidFill>
                <a:latin typeface="Arial"/>
              </a:rPr>
              <a:t>Répartition Budgétaire (k€)</a:t>
            </a:r>
          </a:p>
        </c:rich>
      </c:tx>
      <c:layout/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Budget (k€)</c:v>
                </c:pt>
              </c:strCache>
            </c:strRef>
          </c:tx>
          <c:spPr>
            <a:solidFill>
              <a:srgbClr val="3B82F6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1E293B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Sheet1!$A$2:$A$7</c:f>
              <c:multiLvlStrCache>
                <c:ptCount val="6"/>
                <c:lvl>
                  <c:pt idx="0">
                    <c:v>Postes de travail</c:v>
                  </c:pt>
                  <c:pt idx="1">
                    <c:v>Serveurs</c:v>
                  </c:pt>
                  <c:pt idx="2">
                    <c:v>Réseau</c:v>
                  </c:pt>
                  <c:pt idx="3">
                    <c:v>Logiciels/Licences</c:v>
                  </c:pt>
                  <c:pt idx="4">
                    <c:v>Formation</c:v>
                  </c:pt>
                  <c:pt idx="5">
                    <c:v>Support &amp; Déploiement</c:v>
                  </c:pt>
                </c:lvl>
              </c:multiLvlStrCache>
            </c:multiLvl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420</c:v>
                </c:pt>
                <c:pt idx="1">
                  <c:v>185</c:v>
                </c:pt>
                <c:pt idx="2">
                  <c:v>95</c:v>
                </c:pt>
                <c:pt idx="3">
                  <c:v>130</c:v>
                </c:pt>
                <c:pt idx="4">
                  <c:v>45</c:v>
                </c:pt>
                <c:pt idx="5">
                  <c:v>65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000" u="none">
                  <a:solidFill>
                    <a:srgbClr val="1E293B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475569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475569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200" b="0" i="0" u="none" strike="noStrike">
                <a:solidFill>
                  <a:srgbClr val="FFFFFF"/>
                </a:solidFill>
                <a:latin typeface="Arial"/>
              </a:defRPr>
            </a:pPr>
            <a:r>
              <a:rPr sz="1200" b="0" i="0" u="none" strike="noStrike">
                <a:solidFill>
                  <a:srgbClr val="FFFFFF"/>
                </a:solidFill>
                <a:latin typeface="Arial"/>
              </a:rPr>
              <a:t>Évolution Taux de Disponibilité (%)</a:t>
            </a:r>
          </a:p>
        </c:rich>
      </c:tx>
      <c:layout/>
      <c:overlay val="0"/>
    </c:title>
    <c:autoTitleDeleted val="0"/>
    <c:plotArea>
      <c:layout/>
      <c:lin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Disponibilité actuelle</c:v>
                </c:pt>
              </c:strCache>
            </c:strRef>
          </c:tx>
          <c:spPr>
            <a:solidFill>
              <a:srgbClr val="60A5FA"/>
            </a:solidFill>
            <a:ln w="38100" cap="flat">
              <a:solidFill>
                <a:srgbClr val="60A5FA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6"/>
            <c:spPr>
              <a:solidFill>
                <a:srgbClr val="60A5FA"/>
              </a:solidFill>
              <a:ln w="9525" cap="flat">
                <a:solidFill>
                  <a:srgbClr val="60A5FA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Sheet1!$A$2:$A$13</c:f>
              <c:multiLvlStrCache>
                <c:ptCount val="12"/>
                <c:lvl>
                  <c:pt idx="0">
                    <c:v>Jan</c:v>
                  </c:pt>
                  <c:pt idx="1">
                    <c:v>Fév</c:v>
                  </c:pt>
                  <c:pt idx="2">
                    <c:v>Mar</c:v>
                  </c:pt>
                  <c:pt idx="3">
                    <c:v>Avr</c:v>
                  </c:pt>
                  <c:pt idx="4">
                    <c:v>Mai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Aoû</c:v>
                  </c:pt>
                  <c:pt idx="8">
                    <c:v>Sep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Déc</c:v>
                  </c:pt>
                </c:lvl>
              </c:multiLvlStrCache>
            </c:multiLvl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94.2</c:v>
                </c:pt>
                <c:pt idx="1">
                  <c:v>94.5</c:v>
                </c:pt>
                <c:pt idx="2">
                  <c:v>93.8</c:v>
                </c:pt>
                <c:pt idx="3">
                  <c:v>95.1</c:v>
                </c:pt>
                <c:pt idx="4">
                  <c:v>95.8</c:v>
                </c:pt>
                <c:pt idx="5">
                  <c:v>96.4</c:v>
                </c:pt>
                <c:pt idx="6">
                  <c:v>97</c:v>
                </c:pt>
                <c:pt idx="7">
                  <c:v>97.5</c:v>
                </c:pt>
                <c:pt idx="8">
                  <c:v>98.1</c:v>
                </c:pt>
                <c:pt idx="9">
                  <c:v>98.5</c:v>
                </c:pt>
                <c:pt idx="10">
                  <c:v>98.9</c:v>
                </c:pt>
                <c:pt idx="11">
                  <c:v>99.2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Cible 99.5%</c:v>
                </c:pt>
              </c:strCache>
            </c:strRef>
          </c:tx>
          <c:spPr>
            <a:solidFill>
              <a:srgbClr val="F59E0B"/>
            </a:solidFill>
            <a:ln w="38100" cap="flat">
              <a:solidFill>
                <a:srgbClr val="F59E0B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6"/>
            <c:spPr>
              <a:solidFill>
                <a:srgbClr val="F59E0B"/>
              </a:solidFill>
              <a:ln w="9525" cap="flat">
                <a:solidFill>
                  <a:srgbClr val="F59E0B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Sheet1!$A$2:$A$13</c:f>
              <c:multiLvlStrCache>
                <c:ptCount val="12"/>
                <c:lvl>
                  <c:pt idx="0">
                    <c:v>Jan</c:v>
                  </c:pt>
                  <c:pt idx="1">
                    <c:v>Fév</c:v>
                  </c:pt>
                  <c:pt idx="2">
                    <c:v>Mar</c:v>
                  </c:pt>
                  <c:pt idx="3">
                    <c:v>Avr</c:v>
                  </c:pt>
                  <c:pt idx="4">
                    <c:v>Mai</c:v>
                  </c:pt>
                  <c:pt idx="5">
                    <c:v>Jun</c:v>
                  </c:pt>
                  <c:pt idx="6">
                    <c:v>Jul</c:v>
                  </c:pt>
                  <c:pt idx="7">
                    <c:v>Aoû</c:v>
                  </c:pt>
                  <c:pt idx="8">
                    <c:v>Sep</c:v>
                  </c:pt>
                  <c:pt idx="9">
                    <c:v>Oct</c:v>
                  </c:pt>
                  <c:pt idx="10">
                    <c:v>Nov</c:v>
                  </c:pt>
                  <c:pt idx="11">
                    <c:v>Déc</c:v>
                  </c:pt>
                </c:lvl>
              </c:multiLvlStrCache>
            </c:multiLvl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99.5</c:v>
                </c:pt>
                <c:pt idx="1">
                  <c:v>99.5</c:v>
                </c:pt>
                <c:pt idx="2">
                  <c:v>99.5</c:v>
                </c:pt>
                <c:pt idx="3">
                  <c:v>99.5</c:v>
                </c:pt>
                <c:pt idx="4">
                  <c:v>99.5</c:v>
                </c:pt>
                <c:pt idx="5">
                  <c:v>99.5</c:v>
                </c:pt>
                <c:pt idx="6">
                  <c:v>99.5</c:v>
                </c:pt>
                <c:pt idx="7">
                  <c:v>99.5</c:v>
                </c:pt>
                <c:pt idx="8">
                  <c:v>99.5</c:v>
                </c:pt>
                <c:pt idx="9">
                  <c:v>99.5</c:v>
                </c:pt>
                <c:pt idx="10">
                  <c:v>99.5</c:v>
                </c:pt>
                <c:pt idx="11">
                  <c:v>99.5</c:v>
                </c:pt>
              </c:numCache>
            </c:numRef>
          </c:val>
          <c:smooth val="1"/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marker val="1"/>
        <c:axId val="2094734554"/>
        <c:axId val="2094734552"/>
        <c:axId val="2094734556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FFFFFF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2D4A7A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FFFFFF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>
              <a:solidFill>
                <a:srgbClr val="FFFFFF"/>
              </a:solidFill>
            </a:defRPr>
          </a:pPr>
          <a:endParaRPr lang="en-US"/>
        </a:p>
      </c:txPr>
    </c:legend>
    <c:plotVisOnly val="1"/>
    <c:dispBlanksAs val="span"/>
  </c:chart>
  <c:spPr>
    <a:solidFill>
      <a:srgbClr val="1E3A5F"/>
    </a:solidFill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000" b="0" i="0" u="none" strike="noStrike">
                <a:solidFill>
                  <a:srgbClr val="FFFFFF"/>
                </a:solidFill>
                <a:latin typeface="Arial"/>
              </a:defRPr>
            </a:pPr>
            <a:r>
              <a:rPr sz="1000" b="0" i="0" u="none" strike="noStrike">
                <a:solidFill>
                  <a:srgbClr val="FFFFFF"/>
                </a:solidFill>
                <a:latin typeface="Arial"/>
              </a:rPr>
              <a:t>Nombre de Pannes par Mois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Pannes/mois</c:v>
                </c:pt>
              </c:strCache>
            </c:strRef>
          </c:tx>
          <c:spPr>
            <a:solidFill>
              <a:srgbClr val="EF4444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Sheet1!$A$2:$A$7</c:f>
              <c:multiLvlStrCache>
                <c:ptCount val="6"/>
                <c:lvl>
                  <c:pt idx="0">
                    <c:v>Jan</c:v>
                  </c:pt>
                  <c:pt idx="1">
                    <c:v>Mar</c:v>
                  </c:pt>
                  <c:pt idx="2">
                    <c:v>Mai</c:v>
                  </c:pt>
                  <c:pt idx="3">
                    <c:v>Jul</c:v>
                  </c:pt>
                  <c:pt idx="4">
                    <c:v>Sep</c:v>
                  </c:pt>
                  <c:pt idx="5">
                    <c:v>Nov</c:v>
                  </c:pt>
                </c:lvl>
              </c:multiLvlStrCache>
            </c:multiLvl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23</c:v>
                </c:pt>
                <c:pt idx="1">
                  <c:v>21</c:v>
                </c:pt>
                <c:pt idx="2">
                  <c:v>18</c:v>
                </c:pt>
                <c:pt idx="3">
                  <c:v>14</c:v>
                </c:pt>
                <c:pt idx="4">
                  <c:v>10</c:v>
                </c:pt>
                <c:pt idx="5">
                  <c:v>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FFFFFF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2D4A7A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FFFFFF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1E3A5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6" Type="http://schemas.openxmlformats.org/officeDocument/2006/relationships/image" Target="../media/image-4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3.xml"/><Relationship Id="rId2" Type="http://schemas.openxmlformats.org/officeDocument/2006/relationships/chart" Target="/ppt/charts/chart4.xml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274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73152" cy="5143500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4864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4" name="Shape 2"/>
          <p:cNvSpPr/>
          <p:nvPr/>
        </p:nvSpPr>
        <p:spPr>
          <a:xfrm>
            <a:off x="5943600" y="0"/>
            <a:ext cx="3200400" cy="5143500"/>
          </a:xfrm>
          <a:prstGeom prst="rect">
            <a:avLst/>
          </a:prstGeom>
          <a:solidFill>
            <a:srgbClr val="1E3A5F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9440" y="822960"/>
            <a:ext cx="1188720" cy="1188720"/>
          </a:xfrm>
          <a:prstGeom prst="rect">
            <a:avLst/>
          </a:prstGeom>
        </p:spPr>
      </p:pic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440" y="2286000"/>
            <a:ext cx="1188720" cy="1188720"/>
          </a:xfrm>
          <a:prstGeom prst="rect">
            <a:avLst/>
          </a:prstGeom>
        </p:spPr>
      </p:pic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440" y="3749040"/>
            <a:ext cx="914400" cy="914400"/>
          </a:xfrm>
          <a:prstGeom prst="rect">
            <a:avLst/>
          </a:prstGeom>
        </p:spPr>
      </p:pic>
      <p:sp>
        <p:nvSpPr>
          <p:cNvPr id="8" name="Shape 3"/>
          <p:cNvSpPr/>
          <p:nvPr/>
        </p:nvSpPr>
        <p:spPr>
          <a:xfrm>
            <a:off x="457200" y="1097280"/>
            <a:ext cx="2011680" cy="274320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9" name="Text 4"/>
          <p:cNvSpPr/>
          <p:nvPr/>
        </p:nvSpPr>
        <p:spPr>
          <a:xfrm>
            <a:off x="457200" y="109728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</a:rPr>
              <a:t>PLAN STRATÉGIQUE</a:t>
            </a:r>
            <a:endParaRPr lang="en-US" sz="900" dirty="0"/>
          </a:p>
        </p:txBody>
      </p:sp>
      <p:sp>
        <p:nvSpPr>
          <p:cNvPr id="10" name="Text 5"/>
          <p:cNvSpPr/>
          <p:nvPr/>
        </p:nvSpPr>
        <p:spPr>
          <a:xfrm>
            <a:off x="457200" y="1463040"/>
            <a:ext cx="5303520" cy="1645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Mise à Niveau</a:t>
            </a:r>
            <a:endParaRPr lang="en-US" sz="3600" dirty="0"/>
          </a:p>
          <a:p>
            <a:pPr algn="l" indent="0" marL="0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 Parc Informatique</a:t>
            </a:r>
            <a:endParaRPr lang="en-US" sz="3600" dirty="0"/>
          </a:p>
        </p:txBody>
      </p:sp>
      <p:sp>
        <p:nvSpPr>
          <p:cNvPr id="11" name="Text 6"/>
          <p:cNvSpPr/>
          <p:nvPr/>
        </p:nvSpPr>
        <p:spPr>
          <a:xfrm>
            <a:off x="457200" y="3108960"/>
            <a:ext cx="53035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600" i="1" dirty="0">
                <a:solidFill>
                  <a:srgbClr val="60A5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Indicateurs de Performance &amp; Feuille de Route</a:t>
            </a:r>
            <a:endParaRPr lang="en-US" sz="1600" dirty="0"/>
          </a:p>
        </p:txBody>
      </p:sp>
      <p:sp>
        <p:nvSpPr>
          <p:cNvPr id="12" name="Shape 7"/>
          <p:cNvSpPr/>
          <p:nvPr/>
        </p:nvSpPr>
        <p:spPr>
          <a:xfrm>
            <a:off x="0" y="4663440"/>
            <a:ext cx="5852160" cy="480060"/>
          </a:xfrm>
          <a:prstGeom prst="rect">
            <a:avLst/>
          </a:prstGeom>
          <a:solidFill>
            <a:srgbClr val="0D1B35"/>
          </a:solidFill>
          <a:ln/>
        </p:spPr>
      </p:sp>
      <p:sp>
        <p:nvSpPr>
          <p:cNvPr id="13" name="Text 8"/>
          <p:cNvSpPr/>
          <p:nvPr/>
        </p:nvSpPr>
        <p:spPr>
          <a:xfrm>
            <a:off x="274320" y="4663440"/>
            <a:ext cx="5486400" cy="4800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94A3B8"/>
                </a:solidFill>
              </a:rPr>
              <a:t>Direction des Systèmes d'Information  •  2024-2025  •  CONFIDENTIEL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2744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RÉSUMÉ EXÉCUTIF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74320" y="1005840"/>
            <a:ext cx="8595360" cy="1097280"/>
          </a:xfrm>
          <a:prstGeom prst="rect">
            <a:avLst/>
          </a:prstGeom>
          <a:solidFill>
            <a:srgbClr val="1A2744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457200" y="1051560"/>
            <a:ext cx="1828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60A5FA"/>
                </a:solidFill>
              </a:rPr>
              <a:t>CONTEXTE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457200" y="1344168"/>
            <a:ext cx="82296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60% du parc informatique a plus de 5 ans. La vétusté croissante génère des pannes fréquentes, une productivité en baisse et des risques de sécurité élevés. Une mise à niveau structurée est désormais critique.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274320" y="2331720"/>
            <a:ext cx="2834640" cy="2423160"/>
          </a:xfrm>
          <a:prstGeom prst="rect">
            <a:avLst/>
          </a:prstGeom>
          <a:solidFill>
            <a:srgbClr val="FFF5F5"/>
          </a:solidFill>
          <a:ln w="19050">
            <a:solidFill>
              <a:srgbClr val="EF4444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8" name="Shape 6"/>
          <p:cNvSpPr/>
          <p:nvPr/>
        </p:nvSpPr>
        <p:spPr>
          <a:xfrm>
            <a:off x="274320" y="2331720"/>
            <a:ext cx="2834640" cy="54864"/>
          </a:xfrm>
          <a:prstGeom prst="rect">
            <a:avLst/>
          </a:prstGeom>
          <a:solidFill>
            <a:srgbClr val="EF4444"/>
          </a:solidFill>
          <a:ln/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514600"/>
            <a:ext cx="411480" cy="41148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960120" y="2487168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PROBLÈME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411480" y="3017520"/>
            <a:ext cx="2560320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Équipements obsolètes, pannes récurrentes, coûts de maintenance élevés</a:t>
            </a:r>
            <a:endParaRPr lang="en-US" sz="1200" dirty="0"/>
          </a:p>
        </p:txBody>
      </p:sp>
      <p:sp>
        <p:nvSpPr>
          <p:cNvPr id="12" name="Shape 9"/>
          <p:cNvSpPr/>
          <p:nvPr/>
        </p:nvSpPr>
        <p:spPr>
          <a:xfrm>
            <a:off x="3246120" y="2331720"/>
            <a:ext cx="2834640" cy="2423160"/>
          </a:xfrm>
          <a:prstGeom prst="rect">
            <a:avLst/>
          </a:prstGeom>
          <a:solidFill>
            <a:srgbClr val="FFFBF0"/>
          </a:solidFill>
          <a:ln w="19050">
            <a:solidFill>
              <a:srgbClr val="F59E0B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3246120" y="2331720"/>
            <a:ext cx="2834640" cy="54864"/>
          </a:xfrm>
          <a:prstGeom prst="rect">
            <a:avLst/>
          </a:prstGeom>
          <a:solidFill>
            <a:srgbClr val="F59E0B"/>
          </a:solidFill>
          <a:ln/>
        </p:spPr>
      </p:sp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514600"/>
            <a:ext cx="411480" cy="411480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3931920" y="2487168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SOLUTION</a:t>
            </a:r>
            <a:endParaRPr lang="en-US" sz="1200" dirty="0"/>
          </a:p>
        </p:txBody>
      </p:sp>
      <p:sp>
        <p:nvSpPr>
          <p:cNvPr id="16" name="Text 12"/>
          <p:cNvSpPr/>
          <p:nvPr/>
        </p:nvSpPr>
        <p:spPr>
          <a:xfrm>
            <a:off x="3383280" y="3017520"/>
            <a:ext cx="2560320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Renouvellement progressif sur 18 mois, standardisation du parc, cloud hybride</a:t>
            </a:r>
            <a:endParaRPr lang="en-US" sz="1200" dirty="0"/>
          </a:p>
        </p:txBody>
      </p:sp>
      <p:sp>
        <p:nvSpPr>
          <p:cNvPr id="17" name="Shape 13"/>
          <p:cNvSpPr/>
          <p:nvPr/>
        </p:nvSpPr>
        <p:spPr>
          <a:xfrm>
            <a:off x="6217920" y="2331720"/>
            <a:ext cx="2834640" cy="2423160"/>
          </a:xfrm>
          <a:prstGeom prst="rect">
            <a:avLst/>
          </a:prstGeom>
          <a:solidFill>
            <a:srgbClr val="F0FFF8"/>
          </a:solidFill>
          <a:ln w="19050">
            <a:solidFill>
              <a:srgbClr val="10B981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6217920" y="2331720"/>
            <a:ext cx="2834640" cy="54864"/>
          </a:xfrm>
          <a:prstGeom prst="rect">
            <a:avLst/>
          </a:prstGeom>
          <a:solidFill>
            <a:srgbClr val="10B981"/>
          </a:solidFill>
          <a:ln/>
        </p:spPr>
      </p:sp>
      <p:pic>
        <p:nvPicPr>
          <p:cNvPr id="1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2514600"/>
            <a:ext cx="411480" cy="411480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6903720" y="2487168"/>
            <a:ext cx="20116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BÉNÉFICES</a:t>
            </a:r>
            <a:endParaRPr lang="en-US" sz="1200" dirty="0"/>
          </a:p>
        </p:txBody>
      </p:sp>
      <p:sp>
        <p:nvSpPr>
          <p:cNvPr id="21" name="Text 16"/>
          <p:cNvSpPr/>
          <p:nvPr/>
        </p:nvSpPr>
        <p:spPr>
          <a:xfrm>
            <a:off x="6355080" y="3017520"/>
            <a:ext cx="2560320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00" dirty="0">
                <a:solidFill>
                  <a:srgbClr val="1E27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−40% pannes, +35% productivité, ROI positif dès 24 mois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A274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0D1B35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ÉTAT DES LIEUX DU PARC ACTUEL</a:t>
            </a:r>
            <a:endParaRPr lang="en-US" sz="20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274320" y="914400"/>
          <a:ext cx="4114800" cy="36576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Shape 2"/>
          <p:cNvSpPr/>
          <p:nvPr/>
        </p:nvSpPr>
        <p:spPr>
          <a:xfrm>
            <a:off x="4846320" y="1005840"/>
            <a:ext cx="4023360" cy="822960"/>
          </a:xfrm>
          <a:prstGeom prst="rect">
            <a:avLst/>
          </a:prstGeom>
          <a:solidFill>
            <a:srgbClr val="1E3A5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4846320" y="1005840"/>
            <a:ext cx="64008" cy="822960"/>
          </a:xfrm>
          <a:prstGeom prst="rect">
            <a:avLst/>
          </a:prstGeom>
          <a:solidFill>
            <a:srgbClr val="60A5FA"/>
          </a:solidFill>
          <a:ln/>
        </p:spPr>
      </p:sp>
      <p:sp>
        <p:nvSpPr>
          <p:cNvPr id="7" name="Text 4"/>
          <p:cNvSpPr/>
          <p:nvPr/>
        </p:nvSpPr>
        <p:spPr>
          <a:xfrm>
            <a:off x="5029200" y="1005840"/>
            <a:ext cx="1371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60A5F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847</a:t>
            </a:r>
            <a:endParaRPr lang="en-US" sz="2600" dirty="0"/>
          </a:p>
        </p:txBody>
      </p:sp>
      <p:sp>
        <p:nvSpPr>
          <p:cNvPr id="8" name="Text 5"/>
          <p:cNvSpPr/>
          <p:nvPr/>
        </p:nvSpPr>
        <p:spPr>
          <a:xfrm>
            <a:off x="6400800" y="1005840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Postes de travail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4846320" y="2029968"/>
            <a:ext cx="4023360" cy="822960"/>
          </a:xfrm>
          <a:prstGeom prst="rect">
            <a:avLst/>
          </a:prstGeom>
          <a:solidFill>
            <a:srgbClr val="1E3A5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4846320" y="2029968"/>
            <a:ext cx="64008" cy="82296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11" name="Text 8"/>
          <p:cNvSpPr/>
          <p:nvPr/>
        </p:nvSpPr>
        <p:spPr>
          <a:xfrm>
            <a:off x="5029200" y="2029968"/>
            <a:ext cx="1371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60%</a:t>
            </a:r>
            <a:endParaRPr lang="en-US" sz="2600" dirty="0"/>
          </a:p>
        </p:txBody>
      </p:sp>
      <p:sp>
        <p:nvSpPr>
          <p:cNvPr id="12" name="Text 9"/>
          <p:cNvSpPr/>
          <p:nvPr/>
        </p:nvSpPr>
        <p:spPr>
          <a:xfrm>
            <a:off x="6400800" y="2029968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Équipements &gt; 5 ans</a:t>
            </a:r>
            <a:endParaRPr lang="en-US" sz="1300" dirty="0"/>
          </a:p>
        </p:txBody>
      </p:sp>
      <p:sp>
        <p:nvSpPr>
          <p:cNvPr id="13" name="Shape 10"/>
          <p:cNvSpPr/>
          <p:nvPr/>
        </p:nvSpPr>
        <p:spPr>
          <a:xfrm>
            <a:off x="4846320" y="3054096"/>
            <a:ext cx="4023360" cy="822960"/>
          </a:xfrm>
          <a:prstGeom prst="rect">
            <a:avLst/>
          </a:prstGeom>
          <a:solidFill>
            <a:srgbClr val="1E3A5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4846320" y="3054096"/>
            <a:ext cx="64008" cy="822960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5" name="Text 12"/>
          <p:cNvSpPr/>
          <p:nvPr/>
        </p:nvSpPr>
        <p:spPr>
          <a:xfrm>
            <a:off x="5029200" y="3054096"/>
            <a:ext cx="1371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</a:t>
            </a:r>
            <a:endParaRPr lang="en-US" sz="2600" dirty="0"/>
          </a:p>
        </p:txBody>
      </p:sp>
      <p:sp>
        <p:nvSpPr>
          <p:cNvPr id="16" name="Text 13"/>
          <p:cNvSpPr/>
          <p:nvPr/>
        </p:nvSpPr>
        <p:spPr>
          <a:xfrm>
            <a:off x="6400800" y="3054096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Pannes / mois</a:t>
            </a:r>
            <a:endParaRPr lang="en-US" sz="1300" dirty="0"/>
          </a:p>
        </p:txBody>
      </p:sp>
      <p:sp>
        <p:nvSpPr>
          <p:cNvPr id="17" name="Shape 14"/>
          <p:cNvSpPr/>
          <p:nvPr/>
        </p:nvSpPr>
        <p:spPr>
          <a:xfrm>
            <a:off x="4846320" y="4078224"/>
            <a:ext cx="4023360" cy="822960"/>
          </a:xfrm>
          <a:prstGeom prst="rect">
            <a:avLst/>
          </a:prstGeom>
          <a:solidFill>
            <a:srgbClr val="1E3A5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8" name="Shape 15"/>
          <p:cNvSpPr/>
          <p:nvPr/>
        </p:nvSpPr>
        <p:spPr>
          <a:xfrm>
            <a:off x="4846320" y="4078224"/>
            <a:ext cx="64008" cy="822960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9" name="Text 16"/>
          <p:cNvSpPr/>
          <p:nvPr/>
        </p:nvSpPr>
        <p:spPr>
          <a:xfrm>
            <a:off x="5029200" y="4078224"/>
            <a:ext cx="1371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142k€</a:t>
            </a:r>
            <a:endParaRPr lang="en-US" sz="2600" dirty="0"/>
          </a:p>
        </p:txBody>
      </p:sp>
      <p:sp>
        <p:nvSpPr>
          <p:cNvPr id="20" name="Text 17"/>
          <p:cNvSpPr/>
          <p:nvPr/>
        </p:nvSpPr>
        <p:spPr>
          <a:xfrm>
            <a:off x="6400800" y="4078224"/>
            <a:ext cx="22860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Coût maintenance/an</a:t>
            </a:r>
            <a:endParaRPr lang="en-US" sz="13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2744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INDICATEURS DE PERFORMANCE CLÉS (KPI)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28600" y="960120"/>
            <a:ext cx="2834640" cy="17830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228600" y="960120"/>
            <a:ext cx="2834640" cy="45720"/>
          </a:xfrm>
          <a:prstGeom prst="rect">
            <a:avLst/>
          </a:prstGeom>
          <a:solidFill>
            <a:srgbClr val="EF4444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124712"/>
            <a:ext cx="347472" cy="34747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795528" y="1078992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761"/>
                </a:solidFill>
              </a:rPr>
              <a:t>Taux de Disponibilité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365760" y="1490472"/>
            <a:ext cx="2560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</a:rPr>
              <a:t>Uptime</a:t>
            </a:r>
            <a:endParaRPr lang="en-US" sz="900" dirty="0"/>
          </a:p>
        </p:txBody>
      </p:sp>
      <p:sp>
        <p:nvSpPr>
          <p:cNvPr id="9" name="Text 6"/>
          <p:cNvSpPr/>
          <p:nvPr/>
        </p:nvSpPr>
        <p:spPr>
          <a:xfrm>
            <a:off x="365760" y="176479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94A3B8"/>
                </a:solidFill>
              </a:rPr>
              <a:t>Actuel</a:t>
            </a:r>
            <a:endParaRPr lang="en-US" sz="900" dirty="0"/>
          </a:p>
        </p:txBody>
      </p:sp>
      <p:sp>
        <p:nvSpPr>
          <p:cNvPr id="10" name="Text 7"/>
          <p:cNvSpPr/>
          <p:nvPr/>
        </p:nvSpPr>
        <p:spPr>
          <a:xfrm>
            <a:off x="1737360" y="176479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94A3B8"/>
                </a:solidFill>
              </a:rPr>
              <a:t>Cible</a:t>
            </a:r>
            <a:endParaRPr lang="en-US" sz="900" dirty="0"/>
          </a:p>
        </p:txBody>
      </p:sp>
      <p:sp>
        <p:nvSpPr>
          <p:cNvPr id="11" name="Text 8"/>
          <p:cNvSpPr/>
          <p:nvPr/>
        </p:nvSpPr>
        <p:spPr>
          <a:xfrm>
            <a:off x="365760" y="1965960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E2761"/>
                </a:solidFill>
              </a:rPr>
              <a:t>94.2%</a:t>
            </a:r>
            <a:endParaRPr lang="en-US" sz="2000" dirty="0"/>
          </a:p>
        </p:txBody>
      </p:sp>
      <p:sp>
        <p:nvSpPr>
          <p:cNvPr id="12" name="Shape 9"/>
          <p:cNvSpPr/>
          <p:nvPr/>
        </p:nvSpPr>
        <p:spPr>
          <a:xfrm>
            <a:off x="1645920" y="1920240"/>
            <a:ext cx="45720" cy="457200"/>
          </a:xfrm>
          <a:prstGeom prst="rect">
            <a:avLst/>
          </a:prstGeom>
          <a:solidFill>
            <a:srgbClr val="E8EFF8"/>
          </a:solidFill>
          <a:ln/>
        </p:spPr>
      </p:sp>
      <p:sp>
        <p:nvSpPr>
          <p:cNvPr id="13" name="Text 10"/>
          <p:cNvSpPr/>
          <p:nvPr/>
        </p:nvSpPr>
        <p:spPr>
          <a:xfrm>
            <a:off x="1737360" y="1965960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F4444"/>
                </a:solidFill>
              </a:rPr>
              <a:t>99.5%</a:t>
            </a:r>
            <a:endParaRPr lang="en-US" sz="2000" dirty="0"/>
          </a:p>
        </p:txBody>
      </p:sp>
      <p:sp>
        <p:nvSpPr>
          <p:cNvPr id="14" name="Shape 11"/>
          <p:cNvSpPr/>
          <p:nvPr/>
        </p:nvSpPr>
        <p:spPr>
          <a:xfrm>
            <a:off x="3200400" y="960120"/>
            <a:ext cx="2834640" cy="17830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5" name="Shape 12"/>
          <p:cNvSpPr/>
          <p:nvPr/>
        </p:nvSpPr>
        <p:spPr>
          <a:xfrm>
            <a:off x="3200400" y="960120"/>
            <a:ext cx="2834640" cy="45720"/>
          </a:xfrm>
          <a:prstGeom prst="rect">
            <a:avLst/>
          </a:prstGeom>
          <a:solidFill>
            <a:srgbClr val="F59E0B"/>
          </a:solidFill>
          <a:ln/>
        </p:spPr>
      </p:sp>
      <p:pic>
        <p:nvPicPr>
          <p:cNvPr id="1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560" y="1124712"/>
            <a:ext cx="347472" cy="347472"/>
          </a:xfrm>
          <a:prstGeom prst="rect">
            <a:avLst/>
          </a:prstGeom>
        </p:spPr>
      </p:pic>
      <p:sp>
        <p:nvSpPr>
          <p:cNvPr id="17" name="Text 13"/>
          <p:cNvSpPr/>
          <p:nvPr/>
        </p:nvSpPr>
        <p:spPr>
          <a:xfrm>
            <a:off x="3767328" y="1078992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761"/>
                </a:solidFill>
              </a:rPr>
              <a:t>MTTR (Résolution)</a:t>
            </a:r>
            <a:endParaRPr lang="en-US" sz="1100" dirty="0"/>
          </a:p>
        </p:txBody>
      </p:sp>
      <p:sp>
        <p:nvSpPr>
          <p:cNvPr id="18" name="Text 14"/>
          <p:cNvSpPr/>
          <p:nvPr/>
        </p:nvSpPr>
        <p:spPr>
          <a:xfrm>
            <a:off x="3337560" y="1490472"/>
            <a:ext cx="2560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</a:rPr>
              <a:t>Moy. résolution panne</a:t>
            </a:r>
            <a:endParaRPr lang="en-US" sz="900" dirty="0"/>
          </a:p>
        </p:txBody>
      </p:sp>
      <p:sp>
        <p:nvSpPr>
          <p:cNvPr id="19" name="Text 15"/>
          <p:cNvSpPr/>
          <p:nvPr/>
        </p:nvSpPr>
        <p:spPr>
          <a:xfrm>
            <a:off x="3337560" y="176479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94A3B8"/>
                </a:solidFill>
              </a:rPr>
              <a:t>Actuel</a:t>
            </a:r>
            <a:endParaRPr lang="en-US" sz="900" dirty="0"/>
          </a:p>
        </p:txBody>
      </p:sp>
      <p:sp>
        <p:nvSpPr>
          <p:cNvPr id="20" name="Text 16"/>
          <p:cNvSpPr/>
          <p:nvPr/>
        </p:nvSpPr>
        <p:spPr>
          <a:xfrm>
            <a:off x="4709160" y="176479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94A3B8"/>
                </a:solidFill>
              </a:rPr>
              <a:t>Cible</a:t>
            </a:r>
            <a:endParaRPr lang="en-US" sz="900" dirty="0"/>
          </a:p>
        </p:txBody>
      </p:sp>
      <p:sp>
        <p:nvSpPr>
          <p:cNvPr id="21" name="Text 17"/>
          <p:cNvSpPr/>
          <p:nvPr/>
        </p:nvSpPr>
        <p:spPr>
          <a:xfrm>
            <a:off x="3337560" y="1965960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E2761"/>
                </a:solidFill>
              </a:rPr>
              <a:t>4.2h</a:t>
            </a:r>
            <a:endParaRPr lang="en-US" sz="2000" dirty="0"/>
          </a:p>
        </p:txBody>
      </p:sp>
      <p:sp>
        <p:nvSpPr>
          <p:cNvPr id="22" name="Shape 18"/>
          <p:cNvSpPr/>
          <p:nvPr/>
        </p:nvSpPr>
        <p:spPr>
          <a:xfrm>
            <a:off x="4617720" y="1920240"/>
            <a:ext cx="45720" cy="457200"/>
          </a:xfrm>
          <a:prstGeom prst="rect">
            <a:avLst/>
          </a:prstGeom>
          <a:solidFill>
            <a:srgbClr val="E8EFF8"/>
          </a:solidFill>
          <a:ln/>
        </p:spPr>
      </p:sp>
      <p:sp>
        <p:nvSpPr>
          <p:cNvPr id="23" name="Text 19"/>
          <p:cNvSpPr/>
          <p:nvPr/>
        </p:nvSpPr>
        <p:spPr>
          <a:xfrm>
            <a:off x="4709160" y="1965960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59E0B"/>
                </a:solidFill>
              </a:rPr>
              <a:t>1.5h</a:t>
            </a:r>
            <a:endParaRPr lang="en-US" sz="2000" dirty="0"/>
          </a:p>
        </p:txBody>
      </p:sp>
      <p:sp>
        <p:nvSpPr>
          <p:cNvPr id="24" name="Shape 20"/>
          <p:cNvSpPr/>
          <p:nvPr/>
        </p:nvSpPr>
        <p:spPr>
          <a:xfrm>
            <a:off x="6172200" y="960120"/>
            <a:ext cx="2834640" cy="17830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25" name="Shape 21"/>
          <p:cNvSpPr/>
          <p:nvPr/>
        </p:nvSpPr>
        <p:spPr>
          <a:xfrm>
            <a:off x="6172200" y="960120"/>
            <a:ext cx="2834640" cy="45720"/>
          </a:xfrm>
          <a:prstGeom prst="rect">
            <a:avLst/>
          </a:prstGeom>
          <a:solidFill>
            <a:srgbClr val="3B82F6"/>
          </a:solidFill>
          <a:ln/>
        </p:spPr>
      </p:sp>
      <p:pic>
        <p:nvPicPr>
          <p:cNvPr id="26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360" y="1124712"/>
            <a:ext cx="347472" cy="347472"/>
          </a:xfrm>
          <a:prstGeom prst="rect">
            <a:avLst/>
          </a:prstGeom>
        </p:spPr>
      </p:pic>
      <p:sp>
        <p:nvSpPr>
          <p:cNvPr id="27" name="Text 22"/>
          <p:cNvSpPr/>
          <p:nvPr/>
        </p:nvSpPr>
        <p:spPr>
          <a:xfrm>
            <a:off x="6739128" y="1078992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761"/>
                </a:solidFill>
              </a:rPr>
              <a:t>Performance CPU</a:t>
            </a:r>
            <a:endParaRPr lang="en-US" sz="1100" dirty="0"/>
          </a:p>
        </p:txBody>
      </p:sp>
      <p:sp>
        <p:nvSpPr>
          <p:cNvPr id="28" name="Text 23"/>
          <p:cNvSpPr/>
          <p:nvPr/>
        </p:nvSpPr>
        <p:spPr>
          <a:xfrm>
            <a:off x="6309360" y="1490472"/>
            <a:ext cx="2560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</a:rPr>
              <a:t>Usage moy. charge</a:t>
            </a:r>
            <a:endParaRPr lang="en-US" sz="900" dirty="0"/>
          </a:p>
        </p:txBody>
      </p:sp>
      <p:sp>
        <p:nvSpPr>
          <p:cNvPr id="29" name="Text 24"/>
          <p:cNvSpPr/>
          <p:nvPr/>
        </p:nvSpPr>
        <p:spPr>
          <a:xfrm>
            <a:off x="6309360" y="176479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94A3B8"/>
                </a:solidFill>
              </a:rPr>
              <a:t>Actuel</a:t>
            </a:r>
            <a:endParaRPr lang="en-US" sz="900" dirty="0"/>
          </a:p>
        </p:txBody>
      </p:sp>
      <p:sp>
        <p:nvSpPr>
          <p:cNvPr id="30" name="Text 25"/>
          <p:cNvSpPr/>
          <p:nvPr/>
        </p:nvSpPr>
        <p:spPr>
          <a:xfrm>
            <a:off x="7680960" y="176479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94A3B8"/>
                </a:solidFill>
              </a:rPr>
              <a:t>Cible</a:t>
            </a:r>
            <a:endParaRPr lang="en-US" sz="900" dirty="0"/>
          </a:p>
        </p:txBody>
      </p:sp>
      <p:sp>
        <p:nvSpPr>
          <p:cNvPr id="31" name="Text 26"/>
          <p:cNvSpPr/>
          <p:nvPr/>
        </p:nvSpPr>
        <p:spPr>
          <a:xfrm>
            <a:off x="6309360" y="1965960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E2761"/>
                </a:solidFill>
              </a:rPr>
              <a:t>71%</a:t>
            </a:r>
            <a:endParaRPr lang="en-US" sz="2000" dirty="0"/>
          </a:p>
        </p:txBody>
      </p:sp>
      <p:sp>
        <p:nvSpPr>
          <p:cNvPr id="32" name="Shape 27"/>
          <p:cNvSpPr/>
          <p:nvPr/>
        </p:nvSpPr>
        <p:spPr>
          <a:xfrm>
            <a:off x="7589520" y="1920240"/>
            <a:ext cx="45720" cy="457200"/>
          </a:xfrm>
          <a:prstGeom prst="rect">
            <a:avLst/>
          </a:prstGeom>
          <a:solidFill>
            <a:srgbClr val="E8EFF8"/>
          </a:solidFill>
          <a:ln/>
        </p:spPr>
      </p:sp>
      <p:sp>
        <p:nvSpPr>
          <p:cNvPr id="33" name="Text 28"/>
          <p:cNvSpPr/>
          <p:nvPr/>
        </p:nvSpPr>
        <p:spPr>
          <a:xfrm>
            <a:off x="7680960" y="1965960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3B82F6"/>
                </a:solidFill>
              </a:rPr>
              <a:t>&lt; 50%</a:t>
            </a:r>
            <a:endParaRPr lang="en-US" sz="2000" dirty="0"/>
          </a:p>
        </p:txBody>
      </p:sp>
      <p:sp>
        <p:nvSpPr>
          <p:cNvPr id="34" name="Shape 29"/>
          <p:cNvSpPr/>
          <p:nvPr/>
        </p:nvSpPr>
        <p:spPr>
          <a:xfrm>
            <a:off x="228600" y="2926080"/>
            <a:ext cx="2834640" cy="17830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35" name="Shape 30"/>
          <p:cNvSpPr/>
          <p:nvPr/>
        </p:nvSpPr>
        <p:spPr>
          <a:xfrm>
            <a:off x="228600" y="2926080"/>
            <a:ext cx="2834640" cy="45720"/>
          </a:xfrm>
          <a:prstGeom prst="rect">
            <a:avLst/>
          </a:prstGeom>
          <a:solidFill>
            <a:srgbClr val="10B981"/>
          </a:solidFill>
          <a:ln/>
        </p:spPr>
      </p:sp>
      <p:pic>
        <p:nvPicPr>
          <p:cNvPr id="3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" y="3090672"/>
            <a:ext cx="347472" cy="347472"/>
          </a:xfrm>
          <a:prstGeom prst="rect">
            <a:avLst/>
          </a:prstGeom>
        </p:spPr>
      </p:pic>
      <p:sp>
        <p:nvSpPr>
          <p:cNvPr id="37" name="Text 31"/>
          <p:cNvSpPr/>
          <p:nvPr/>
        </p:nvSpPr>
        <p:spPr>
          <a:xfrm>
            <a:off x="795528" y="3044952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761"/>
                </a:solidFill>
              </a:rPr>
              <a:t>Score Sécurité</a:t>
            </a:r>
            <a:endParaRPr lang="en-US" sz="1100" dirty="0"/>
          </a:p>
        </p:txBody>
      </p:sp>
      <p:sp>
        <p:nvSpPr>
          <p:cNvPr id="38" name="Text 32"/>
          <p:cNvSpPr/>
          <p:nvPr/>
        </p:nvSpPr>
        <p:spPr>
          <a:xfrm>
            <a:off x="365760" y="3456432"/>
            <a:ext cx="2560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</a:rPr>
              <a:t>Compliance DSI</a:t>
            </a:r>
            <a:endParaRPr lang="en-US" sz="900" dirty="0"/>
          </a:p>
        </p:txBody>
      </p:sp>
      <p:sp>
        <p:nvSpPr>
          <p:cNvPr id="39" name="Text 33"/>
          <p:cNvSpPr/>
          <p:nvPr/>
        </p:nvSpPr>
        <p:spPr>
          <a:xfrm>
            <a:off x="365760" y="373075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94A3B8"/>
                </a:solidFill>
              </a:rPr>
              <a:t>Actuel</a:t>
            </a:r>
            <a:endParaRPr lang="en-US" sz="900" dirty="0"/>
          </a:p>
        </p:txBody>
      </p:sp>
      <p:sp>
        <p:nvSpPr>
          <p:cNvPr id="40" name="Text 34"/>
          <p:cNvSpPr/>
          <p:nvPr/>
        </p:nvSpPr>
        <p:spPr>
          <a:xfrm>
            <a:off x="1737360" y="373075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94A3B8"/>
                </a:solidFill>
              </a:rPr>
              <a:t>Cible</a:t>
            </a:r>
            <a:endParaRPr lang="en-US" sz="900" dirty="0"/>
          </a:p>
        </p:txBody>
      </p:sp>
      <p:sp>
        <p:nvSpPr>
          <p:cNvPr id="41" name="Text 35"/>
          <p:cNvSpPr/>
          <p:nvPr/>
        </p:nvSpPr>
        <p:spPr>
          <a:xfrm>
            <a:off x="365760" y="3931920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E2761"/>
                </a:solidFill>
              </a:rPr>
              <a:t>52/100</a:t>
            </a:r>
            <a:endParaRPr lang="en-US" sz="2000" dirty="0"/>
          </a:p>
        </p:txBody>
      </p:sp>
      <p:sp>
        <p:nvSpPr>
          <p:cNvPr id="42" name="Shape 36"/>
          <p:cNvSpPr/>
          <p:nvPr/>
        </p:nvSpPr>
        <p:spPr>
          <a:xfrm>
            <a:off x="1645920" y="3886200"/>
            <a:ext cx="45720" cy="457200"/>
          </a:xfrm>
          <a:prstGeom prst="rect">
            <a:avLst/>
          </a:prstGeom>
          <a:solidFill>
            <a:srgbClr val="E8EFF8"/>
          </a:solidFill>
          <a:ln/>
        </p:spPr>
      </p:sp>
      <p:sp>
        <p:nvSpPr>
          <p:cNvPr id="43" name="Text 37"/>
          <p:cNvSpPr/>
          <p:nvPr/>
        </p:nvSpPr>
        <p:spPr>
          <a:xfrm>
            <a:off x="1737360" y="3931920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0B981"/>
                </a:solidFill>
              </a:rPr>
              <a:t>85/100</a:t>
            </a:r>
            <a:endParaRPr lang="en-US" sz="2000" dirty="0"/>
          </a:p>
        </p:txBody>
      </p:sp>
      <p:sp>
        <p:nvSpPr>
          <p:cNvPr id="44" name="Shape 38"/>
          <p:cNvSpPr/>
          <p:nvPr/>
        </p:nvSpPr>
        <p:spPr>
          <a:xfrm>
            <a:off x="3200400" y="2926080"/>
            <a:ext cx="2834640" cy="17830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45" name="Shape 39"/>
          <p:cNvSpPr/>
          <p:nvPr/>
        </p:nvSpPr>
        <p:spPr>
          <a:xfrm>
            <a:off x="3200400" y="2926080"/>
            <a:ext cx="2834640" cy="45720"/>
          </a:xfrm>
          <a:prstGeom prst="rect">
            <a:avLst/>
          </a:prstGeom>
          <a:solidFill>
            <a:srgbClr val="F59E0B"/>
          </a:solidFill>
          <a:ln/>
        </p:spPr>
      </p:sp>
      <p:pic>
        <p:nvPicPr>
          <p:cNvPr id="46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7560" y="3090672"/>
            <a:ext cx="347472" cy="347472"/>
          </a:xfrm>
          <a:prstGeom prst="rect">
            <a:avLst/>
          </a:prstGeom>
        </p:spPr>
      </p:pic>
      <p:sp>
        <p:nvSpPr>
          <p:cNvPr id="47" name="Text 40"/>
          <p:cNvSpPr/>
          <p:nvPr/>
        </p:nvSpPr>
        <p:spPr>
          <a:xfrm>
            <a:off x="3767328" y="3044952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761"/>
                </a:solidFill>
              </a:rPr>
              <a:t>Satisfaction Utilisateur</a:t>
            </a:r>
            <a:endParaRPr lang="en-US" sz="1100" dirty="0"/>
          </a:p>
        </p:txBody>
      </p:sp>
      <p:sp>
        <p:nvSpPr>
          <p:cNvPr id="48" name="Text 41"/>
          <p:cNvSpPr/>
          <p:nvPr/>
        </p:nvSpPr>
        <p:spPr>
          <a:xfrm>
            <a:off x="3337560" y="3456432"/>
            <a:ext cx="2560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</a:rPr>
              <a:t>Enquête interne</a:t>
            </a:r>
            <a:endParaRPr lang="en-US" sz="900" dirty="0"/>
          </a:p>
        </p:txBody>
      </p:sp>
      <p:sp>
        <p:nvSpPr>
          <p:cNvPr id="49" name="Text 42"/>
          <p:cNvSpPr/>
          <p:nvPr/>
        </p:nvSpPr>
        <p:spPr>
          <a:xfrm>
            <a:off x="3337560" y="373075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94A3B8"/>
                </a:solidFill>
              </a:rPr>
              <a:t>Actuel</a:t>
            </a:r>
            <a:endParaRPr lang="en-US" sz="900" dirty="0"/>
          </a:p>
        </p:txBody>
      </p:sp>
      <p:sp>
        <p:nvSpPr>
          <p:cNvPr id="50" name="Text 43"/>
          <p:cNvSpPr/>
          <p:nvPr/>
        </p:nvSpPr>
        <p:spPr>
          <a:xfrm>
            <a:off x="4709160" y="373075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94A3B8"/>
                </a:solidFill>
              </a:rPr>
              <a:t>Cible</a:t>
            </a:r>
            <a:endParaRPr lang="en-US" sz="900" dirty="0"/>
          </a:p>
        </p:txBody>
      </p:sp>
      <p:sp>
        <p:nvSpPr>
          <p:cNvPr id="51" name="Text 44"/>
          <p:cNvSpPr/>
          <p:nvPr/>
        </p:nvSpPr>
        <p:spPr>
          <a:xfrm>
            <a:off x="3337560" y="3931920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E2761"/>
                </a:solidFill>
              </a:rPr>
              <a:t>58%</a:t>
            </a:r>
            <a:endParaRPr lang="en-US" sz="2000" dirty="0"/>
          </a:p>
        </p:txBody>
      </p:sp>
      <p:sp>
        <p:nvSpPr>
          <p:cNvPr id="52" name="Shape 45"/>
          <p:cNvSpPr/>
          <p:nvPr/>
        </p:nvSpPr>
        <p:spPr>
          <a:xfrm>
            <a:off x="4617720" y="3886200"/>
            <a:ext cx="45720" cy="457200"/>
          </a:xfrm>
          <a:prstGeom prst="rect">
            <a:avLst/>
          </a:prstGeom>
          <a:solidFill>
            <a:srgbClr val="E8EFF8"/>
          </a:solidFill>
          <a:ln/>
        </p:spPr>
      </p:sp>
      <p:sp>
        <p:nvSpPr>
          <p:cNvPr id="53" name="Text 46"/>
          <p:cNvSpPr/>
          <p:nvPr/>
        </p:nvSpPr>
        <p:spPr>
          <a:xfrm>
            <a:off x="4709160" y="3931920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59E0B"/>
                </a:solidFill>
              </a:rPr>
              <a:t>85%</a:t>
            </a:r>
            <a:endParaRPr lang="en-US" sz="2000" dirty="0"/>
          </a:p>
        </p:txBody>
      </p:sp>
      <p:sp>
        <p:nvSpPr>
          <p:cNvPr id="54" name="Shape 47"/>
          <p:cNvSpPr/>
          <p:nvPr/>
        </p:nvSpPr>
        <p:spPr>
          <a:xfrm>
            <a:off x="6172200" y="2926080"/>
            <a:ext cx="2834640" cy="17830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55" name="Shape 48"/>
          <p:cNvSpPr/>
          <p:nvPr/>
        </p:nvSpPr>
        <p:spPr>
          <a:xfrm>
            <a:off x="6172200" y="2926080"/>
            <a:ext cx="2834640" cy="45720"/>
          </a:xfrm>
          <a:prstGeom prst="rect">
            <a:avLst/>
          </a:prstGeom>
          <a:solidFill>
            <a:srgbClr val="9333EA"/>
          </a:solidFill>
          <a:ln/>
        </p:spPr>
      </p:sp>
      <p:pic>
        <p:nvPicPr>
          <p:cNvPr id="56" name="Image 5" descr="preencoded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9360" y="3090672"/>
            <a:ext cx="347472" cy="347472"/>
          </a:xfrm>
          <a:prstGeom prst="rect">
            <a:avLst/>
          </a:prstGeom>
        </p:spPr>
      </p:pic>
      <p:sp>
        <p:nvSpPr>
          <p:cNvPr id="57" name="Text 49"/>
          <p:cNvSpPr/>
          <p:nvPr/>
        </p:nvSpPr>
        <p:spPr>
          <a:xfrm>
            <a:off x="6739128" y="3044952"/>
            <a:ext cx="21488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761"/>
                </a:solidFill>
              </a:rPr>
              <a:t>Coût Maintenance/Poste</a:t>
            </a:r>
            <a:endParaRPr lang="en-US" sz="1100" dirty="0"/>
          </a:p>
        </p:txBody>
      </p:sp>
      <p:sp>
        <p:nvSpPr>
          <p:cNvPr id="58" name="Text 50"/>
          <p:cNvSpPr/>
          <p:nvPr/>
        </p:nvSpPr>
        <p:spPr>
          <a:xfrm>
            <a:off x="6309360" y="3456432"/>
            <a:ext cx="25603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</a:rPr>
              <a:t>Annuel par poste</a:t>
            </a:r>
            <a:endParaRPr lang="en-US" sz="900" dirty="0"/>
          </a:p>
        </p:txBody>
      </p:sp>
      <p:sp>
        <p:nvSpPr>
          <p:cNvPr id="59" name="Text 51"/>
          <p:cNvSpPr/>
          <p:nvPr/>
        </p:nvSpPr>
        <p:spPr>
          <a:xfrm>
            <a:off x="6309360" y="373075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94A3B8"/>
                </a:solidFill>
              </a:rPr>
              <a:t>Actuel</a:t>
            </a:r>
            <a:endParaRPr lang="en-US" sz="900" dirty="0"/>
          </a:p>
        </p:txBody>
      </p:sp>
      <p:sp>
        <p:nvSpPr>
          <p:cNvPr id="60" name="Text 52"/>
          <p:cNvSpPr/>
          <p:nvPr/>
        </p:nvSpPr>
        <p:spPr>
          <a:xfrm>
            <a:off x="7680960" y="3730752"/>
            <a:ext cx="11887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94A3B8"/>
                </a:solidFill>
              </a:rPr>
              <a:t>Cible</a:t>
            </a:r>
            <a:endParaRPr lang="en-US" sz="900" dirty="0"/>
          </a:p>
        </p:txBody>
      </p:sp>
      <p:sp>
        <p:nvSpPr>
          <p:cNvPr id="61" name="Text 53"/>
          <p:cNvSpPr/>
          <p:nvPr/>
        </p:nvSpPr>
        <p:spPr>
          <a:xfrm>
            <a:off x="6309360" y="3931920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E2761"/>
                </a:solidFill>
              </a:rPr>
              <a:t>168€</a:t>
            </a:r>
            <a:endParaRPr lang="en-US" sz="2000" dirty="0"/>
          </a:p>
        </p:txBody>
      </p:sp>
      <p:sp>
        <p:nvSpPr>
          <p:cNvPr id="62" name="Shape 54"/>
          <p:cNvSpPr/>
          <p:nvPr/>
        </p:nvSpPr>
        <p:spPr>
          <a:xfrm>
            <a:off x="7589520" y="3886200"/>
            <a:ext cx="45720" cy="457200"/>
          </a:xfrm>
          <a:prstGeom prst="rect">
            <a:avLst/>
          </a:prstGeom>
          <a:solidFill>
            <a:srgbClr val="E8EFF8"/>
          </a:solidFill>
          <a:ln/>
        </p:spPr>
      </p:sp>
      <p:sp>
        <p:nvSpPr>
          <p:cNvPr id="63" name="Text 55"/>
          <p:cNvSpPr/>
          <p:nvPr/>
        </p:nvSpPr>
        <p:spPr>
          <a:xfrm>
            <a:off x="7680960" y="3931920"/>
            <a:ext cx="11887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9333EA"/>
                </a:solidFill>
              </a:rPr>
              <a:t>80€</a:t>
            </a:r>
            <a:endParaRPr lang="en-US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A274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0D1B35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PLAN DE DÉPLOIEMENT — 18 MOIS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182880" y="960120"/>
            <a:ext cx="2057400" cy="3886200"/>
          </a:xfrm>
          <a:prstGeom prst="rect">
            <a:avLst/>
          </a:prstGeom>
          <a:solidFill>
            <a:srgbClr val="1E3A5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82880" y="960120"/>
            <a:ext cx="2057400" cy="54864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6" name="Shape 4"/>
          <p:cNvSpPr/>
          <p:nvPr/>
        </p:nvSpPr>
        <p:spPr>
          <a:xfrm>
            <a:off x="914400" y="1051560"/>
            <a:ext cx="594360" cy="594360"/>
          </a:xfrm>
          <a:prstGeom prst="ellipse">
            <a:avLst/>
          </a:prstGeom>
          <a:solidFill>
            <a:srgbClr val="3B82F6"/>
          </a:solidFill>
          <a:ln/>
        </p:spPr>
      </p:sp>
      <p:sp>
        <p:nvSpPr>
          <p:cNvPr id="7" name="Text 5"/>
          <p:cNvSpPr/>
          <p:nvPr/>
        </p:nvSpPr>
        <p:spPr>
          <a:xfrm>
            <a:off x="914400" y="105156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01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274320" y="1737360"/>
            <a:ext cx="1874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</a:rPr>
              <a:t>Audit &amp; Inventaire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11480" y="2286000"/>
            <a:ext cx="1600200" cy="256032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10" name="Text 8"/>
          <p:cNvSpPr/>
          <p:nvPr/>
        </p:nvSpPr>
        <p:spPr>
          <a:xfrm>
            <a:off x="411480" y="2286000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</a:rPr>
              <a:t>M1–M3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274320" y="2697480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Cartographie complète du parc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274320" y="3172968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Classement par criticité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274320" y="3648456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Chiffrage budgétaire</a:t>
            </a:r>
            <a:endParaRPr lang="en-US" sz="1050" dirty="0"/>
          </a:p>
        </p:txBody>
      </p:sp>
      <p:sp>
        <p:nvSpPr>
          <p:cNvPr id="14" name="Text 12"/>
          <p:cNvSpPr/>
          <p:nvPr/>
        </p:nvSpPr>
        <p:spPr>
          <a:xfrm>
            <a:off x="274320" y="4123944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Appel d'offres fournisseurs</a:t>
            </a:r>
            <a:endParaRPr lang="en-US" sz="1050" dirty="0"/>
          </a:p>
        </p:txBody>
      </p:sp>
      <p:sp>
        <p:nvSpPr>
          <p:cNvPr id="15" name="Shape 13"/>
          <p:cNvSpPr/>
          <p:nvPr/>
        </p:nvSpPr>
        <p:spPr>
          <a:xfrm>
            <a:off x="2423160" y="960120"/>
            <a:ext cx="2057400" cy="3886200"/>
          </a:xfrm>
          <a:prstGeom prst="rect">
            <a:avLst/>
          </a:prstGeom>
          <a:solidFill>
            <a:srgbClr val="1E3A5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2423160" y="960120"/>
            <a:ext cx="2057400" cy="54864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17" name="Shape 15"/>
          <p:cNvSpPr/>
          <p:nvPr/>
        </p:nvSpPr>
        <p:spPr>
          <a:xfrm>
            <a:off x="3154680" y="1051560"/>
            <a:ext cx="594360" cy="594360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18" name="Text 16"/>
          <p:cNvSpPr/>
          <p:nvPr/>
        </p:nvSpPr>
        <p:spPr>
          <a:xfrm>
            <a:off x="3154680" y="105156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02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2514600" y="1737360"/>
            <a:ext cx="1874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</a:rPr>
              <a:t>Renouvellement Prioritaire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2651760" y="2286000"/>
            <a:ext cx="1600200" cy="256032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1" name="Text 19"/>
          <p:cNvSpPr/>
          <p:nvPr/>
        </p:nvSpPr>
        <p:spPr>
          <a:xfrm>
            <a:off x="2651760" y="2286000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</a:rPr>
              <a:t>M4–M9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2514600" y="2697480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Postes critiques (production)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2514600" y="3172968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Serveurs infrastructure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2514600" y="3648456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Équipements réseau cœur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2514600" y="4123944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Formation utilisateurs Phase 1</a:t>
            </a:r>
            <a:endParaRPr lang="en-US" sz="1050" dirty="0"/>
          </a:p>
        </p:txBody>
      </p:sp>
      <p:sp>
        <p:nvSpPr>
          <p:cNvPr id="26" name="Shape 24"/>
          <p:cNvSpPr/>
          <p:nvPr/>
        </p:nvSpPr>
        <p:spPr>
          <a:xfrm>
            <a:off x="4663440" y="960120"/>
            <a:ext cx="2057400" cy="3886200"/>
          </a:xfrm>
          <a:prstGeom prst="rect">
            <a:avLst/>
          </a:prstGeom>
          <a:solidFill>
            <a:srgbClr val="1E3A5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4663440" y="960120"/>
            <a:ext cx="2057400" cy="54864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28" name="Shape 26"/>
          <p:cNvSpPr/>
          <p:nvPr/>
        </p:nvSpPr>
        <p:spPr>
          <a:xfrm>
            <a:off x="5394960" y="1051560"/>
            <a:ext cx="594360" cy="594360"/>
          </a:xfrm>
          <a:prstGeom prst="ellipse">
            <a:avLst/>
          </a:prstGeom>
          <a:solidFill>
            <a:srgbClr val="F59E0B"/>
          </a:solidFill>
          <a:ln/>
        </p:spPr>
      </p:sp>
      <p:sp>
        <p:nvSpPr>
          <p:cNvPr id="29" name="Text 27"/>
          <p:cNvSpPr/>
          <p:nvPr/>
        </p:nvSpPr>
        <p:spPr>
          <a:xfrm>
            <a:off x="5394960" y="105156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03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4754880" y="1737360"/>
            <a:ext cx="1874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</a:rPr>
              <a:t>Déploiement Généralisé</a:t>
            </a:r>
            <a:endParaRPr lang="en-US" sz="1200" dirty="0"/>
          </a:p>
        </p:txBody>
      </p:sp>
      <p:sp>
        <p:nvSpPr>
          <p:cNvPr id="31" name="Shape 29"/>
          <p:cNvSpPr/>
          <p:nvPr/>
        </p:nvSpPr>
        <p:spPr>
          <a:xfrm>
            <a:off x="4892040" y="2286000"/>
            <a:ext cx="1600200" cy="256032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32" name="Text 30"/>
          <p:cNvSpPr/>
          <p:nvPr/>
        </p:nvSpPr>
        <p:spPr>
          <a:xfrm>
            <a:off x="4892040" y="2286000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</a:rPr>
              <a:t>M10–M15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4754880" y="2697480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Postes standards bureautique</a:t>
            </a:r>
            <a:endParaRPr lang="en-US" sz="1050" dirty="0"/>
          </a:p>
        </p:txBody>
      </p:sp>
      <p:sp>
        <p:nvSpPr>
          <p:cNvPr id="34" name="Text 32"/>
          <p:cNvSpPr/>
          <p:nvPr/>
        </p:nvSpPr>
        <p:spPr>
          <a:xfrm>
            <a:off x="4754880" y="3172968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Périphériques &amp; écrans</a:t>
            </a:r>
            <a:endParaRPr lang="en-US" sz="1050" dirty="0"/>
          </a:p>
        </p:txBody>
      </p:sp>
      <p:sp>
        <p:nvSpPr>
          <p:cNvPr id="35" name="Text 33"/>
          <p:cNvSpPr/>
          <p:nvPr/>
        </p:nvSpPr>
        <p:spPr>
          <a:xfrm>
            <a:off x="4754880" y="3648456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Migration cloud hybride</a:t>
            </a:r>
            <a:endParaRPr lang="en-US" sz="1050" dirty="0"/>
          </a:p>
        </p:txBody>
      </p:sp>
      <p:sp>
        <p:nvSpPr>
          <p:cNvPr id="36" name="Text 34"/>
          <p:cNvSpPr/>
          <p:nvPr/>
        </p:nvSpPr>
        <p:spPr>
          <a:xfrm>
            <a:off x="4754880" y="4123944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MDM &amp; supervision unifiée</a:t>
            </a:r>
            <a:endParaRPr lang="en-US" sz="1050" dirty="0"/>
          </a:p>
        </p:txBody>
      </p:sp>
      <p:sp>
        <p:nvSpPr>
          <p:cNvPr id="37" name="Shape 35"/>
          <p:cNvSpPr/>
          <p:nvPr/>
        </p:nvSpPr>
        <p:spPr>
          <a:xfrm>
            <a:off x="6903720" y="960120"/>
            <a:ext cx="2057400" cy="3886200"/>
          </a:xfrm>
          <a:prstGeom prst="rect">
            <a:avLst/>
          </a:prstGeom>
          <a:solidFill>
            <a:srgbClr val="1E3A5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38" name="Shape 36"/>
          <p:cNvSpPr/>
          <p:nvPr/>
        </p:nvSpPr>
        <p:spPr>
          <a:xfrm>
            <a:off x="6903720" y="960120"/>
            <a:ext cx="2057400" cy="54864"/>
          </a:xfrm>
          <a:prstGeom prst="rect">
            <a:avLst/>
          </a:prstGeom>
          <a:solidFill>
            <a:srgbClr val="9333EA"/>
          </a:solidFill>
          <a:ln/>
        </p:spPr>
      </p:sp>
      <p:sp>
        <p:nvSpPr>
          <p:cNvPr id="39" name="Shape 37"/>
          <p:cNvSpPr/>
          <p:nvPr/>
        </p:nvSpPr>
        <p:spPr>
          <a:xfrm>
            <a:off x="7635240" y="1051560"/>
            <a:ext cx="594360" cy="594360"/>
          </a:xfrm>
          <a:prstGeom prst="ellipse">
            <a:avLst/>
          </a:prstGeom>
          <a:solidFill>
            <a:srgbClr val="9333EA"/>
          </a:solidFill>
          <a:ln/>
        </p:spPr>
      </p:sp>
      <p:sp>
        <p:nvSpPr>
          <p:cNvPr id="40" name="Text 38"/>
          <p:cNvSpPr/>
          <p:nvPr/>
        </p:nvSpPr>
        <p:spPr>
          <a:xfrm>
            <a:off x="7635240" y="105156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04</a:t>
            </a:r>
            <a:endParaRPr lang="en-US" sz="1400" dirty="0"/>
          </a:p>
        </p:txBody>
      </p:sp>
      <p:sp>
        <p:nvSpPr>
          <p:cNvPr id="41" name="Text 39"/>
          <p:cNvSpPr/>
          <p:nvPr/>
        </p:nvSpPr>
        <p:spPr>
          <a:xfrm>
            <a:off x="6995160" y="1737360"/>
            <a:ext cx="1874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</a:rPr>
              <a:t>Clôture &amp; Optimisation</a:t>
            </a:r>
            <a:endParaRPr lang="en-US" sz="1200" dirty="0"/>
          </a:p>
        </p:txBody>
      </p:sp>
      <p:sp>
        <p:nvSpPr>
          <p:cNvPr id="42" name="Shape 40"/>
          <p:cNvSpPr/>
          <p:nvPr/>
        </p:nvSpPr>
        <p:spPr>
          <a:xfrm>
            <a:off x="7132320" y="2286000"/>
            <a:ext cx="1600200" cy="256032"/>
          </a:xfrm>
          <a:prstGeom prst="rect">
            <a:avLst/>
          </a:prstGeom>
          <a:solidFill>
            <a:srgbClr val="9333EA"/>
          </a:solidFill>
          <a:ln/>
        </p:spPr>
      </p:sp>
      <p:sp>
        <p:nvSpPr>
          <p:cNvPr id="43" name="Text 41"/>
          <p:cNvSpPr/>
          <p:nvPr/>
        </p:nvSpPr>
        <p:spPr>
          <a:xfrm>
            <a:off x="7132320" y="2286000"/>
            <a:ext cx="16002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</a:rPr>
              <a:t>M16–M18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6995160" y="2697480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de conformité final</a:t>
            </a:r>
            <a:endParaRPr lang="en-US" sz="1050" dirty="0"/>
          </a:p>
        </p:txBody>
      </p:sp>
      <p:sp>
        <p:nvSpPr>
          <p:cNvPr id="45" name="Text 43"/>
          <p:cNvSpPr/>
          <p:nvPr/>
        </p:nvSpPr>
        <p:spPr>
          <a:xfrm>
            <a:off x="6995160" y="3172968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Mesure des KPIs cibles</a:t>
            </a:r>
            <a:endParaRPr lang="en-US" sz="1050" dirty="0"/>
          </a:p>
        </p:txBody>
      </p:sp>
      <p:sp>
        <p:nvSpPr>
          <p:cNvPr id="46" name="Text 44"/>
          <p:cNvSpPr/>
          <p:nvPr/>
        </p:nvSpPr>
        <p:spPr>
          <a:xfrm>
            <a:off x="6995160" y="3648456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Documentation &amp; CMDB</a:t>
            </a:r>
            <a:endParaRPr lang="en-US" sz="1050" dirty="0"/>
          </a:p>
        </p:txBody>
      </p:sp>
      <p:sp>
        <p:nvSpPr>
          <p:cNvPr id="47" name="Text 45"/>
          <p:cNvSpPr/>
          <p:nvPr/>
        </p:nvSpPr>
        <p:spPr>
          <a:xfrm>
            <a:off x="6995160" y="4123944"/>
            <a:ext cx="18745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buSzPct val="100000"/>
              <a:buChar char="•"/>
            </a:pPr>
            <a:r>
              <a:rPr lang="en-US" sz="1050" dirty="0">
                <a:solidFill>
                  <a:srgbClr val="E8EFF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Plan de maintenance préventive</a:t>
            </a:r>
            <a:endParaRPr lang="en-US" sz="1050" dirty="0"/>
          </a:p>
        </p:txBody>
      </p:sp>
      <p:sp>
        <p:nvSpPr>
          <p:cNvPr id="48" name="Shape 46"/>
          <p:cNvSpPr/>
          <p:nvPr/>
        </p:nvSpPr>
        <p:spPr>
          <a:xfrm>
            <a:off x="2212848" y="2880360"/>
            <a:ext cx="73152" cy="0"/>
          </a:xfrm>
          <a:prstGeom prst="line">
            <a:avLst/>
          </a:prstGeom>
          <a:noFill/>
          <a:ln w="19050">
            <a:solidFill>
              <a:srgbClr val="3B82F6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2231136" y="2697480"/>
            <a:ext cx="182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B82F6"/>
                </a:solidFill>
              </a:rPr>
              <a:t>→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4453128" y="2880360"/>
            <a:ext cx="73152" cy="0"/>
          </a:xfrm>
          <a:prstGeom prst="line">
            <a:avLst/>
          </a:prstGeom>
          <a:noFill/>
          <a:ln w="19050">
            <a:solidFill>
              <a:srgbClr val="3B82F6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4471416" y="2697480"/>
            <a:ext cx="182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B82F6"/>
                </a:solidFill>
              </a:rPr>
              <a:t>→</a:t>
            </a:r>
            <a:endParaRPr lang="en-US" sz="1600" dirty="0"/>
          </a:p>
        </p:txBody>
      </p:sp>
      <p:sp>
        <p:nvSpPr>
          <p:cNvPr id="52" name="Shape 50"/>
          <p:cNvSpPr/>
          <p:nvPr/>
        </p:nvSpPr>
        <p:spPr>
          <a:xfrm>
            <a:off x="6693408" y="2880360"/>
            <a:ext cx="73152" cy="0"/>
          </a:xfrm>
          <a:prstGeom prst="line">
            <a:avLst/>
          </a:prstGeom>
          <a:noFill/>
          <a:ln w="19050">
            <a:solidFill>
              <a:srgbClr val="3B82F6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6711696" y="2697480"/>
            <a:ext cx="182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3B82F6"/>
                </a:solidFill>
              </a:rPr>
              <a:t>→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A2744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</a:rPr>
              <a:t>BUDGET PRÉVISIONNEL &amp; RETOUR SUR INVESTISSEMENT</a:t>
            </a:r>
            <a:endParaRPr lang="en-US" sz="18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274320" y="914400"/>
          <a:ext cx="5029200" cy="384048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Text 2"/>
          <p:cNvSpPr/>
          <p:nvPr/>
        </p:nvSpPr>
        <p:spPr>
          <a:xfrm>
            <a:off x="5577840" y="960120"/>
            <a:ext cx="32918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E2761"/>
                </a:solidFill>
              </a:rPr>
              <a:t>SYNTHÈSE ROI</a:t>
            </a:r>
            <a:endParaRPr lang="en-US" sz="1100" dirty="0"/>
          </a:p>
        </p:txBody>
      </p:sp>
      <p:sp>
        <p:nvSpPr>
          <p:cNvPr id="6" name="Shape 3"/>
          <p:cNvSpPr/>
          <p:nvPr/>
        </p:nvSpPr>
        <p:spPr>
          <a:xfrm>
            <a:off x="5577840" y="1325880"/>
            <a:ext cx="3291840" cy="566928"/>
          </a:xfrm>
          <a:prstGeom prst="rect">
            <a:avLst/>
          </a:prstGeom>
          <a:solidFill>
            <a:srgbClr val="E8EFF8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5715000" y="1325880"/>
            <a:ext cx="20116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E2761"/>
                </a:solidFill>
              </a:rPr>
              <a:t>Investissement total</a:t>
            </a:r>
            <a:endParaRPr lang="en-US" sz="1100" dirty="0"/>
          </a:p>
        </p:txBody>
      </p:sp>
      <p:sp>
        <p:nvSpPr>
          <p:cNvPr id="8" name="Text 5"/>
          <p:cNvSpPr/>
          <p:nvPr/>
        </p:nvSpPr>
        <p:spPr>
          <a:xfrm>
            <a:off x="7498080" y="1325880"/>
            <a:ext cx="1280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1E2761"/>
                </a:solidFill>
              </a:rPr>
              <a:t>940 k€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5577840" y="1993392"/>
            <a:ext cx="3291840" cy="566928"/>
          </a:xfrm>
          <a:prstGeom prst="rect">
            <a:avLst/>
          </a:prstGeom>
          <a:solidFill>
            <a:srgbClr val="F0FFF8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5715000" y="1993392"/>
            <a:ext cx="20116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E2761"/>
                </a:solidFill>
              </a:rPr>
              <a:t>Économies maintenance/an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7498080" y="1993392"/>
            <a:ext cx="1280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10B981"/>
                </a:solidFill>
              </a:rPr>
              <a:t>−102 k€</a:t>
            </a:r>
            <a:endParaRPr lang="en-US" sz="1400" dirty="0"/>
          </a:p>
        </p:txBody>
      </p:sp>
      <p:sp>
        <p:nvSpPr>
          <p:cNvPr id="12" name="Shape 9"/>
          <p:cNvSpPr/>
          <p:nvPr/>
        </p:nvSpPr>
        <p:spPr>
          <a:xfrm>
            <a:off x="5577840" y="2660904"/>
            <a:ext cx="3291840" cy="566928"/>
          </a:xfrm>
          <a:prstGeom prst="rect">
            <a:avLst/>
          </a:prstGeom>
          <a:solidFill>
            <a:srgbClr val="F0FFF8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5715000" y="2660904"/>
            <a:ext cx="20116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E2761"/>
                </a:solidFill>
              </a:rPr>
              <a:t>Gain productivité (estimé)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7498080" y="2660904"/>
            <a:ext cx="1280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10B981"/>
                </a:solidFill>
              </a:rPr>
              <a:t>+180 k€/an</a:t>
            </a:r>
            <a:endParaRPr lang="en-US" sz="1400" dirty="0"/>
          </a:p>
        </p:txBody>
      </p:sp>
      <p:sp>
        <p:nvSpPr>
          <p:cNvPr id="15" name="Shape 12"/>
          <p:cNvSpPr/>
          <p:nvPr/>
        </p:nvSpPr>
        <p:spPr>
          <a:xfrm>
            <a:off x="5577840" y="3328416"/>
            <a:ext cx="3291840" cy="566928"/>
          </a:xfrm>
          <a:prstGeom prst="rect">
            <a:avLst/>
          </a:prstGeom>
          <a:solidFill>
            <a:srgbClr val="F0FFF8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6" name="Text 13"/>
          <p:cNvSpPr/>
          <p:nvPr/>
        </p:nvSpPr>
        <p:spPr>
          <a:xfrm>
            <a:off x="5715000" y="3328416"/>
            <a:ext cx="20116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E2761"/>
                </a:solidFill>
              </a:rPr>
              <a:t>Coût incidents évités</a:t>
            </a:r>
            <a:endParaRPr lang="en-US" sz="1100" dirty="0"/>
          </a:p>
        </p:txBody>
      </p:sp>
      <p:sp>
        <p:nvSpPr>
          <p:cNvPr id="17" name="Text 14"/>
          <p:cNvSpPr/>
          <p:nvPr/>
        </p:nvSpPr>
        <p:spPr>
          <a:xfrm>
            <a:off x="7498080" y="3328416"/>
            <a:ext cx="1280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10B981"/>
                </a:solidFill>
              </a:rPr>
              <a:t>+85 k€/an</a:t>
            </a:r>
            <a:endParaRPr lang="en-US" sz="1400" dirty="0"/>
          </a:p>
        </p:txBody>
      </p:sp>
      <p:sp>
        <p:nvSpPr>
          <p:cNvPr id="18" name="Shape 15"/>
          <p:cNvSpPr/>
          <p:nvPr/>
        </p:nvSpPr>
        <p:spPr>
          <a:xfrm>
            <a:off x="5577840" y="3995928"/>
            <a:ext cx="3291840" cy="566928"/>
          </a:xfrm>
          <a:prstGeom prst="rect">
            <a:avLst/>
          </a:prstGeom>
          <a:solidFill>
            <a:srgbClr val="EFF6F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9" name="Text 16"/>
          <p:cNvSpPr/>
          <p:nvPr/>
        </p:nvSpPr>
        <p:spPr>
          <a:xfrm>
            <a:off x="5715000" y="3995928"/>
            <a:ext cx="201168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1E2761"/>
                </a:solidFill>
              </a:rPr>
              <a:t>Retour sur investissement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7498080" y="3995928"/>
            <a:ext cx="1280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3B82F6"/>
                </a:solidFill>
              </a:rPr>
              <a:t>&lt; 24 mois</a:t>
            </a:r>
            <a:endParaRPr 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A274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0D1B35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TABLEAU DE BORD — SUIVI DES KPIs</a:t>
            </a:r>
            <a:endParaRPr lang="en-US" sz="20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274320" y="960120"/>
          <a:ext cx="5303520" cy="27432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graphicFrame>
        <p:nvGraphicFramePr>
          <p:cNvPr id="5" name="Chart 1" descr=""/>
          <p:cNvGraphicFramePr/>
          <p:nvPr/>
        </p:nvGraphicFramePr>
        <p:xfrm>
          <a:off x="274320" y="3749040"/>
          <a:ext cx="5303520" cy="1143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" name="Text 2"/>
          <p:cNvSpPr/>
          <p:nvPr/>
        </p:nvSpPr>
        <p:spPr>
          <a:xfrm>
            <a:off x="5760720" y="960120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60A5FA"/>
                </a:solidFill>
              </a:rPr>
              <a:t>INDICATEURS ACTUELS</a:t>
            </a:r>
            <a:endParaRPr lang="en-US" sz="1100" dirty="0"/>
          </a:p>
        </p:txBody>
      </p:sp>
      <p:sp>
        <p:nvSpPr>
          <p:cNvPr id="7" name="Text 3"/>
          <p:cNvSpPr/>
          <p:nvPr/>
        </p:nvSpPr>
        <p:spPr>
          <a:xfrm>
            <a:off x="5760720" y="1371600"/>
            <a:ext cx="1828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</a:rPr>
              <a:t>Uptime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7589520" y="1371600"/>
            <a:ext cx="1280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F59E0B"/>
                </a:solidFill>
              </a:rPr>
              <a:t>94.2%</a:t>
            </a:r>
            <a:endParaRPr lang="en-US" sz="1400" dirty="0"/>
          </a:p>
        </p:txBody>
      </p:sp>
      <p:sp>
        <p:nvSpPr>
          <p:cNvPr id="9" name="Shape 5"/>
          <p:cNvSpPr/>
          <p:nvPr/>
        </p:nvSpPr>
        <p:spPr>
          <a:xfrm>
            <a:off x="5760720" y="1755648"/>
            <a:ext cx="3108960" cy="201168"/>
          </a:xfrm>
          <a:prstGeom prst="rect">
            <a:avLst/>
          </a:prstGeom>
          <a:solidFill>
            <a:srgbClr val="2D4A7A"/>
          </a:solidFill>
          <a:ln/>
        </p:spPr>
      </p:sp>
      <p:sp>
        <p:nvSpPr>
          <p:cNvPr id="10" name="Shape 6"/>
          <p:cNvSpPr/>
          <p:nvPr/>
        </p:nvSpPr>
        <p:spPr>
          <a:xfrm>
            <a:off x="5760720" y="1755648"/>
            <a:ext cx="1709928" cy="201168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11" name="Shape 7"/>
          <p:cNvSpPr/>
          <p:nvPr/>
        </p:nvSpPr>
        <p:spPr>
          <a:xfrm>
            <a:off x="8838590" y="1700784"/>
            <a:ext cx="0" cy="310896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5760720" y="2514600"/>
            <a:ext cx="1828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</a:rPr>
              <a:t>Sécurité</a:t>
            </a:r>
            <a:endParaRPr lang="en-US" sz="1200" dirty="0"/>
          </a:p>
        </p:txBody>
      </p:sp>
      <p:sp>
        <p:nvSpPr>
          <p:cNvPr id="13" name="Text 9"/>
          <p:cNvSpPr/>
          <p:nvPr/>
        </p:nvSpPr>
        <p:spPr>
          <a:xfrm>
            <a:off x="7589520" y="2514600"/>
            <a:ext cx="1280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EF4444"/>
                </a:solidFill>
              </a:rPr>
              <a:t>52/100</a:t>
            </a:r>
            <a:endParaRPr lang="en-US" sz="1400" dirty="0"/>
          </a:p>
        </p:txBody>
      </p:sp>
      <p:sp>
        <p:nvSpPr>
          <p:cNvPr id="14" name="Shape 10"/>
          <p:cNvSpPr/>
          <p:nvPr/>
        </p:nvSpPr>
        <p:spPr>
          <a:xfrm>
            <a:off x="5760720" y="2898648"/>
            <a:ext cx="3108960" cy="201168"/>
          </a:xfrm>
          <a:prstGeom prst="rect">
            <a:avLst/>
          </a:prstGeom>
          <a:solidFill>
            <a:srgbClr val="2D4A7A"/>
          </a:solidFill>
          <a:ln/>
        </p:spPr>
      </p:sp>
      <p:sp>
        <p:nvSpPr>
          <p:cNvPr id="15" name="Shape 11"/>
          <p:cNvSpPr/>
          <p:nvPr/>
        </p:nvSpPr>
        <p:spPr>
          <a:xfrm>
            <a:off x="5760720" y="2898648"/>
            <a:ext cx="1088136" cy="201168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16" name="Shape 12"/>
          <p:cNvSpPr/>
          <p:nvPr/>
        </p:nvSpPr>
        <p:spPr>
          <a:xfrm>
            <a:off x="8838590" y="2843784"/>
            <a:ext cx="0" cy="310896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</a:ln>
        </p:spPr>
      </p:sp>
      <p:sp>
        <p:nvSpPr>
          <p:cNvPr id="17" name="Text 13"/>
          <p:cNvSpPr/>
          <p:nvPr/>
        </p:nvSpPr>
        <p:spPr>
          <a:xfrm>
            <a:off x="5760720" y="3657600"/>
            <a:ext cx="1828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FFF"/>
                </a:solidFill>
              </a:rPr>
              <a:t>Satisfaction</a:t>
            </a:r>
            <a:endParaRPr lang="en-US" sz="1200" dirty="0"/>
          </a:p>
        </p:txBody>
      </p:sp>
      <p:sp>
        <p:nvSpPr>
          <p:cNvPr id="18" name="Text 14"/>
          <p:cNvSpPr/>
          <p:nvPr/>
        </p:nvSpPr>
        <p:spPr>
          <a:xfrm>
            <a:off x="7589520" y="3657600"/>
            <a:ext cx="12801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F59E0B"/>
                </a:solidFill>
              </a:rPr>
              <a:t>58%</a:t>
            </a:r>
            <a:endParaRPr lang="en-US" sz="1400" dirty="0"/>
          </a:p>
        </p:txBody>
      </p:sp>
      <p:sp>
        <p:nvSpPr>
          <p:cNvPr id="19" name="Shape 15"/>
          <p:cNvSpPr/>
          <p:nvPr/>
        </p:nvSpPr>
        <p:spPr>
          <a:xfrm>
            <a:off x="5760720" y="4041648"/>
            <a:ext cx="3108960" cy="201168"/>
          </a:xfrm>
          <a:prstGeom prst="rect">
            <a:avLst/>
          </a:prstGeom>
          <a:solidFill>
            <a:srgbClr val="2D4A7A"/>
          </a:solidFill>
          <a:ln/>
        </p:spPr>
      </p:sp>
      <p:sp>
        <p:nvSpPr>
          <p:cNvPr id="20" name="Shape 16"/>
          <p:cNvSpPr/>
          <p:nvPr/>
        </p:nvSpPr>
        <p:spPr>
          <a:xfrm>
            <a:off x="5760720" y="4041648"/>
            <a:ext cx="1803197" cy="201168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21" name="Shape 17"/>
          <p:cNvSpPr/>
          <p:nvPr/>
        </p:nvSpPr>
        <p:spPr>
          <a:xfrm>
            <a:off x="8838590" y="3986784"/>
            <a:ext cx="0" cy="310896"/>
          </a:xfrm>
          <a:prstGeom prst="line">
            <a:avLst/>
          </a:prstGeom>
          <a:noFill/>
          <a:ln w="19050">
            <a:solidFill>
              <a:srgbClr val="FFFFFF"/>
            </a:solidFill>
            <a:prstDash val="solid"/>
          </a:ln>
        </p:spPr>
      </p:sp>
      <p:sp>
        <p:nvSpPr>
          <p:cNvPr id="22" name="Text 18"/>
          <p:cNvSpPr/>
          <p:nvPr/>
        </p:nvSpPr>
        <p:spPr>
          <a:xfrm>
            <a:off x="5760720" y="4663440"/>
            <a:ext cx="310896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i="1" dirty="0">
                <a:solidFill>
                  <a:srgbClr val="94A3B8"/>
                </a:solidFill>
              </a:rPr>
              <a:t>Cible = 100%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A274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0D1B35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0"/>
            <a:ext cx="8229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</a:rPr>
              <a:t>PROCHAINES ÉTAPES &amp; DÉCISIONS REQUISES</a:t>
            </a:r>
            <a:endParaRPr lang="en-US" sz="2000" dirty="0"/>
          </a:p>
        </p:txBody>
      </p:sp>
      <p:sp>
        <p:nvSpPr>
          <p:cNvPr id="4" name="Shape 2"/>
          <p:cNvSpPr/>
          <p:nvPr/>
        </p:nvSpPr>
        <p:spPr>
          <a:xfrm>
            <a:off x="274320" y="960120"/>
            <a:ext cx="8595360" cy="868680"/>
          </a:xfrm>
          <a:prstGeom prst="rect">
            <a:avLst/>
          </a:prstGeom>
          <a:solidFill>
            <a:srgbClr val="1E3A5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274320" y="960120"/>
            <a:ext cx="64008" cy="868680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6" name="Shape 4"/>
          <p:cNvSpPr/>
          <p:nvPr/>
        </p:nvSpPr>
        <p:spPr>
          <a:xfrm>
            <a:off x="502920" y="1115568"/>
            <a:ext cx="548640" cy="548640"/>
          </a:xfrm>
          <a:prstGeom prst="ellipse">
            <a:avLst/>
          </a:prstGeom>
          <a:solidFill>
            <a:srgbClr val="3B82F6"/>
          </a:solidFill>
          <a:ln/>
        </p:spPr>
      </p:sp>
      <p:sp>
        <p:nvSpPr>
          <p:cNvPr id="7" name="Text 5"/>
          <p:cNvSpPr/>
          <p:nvPr/>
        </p:nvSpPr>
        <p:spPr>
          <a:xfrm>
            <a:off x="502920" y="1115568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</a:rPr>
              <a:t>1</a:t>
            </a:r>
            <a:endParaRPr lang="en-US" sz="1600" dirty="0"/>
          </a:p>
        </p:txBody>
      </p:sp>
      <p:pic>
        <p:nvPicPr>
          <p:cNvPr id="8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1170432"/>
            <a:ext cx="411480" cy="411480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1737360" y="1024128"/>
            <a:ext cx="3200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Validation budgétaire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1737360" y="1435608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Responsable: Direction Générale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5120640" y="1143000"/>
            <a:ext cx="3474720" cy="502920"/>
          </a:xfrm>
          <a:prstGeom prst="rect">
            <a:avLst/>
          </a:prstGeom>
          <a:solidFill>
            <a:srgbClr val="0D1B35"/>
          </a:solidFill>
          <a:ln/>
        </p:spPr>
      </p:sp>
      <p:sp>
        <p:nvSpPr>
          <p:cNvPr id="12" name="Text 9"/>
          <p:cNvSpPr/>
          <p:nvPr/>
        </p:nvSpPr>
        <p:spPr>
          <a:xfrm>
            <a:off x="5212080" y="1143000"/>
            <a:ext cx="3291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B82F6"/>
                </a:solidFill>
              </a:rPr>
              <a:t>⏱  Avant fin du mois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274320" y="1965960"/>
            <a:ext cx="8595360" cy="868680"/>
          </a:xfrm>
          <a:prstGeom prst="rect">
            <a:avLst/>
          </a:prstGeom>
          <a:solidFill>
            <a:srgbClr val="1E3A5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4" name="Shape 11"/>
          <p:cNvSpPr/>
          <p:nvPr/>
        </p:nvSpPr>
        <p:spPr>
          <a:xfrm>
            <a:off x="274320" y="1965960"/>
            <a:ext cx="64008" cy="86868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15" name="Shape 12"/>
          <p:cNvSpPr/>
          <p:nvPr/>
        </p:nvSpPr>
        <p:spPr>
          <a:xfrm>
            <a:off x="502920" y="2121408"/>
            <a:ext cx="548640" cy="548640"/>
          </a:xfrm>
          <a:prstGeom prst="ellipse">
            <a:avLst/>
          </a:prstGeom>
          <a:solidFill>
            <a:srgbClr val="10B981"/>
          </a:solidFill>
          <a:ln/>
        </p:spPr>
      </p:sp>
      <p:sp>
        <p:nvSpPr>
          <p:cNvPr id="16" name="Text 13"/>
          <p:cNvSpPr/>
          <p:nvPr/>
        </p:nvSpPr>
        <p:spPr>
          <a:xfrm>
            <a:off x="502920" y="2121408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</a:rPr>
              <a:t>2</a:t>
            </a:r>
            <a:endParaRPr lang="en-US" sz="1600" dirty="0"/>
          </a:p>
        </p:txBody>
      </p:sp>
      <p:pic>
        <p:nvPicPr>
          <p:cNvPr id="1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440" y="2176272"/>
            <a:ext cx="411480" cy="411480"/>
          </a:xfrm>
          <a:prstGeom prst="rect">
            <a:avLst/>
          </a:prstGeom>
        </p:spPr>
      </p:pic>
      <p:sp>
        <p:nvSpPr>
          <p:cNvPr id="18" name="Text 14"/>
          <p:cNvSpPr/>
          <p:nvPr/>
        </p:nvSpPr>
        <p:spPr>
          <a:xfrm>
            <a:off x="1737360" y="2029968"/>
            <a:ext cx="3200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Lancement de l'audit</a:t>
            </a:r>
            <a:endParaRPr lang="en-US" sz="1400" dirty="0"/>
          </a:p>
        </p:txBody>
      </p:sp>
      <p:sp>
        <p:nvSpPr>
          <p:cNvPr id="19" name="Text 15"/>
          <p:cNvSpPr/>
          <p:nvPr/>
        </p:nvSpPr>
        <p:spPr>
          <a:xfrm>
            <a:off x="1737360" y="2441448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Responsable: DSI + Prestataire</a:t>
            </a:r>
            <a:endParaRPr lang="en-US" sz="1100" dirty="0"/>
          </a:p>
        </p:txBody>
      </p:sp>
      <p:sp>
        <p:nvSpPr>
          <p:cNvPr id="20" name="Shape 16"/>
          <p:cNvSpPr/>
          <p:nvPr/>
        </p:nvSpPr>
        <p:spPr>
          <a:xfrm>
            <a:off x="5120640" y="2148840"/>
            <a:ext cx="3474720" cy="502920"/>
          </a:xfrm>
          <a:prstGeom prst="rect">
            <a:avLst/>
          </a:prstGeom>
          <a:solidFill>
            <a:srgbClr val="0D1B35"/>
          </a:solidFill>
          <a:ln/>
        </p:spPr>
      </p:sp>
      <p:sp>
        <p:nvSpPr>
          <p:cNvPr id="21" name="Text 17"/>
          <p:cNvSpPr/>
          <p:nvPr/>
        </p:nvSpPr>
        <p:spPr>
          <a:xfrm>
            <a:off x="5212080" y="2148840"/>
            <a:ext cx="3291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B981"/>
                </a:solidFill>
              </a:rPr>
              <a:t>⏱  J+15 après validation</a:t>
            </a:r>
            <a:endParaRPr lang="en-US" sz="1200" dirty="0"/>
          </a:p>
        </p:txBody>
      </p:sp>
      <p:sp>
        <p:nvSpPr>
          <p:cNvPr id="22" name="Shape 18"/>
          <p:cNvSpPr/>
          <p:nvPr/>
        </p:nvSpPr>
        <p:spPr>
          <a:xfrm>
            <a:off x="274320" y="2971800"/>
            <a:ext cx="8595360" cy="868680"/>
          </a:xfrm>
          <a:prstGeom prst="rect">
            <a:avLst/>
          </a:prstGeom>
          <a:solidFill>
            <a:srgbClr val="1E3A5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23" name="Shape 19"/>
          <p:cNvSpPr/>
          <p:nvPr/>
        </p:nvSpPr>
        <p:spPr>
          <a:xfrm>
            <a:off x="274320" y="2971800"/>
            <a:ext cx="64008" cy="868680"/>
          </a:xfrm>
          <a:prstGeom prst="rect">
            <a:avLst/>
          </a:prstGeom>
          <a:solidFill>
            <a:srgbClr val="F59E0B"/>
          </a:solidFill>
          <a:ln/>
        </p:spPr>
      </p:sp>
      <p:sp>
        <p:nvSpPr>
          <p:cNvPr id="24" name="Shape 20"/>
          <p:cNvSpPr/>
          <p:nvPr/>
        </p:nvSpPr>
        <p:spPr>
          <a:xfrm>
            <a:off x="502920" y="3127248"/>
            <a:ext cx="548640" cy="548640"/>
          </a:xfrm>
          <a:prstGeom prst="ellipse">
            <a:avLst/>
          </a:prstGeom>
          <a:solidFill>
            <a:srgbClr val="F59E0B"/>
          </a:solidFill>
          <a:ln/>
        </p:spPr>
      </p:sp>
      <p:sp>
        <p:nvSpPr>
          <p:cNvPr id="25" name="Text 21"/>
          <p:cNvSpPr/>
          <p:nvPr/>
        </p:nvSpPr>
        <p:spPr>
          <a:xfrm>
            <a:off x="502920" y="3127248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</a:rPr>
              <a:t>3</a:t>
            </a:r>
            <a:endParaRPr lang="en-US" sz="1600" dirty="0"/>
          </a:p>
        </p:txBody>
      </p:sp>
      <p:pic>
        <p:nvPicPr>
          <p:cNvPr id="26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440" y="3182112"/>
            <a:ext cx="411480" cy="411480"/>
          </a:xfrm>
          <a:prstGeom prst="rect">
            <a:avLst/>
          </a:prstGeom>
        </p:spPr>
      </p:pic>
      <p:sp>
        <p:nvSpPr>
          <p:cNvPr id="27" name="Text 22"/>
          <p:cNvSpPr/>
          <p:nvPr/>
        </p:nvSpPr>
        <p:spPr>
          <a:xfrm>
            <a:off x="1737360" y="3035808"/>
            <a:ext cx="3200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Publication appel d'offres</a:t>
            </a:r>
            <a:endParaRPr lang="en-US" sz="1400" dirty="0"/>
          </a:p>
        </p:txBody>
      </p:sp>
      <p:sp>
        <p:nvSpPr>
          <p:cNvPr id="28" name="Text 23"/>
          <p:cNvSpPr/>
          <p:nvPr/>
        </p:nvSpPr>
        <p:spPr>
          <a:xfrm>
            <a:off x="1737360" y="3447288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Responsable: Direction des Achats</a:t>
            </a:r>
            <a:endParaRPr lang="en-US" sz="1100" dirty="0"/>
          </a:p>
        </p:txBody>
      </p:sp>
      <p:sp>
        <p:nvSpPr>
          <p:cNvPr id="29" name="Shape 24"/>
          <p:cNvSpPr/>
          <p:nvPr/>
        </p:nvSpPr>
        <p:spPr>
          <a:xfrm>
            <a:off x="5120640" y="3154680"/>
            <a:ext cx="3474720" cy="502920"/>
          </a:xfrm>
          <a:prstGeom prst="rect">
            <a:avLst/>
          </a:prstGeom>
          <a:solidFill>
            <a:srgbClr val="0D1B35"/>
          </a:solidFill>
          <a:ln/>
        </p:spPr>
      </p:sp>
      <p:sp>
        <p:nvSpPr>
          <p:cNvPr id="30" name="Text 25"/>
          <p:cNvSpPr/>
          <p:nvPr/>
        </p:nvSpPr>
        <p:spPr>
          <a:xfrm>
            <a:off x="5212080" y="3154680"/>
            <a:ext cx="3291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59E0B"/>
                </a:solidFill>
              </a:rPr>
              <a:t>⏱  M2</a:t>
            </a:r>
            <a:endParaRPr lang="en-US" sz="1200" dirty="0"/>
          </a:p>
        </p:txBody>
      </p:sp>
      <p:sp>
        <p:nvSpPr>
          <p:cNvPr id="31" name="Shape 26"/>
          <p:cNvSpPr/>
          <p:nvPr/>
        </p:nvSpPr>
        <p:spPr>
          <a:xfrm>
            <a:off x="274320" y="3977640"/>
            <a:ext cx="8595360" cy="868680"/>
          </a:xfrm>
          <a:prstGeom prst="rect">
            <a:avLst/>
          </a:prstGeom>
          <a:solidFill>
            <a:srgbClr val="1E3A5F"/>
          </a:solidFill>
          <a:ln/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32" name="Shape 27"/>
          <p:cNvSpPr/>
          <p:nvPr/>
        </p:nvSpPr>
        <p:spPr>
          <a:xfrm>
            <a:off x="274320" y="3977640"/>
            <a:ext cx="64008" cy="868680"/>
          </a:xfrm>
          <a:prstGeom prst="rect">
            <a:avLst/>
          </a:prstGeom>
          <a:solidFill>
            <a:srgbClr val="9333EA"/>
          </a:solidFill>
          <a:ln/>
        </p:spPr>
      </p:sp>
      <p:sp>
        <p:nvSpPr>
          <p:cNvPr id="33" name="Shape 28"/>
          <p:cNvSpPr/>
          <p:nvPr/>
        </p:nvSpPr>
        <p:spPr>
          <a:xfrm>
            <a:off x="502920" y="4133088"/>
            <a:ext cx="548640" cy="548640"/>
          </a:xfrm>
          <a:prstGeom prst="ellipse">
            <a:avLst/>
          </a:prstGeom>
          <a:solidFill>
            <a:srgbClr val="9333EA"/>
          </a:solidFill>
          <a:ln/>
        </p:spPr>
      </p:sp>
      <p:sp>
        <p:nvSpPr>
          <p:cNvPr id="34" name="Text 29"/>
          <p:cNvSpPr/>
          <p:nvPr/>
        </p:nvSpPr>
        <p:spPr>
          <a:xfrm>
            <a:off x="502920" y="4133088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</a:rPr>
              <a:t>4</a:t>
            </a:r>
            <a:endParaRPr lang="en-US" sz="1600" dirty="0"/>
          </a:p>
        </p:txBody>
      </p:sp>
      <p:pic>
        <p:nvPicPr>
          <p:cNvPr id="35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4440" y="4187952"/>
            <a:ext cx="411480" cy="411480"/>
          </a:xfrm>
          <a:prstGeom prst="rect">
            <a:avLst/>
          </a:prstGeom>
        </p:spPr>
      </p:pic>
      <p:sp>
        <p:nvSpPr>
          <p:cNvPr id="36" name="Text 30"/>
          <p:cNvSpPr/>
          <p:nvPr/>
        </p:nvSpPr>
        <p:spPr>
          <a:xfrm>
            <a:off x="1737360" y="4041648"/>
            <a:ext cx="32004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FFFFFF"/>
                </a:solidFill>
              </a:rPr>
              <a:t>Comité de pilotage mensuel</a:t>
            </a:r>
            <a:endParaRPr lang="en-US" sz="1400" dirty="0"/>
          </a:p>
        </p:txBody>
      </p:sp>
      <p:sp>
        <p:nvSpPr>
          <p:cNvPr id="37" name="Text 31"/>
          <p:cNvSpPr/>
          <p:nvPr/>
        </p:nvSpPr>
        <p:spPr>
          <a:xfrm>
            <a:off x="1737360" y="4453128"/>
            <a:ext cx="3200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</a:rPr>
              <a:t>Responsable: DSI + DG + DRH</a:t>
            </a:r>
            <a:endParaRPr lang="en-US" sz="1100" dirty="0"/>
          </a:p>
        </p:txBody>
      </p:sp>
      <p:sp>
        <p:nvSpPr>
          <p:cNvPr id="38" name="Shape 32"/>
          <p:cNvSpPr/>
          <p:nvPr/>
        </p:nvSpPr>
        <p:spPr>
          <a:xfrm>
            <a:off x="5120640" y="4160520"/>
            <a:ext cx="3474720" cy="502920"/>
          </a:xfrm>
          <a:prstGeom prst="rect">
            <a:avLst/>
          </a:prstGeom>
          <a:solidFill>
            <a:srgbClr val="0D1B35"/>
          </a:solidFill>
          <a:ln/>
        </p:spPr>
      </p:sp>
      <p:sp>
        <p:nvSpPr>
          <p:cNvPr id="39" name="Text 33"/>
          <p:cNvSpPr/>
          <p:nvPr/>
        </p:nvSpPr>
        <p:spPr>
          <a:xfrm>
            <a:off x="5212080" y="4160520"/>
            <a:ext cx="32918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9333EA"/>
                </a:solidFill>
              </a:rPr>
              <a:t>⏱  Récurrent M1→M18</a:t>
            </a:r>
            <a:endParaRPr lang="en-US" sz="1200" dirty="0"/>
          </a:p>
        </p:txBody>
      </p:sp>
      <p:sp>
        <p:nvSpPr>
          <p:cNvPr id="40" name="Shape 34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3B82F6"/>
          </a:solidFill>
          <a:ln/>
        </p:spPr>
      </p:sp>
      <p:sp>
        <p:nvSpPr>
          <p:cNvPr id="41" name="Text 35"/>
          <p:cNvSpPr/>
          <p:nvPr/>
        </p:nvSpPr>
        <p:spPr>
          <a:xfrm>
            <a:off x="274320" y="4663440"/>
            <a:ext cx="8595360" cy="4800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</a:rPr>
              <a:t>→  APPROBATION REQUISE EN COMITÉ DE DIRECTION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Mise à Niveau du Parc Informatique</dc:title>
  <dc:subject>PptxGenJS Presentation</dc:subject>
  <dc:creator>PptxGenJS</dc:creator>
  <cp:lastModifiedBy>PptxGenJS</cp:lastModifiedBy>
  <cp:revision>1</cp:revision>
  <dcterms:created xsi:type="dcterms:W3CDTF">2026-04-03T14:08:58Z</dcterms:created>
  <dcterms:modified xsi:type="dcterms:W3CDTF">2026-04-03T14:08:58Z</dcterms:modified>
</cp:coreProperties>
</file>