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image" Target="../media/image-13-6.png"/><Relationship Id="rId7" Type="http://schemas.openxmlformats.org/officeDocument/2006/relationships/image" Target="../media/image-13-7.png"/><Relationship Id="rId8" Type="http://schemas.openxmlformats.org/officeDocument/2006/relationships/image" Target="../media/image-13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image" Target="../media/image-2-7.png"/><Relationship Id="rId8" Type="http://schemas.openxmlformats.org/officeDocument/2006/relationships/image" Target="../media/image-2-8.png"/><Relationship Id="rId9" Type="http://schemas.openxmlformats.org/officeDocument/2006/relationships/image" Target="../media/image-2-9.png"/><Relationship Id="rId10" Type="http://schemas.openxmlformats.org/officeDocument/2006/relationships/image" Target="../media/image-2-10.png"/><Relationship Id="rId11" Type="http://schemas.openxmlformats.org/officeDocument/2006/relationships/image" Target="../media/image-2-11.png"/><Relationship Id="rId12" Type="http://schemas.openxmlformats.org/officeDocument/2006/relationships/image" Target="../media/image-2-12.png"/><Relationship Id="rId13" Type="http://schemas.openxmlformats.org/officeDocument/2006/relationships/image" Target="../media/image-2-13.png"/><Relationship Id="rId14" Type="http://schemas.openxmlformats.org/officeDocument/2006/relationships/image" Target="../media/image-2-14.png"/><Relationship Id="rId15" Type="http://schemas.openxmlformats.org/officeDocument/2006/relationships/image" Target="../media/image-2-15.png"/><Relationship Id="rId16" Type="http://schemas.openxmlformats.org/officeDocument/2006/relationships/slideLayout" Target="../slideLayouts/slideLayout1.xml"/><Relationship Id="rId1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9456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548640"/>
            <a:ext cx="1371600" cy="13716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57200" y="2011680"/>
            <a:ext cx="8229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Workflow OCR Telegram</a:t>
            </a:r>
            <a:endParaRPr lang="en-US" sz="3800" dirty="0"/>
          </a:p>
        </p:txBody>
      </p:sp>
      <p:sp>
        <p:nvSpPr>
          <p:cNvPr id="5" name="Text 2"/>
          <p:cNvSpPr/>
          <p:nvPr/>
        </p:nvSpPr>
        <p:spPr>
          <a:xfrm>
            <a:off x="457200" y="283464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Extraction automatique de données commerciales via n8n</a:t>
            </a:r>
            <a:endParaRPr lang="en-US" sz="1800" dirty="0"/>
          </a:p>
        </p:txBody>
      </p:sp>
      <p:sp>
        <p:nvSpPr>
          <p:cNvPr id="6" name="Shape 3"/>
          <p:cNvSpPr/>
          <p:nvPr/>
        </p:nvSpPr>
        <p:spPr>
          <a:xfrm>
            <a:off x="640080" y="3749040"/>
            <a:ext cx="1463040" cy="365760"/>
          </a:xfrm>
          <a:prstGeom prst="rect">
            <a:avLst/>
          </a:prstGeom>
          <a:solidFill>
            <a:srgbClr val="0F3460"/>
          </a:solidFill>
          <a:ln w="12700">
            <a:solidFill>
              <a:srgbClr val="E94560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40080" y="3749040"/>
            <a:ext cx="1463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n8n</a:t>
            </a:r>
            <a:endParaRPr lang="en-US" sz="1000" dirty="0"/>
          </a:p>
        </p:txBody>
      </p:sp>
      <p:sp>
        <p:nvSpPr>
          <p:cNvPr id="8" name="Shape 5"/>
          <p:cNvSpPr/>
          <p:nvPr/>
        </p:nvSpPr>
        <p:spPr>
          <a:xfrm>
            <a:off x="2240280" y="3749040"/>
            <a:ext cx="1463040" cy="365760"/>
          </a:xfrm>
          <a:prstGeom prst="rect">
            <a:avLst/>
          </a:prstGeom>
          <a:solidFill>
            <a:srgbClr val="0F3460"/>
          </a:solidFill>
          <a:ln w="12700">
            <a:solidFill>
              <a:srgbClr val="E9456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2240280" y="3749040"/>
            <a:ext cx="1463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Groq API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3840480" y="3749040"/>
            <a:ext cx="1463040" cy="365760"/>
          </a:xfrm>
          <a:prstGeom prst="rect">
            <a:avLst/>
          </a:prstGeom>
          <a:solidFill>
            <a:srgbClr val="0F3460"/>
          </a:solidFill>
          <a:ln w="12700">
            <a:solidFill>
              <a:srgbClr val="E94560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3840480" y="3749040"/>
            <a:ext cx="1463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Llama 4 Scout</a:t>
            </a:r>
            <a:endParaRPr lang="en-US" sz="1000" dirty="0"/>
          </a:p>
        </p:txBody>
      </p:sp>
      <p:sp>
        <p:nvSpPr>
          <p:cNvPr id="12" name="Shape 9"/>
          <p:cNvSpPr/>
          <p:nvPr/>
        </p:nvSpPr>
        <p:spPr>
          <a:xfrm>
            <a:off x="5440680" y="3749040"/>
            <a:ext cx="1463040" cy="365760"/>
          </a:xfrm>
          <a:prstGeom prst="rect">
            <a:avLst/>
          </a:prstGeom>
          <a:solidFill>
            <a:srgbClr val="0F3460"/>
          </a:solidFill>
          <a:ln w="12700">
            <a:solidFill>
              <a:srgbClr val="E94560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5440680" y="3749040"/>
            <a:ext cx="1463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 Sheets</a:t>
            </a:r>
            <a:endParaRPr lang="en-US" sz="1000" dirty="0"/>
          </a:p>
        </p:txBody>
      </p:sp>
      <p:sp>
        <p:nvSpPr>
          <p:cNvPr id="14" name="Shape 11"/>
          <p:cNvSpPr/>
          <p:nvPr/>
        </p:nvSpPr>
        <p:spPr>
          <a:xfrm>
            <a:off x="7040880" y="3749040"/>
            <a:ext cx="1463040" cy="365760"/>
          </a:xfrm>
          <a:prstGeom prst="rect">
            <a:avLst/>
          </a:prstGeom>
          <a:solidFill>
            <a:srgbClr val="0F3460"/>
          </a:solidFill>
          <a:ln w="12700">
            <a:solidFill>
              <a:srgbClr val="E94560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7040880" y="3749040"/>
            <a:ext cx="14630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 Drive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457200" y="457200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Orange Maroc — Nabil Mohamed — 2025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00C897"/>
          </a:solidFill>
          <a:ln/>
        </p:spPr>
      </p:sp>
      <p:sp>
        <p:nvSpPr>
          <p:cNvPr id="3" name="Shape 1"/>
          <p:cNvSpPr/>
          <p:nvPr/>
        </p:nvSpPr>
        <p:spPr>
          <a:xfrm>
            <a:off x="457200" y="274320"/>
            <a:ext cx="457200" cy="457200"/>
          </a:xfrm>
          <a:prstGeom prst="ellipse">
            <a:avLst/>
          </a:prstGeom>
          <a:solidFill>
            <a:srgbClr val="00C89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27432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E293B"/>
                </a:solidFill>
              </a:rPr>
              <a:t>7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51560" y="27432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Google Sheets — Stockage structuré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57200" y="960120"/>
            <a:ext cx="4572000" cy="20116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097280"/>
            <a:ext cx="320040" cy="32004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51560" y="1097280"/>
            <a:ext cx="3840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 Sheets Node — Append Row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640080" y="1508760"/>
            <a:ext cx="420624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 :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Append Row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Sheet :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OCR_Data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Mapping :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Auto-Map Input Data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Les noms de colonnes doivent correspondre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aux clés JSON exactement.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5212080" y="960120"/>
            <a:ext cx="3474720" cy="2011680"/>
          </a:xfrm>
          <a:prstGeom prst="rect">
            <a:avLst/>
          </a:prstGeom>
          <a:solidFill>
            <a:srgbClr val="1A1A2E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5394960" y="1097280"/>
            <a:ext cx="31089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Colonnes du Sheet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5394960" y="1463040"/>
            <a:ext cx="310896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FF6B3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timestamp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FF6B3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sender_id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FF6B3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sender_name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nom_commercial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activite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services_principaux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telephones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emails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langues_visibles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adresse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sites_ou_rs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commentaires_visuels
</a:t>
            </a:r>
            <a:endParaRPr lang="en-US" sz="95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50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drive_url</a:t>
            </a:r>
            <a:endParaRPr lang="en-US" sz="950" dirty="0"/>
          </a:p>
        </p:txBody>
      </p:sp>
      <p:sp>
        <p:nvSpPr>
          <p:cNvPr id="13" name="Shape 10"/>
          <p:cNvSpPr/>
          <p:nvPr/>
        </p:nvSpPr>
        <p:spPr>
          <a:xfrm>
            <a:off x="457200" y="3200400"/>
            <a:ext cx="8229600" cy="914400"/>
          </a:xfrm>
          <a:prstGeom prst="rect">
            <a:avLst/>
          </a:prstGeom>
          <a:solidFill>
            <a:srgbClr val="FFF3CD"/>
          </a:solidFill>
          <a:ln w="12700">
            <a:solidFill>
              <a:srgbClr val="F5C542"/>
            </a:solidFill>
            <a:prstDash val="solid"/>
          </a:ln>
        </p:spPr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3337560"/>
            <a:ext cx="274320" cy="27432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1005840" y="3246120"/>
            <a:ext cx="749808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Les champs arrays (services, téléphones, etc.) seront joints avec une virgule avant l'insertion : .join(', '). Ajoute cela dans le Code Node de l'étape 6.</a:t>
            </a:r>
            <a:endParaRPr lang="en-US" sz="11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4DA8DA"/>
          </a:solidFill>
          <a:ln/>
        </p:spPr>
      </p:sp>
      <p:sp>
        <p:nvSpPr>
          <p:cNvPr id="3" name="Shape 1"/>
          <p:cNvSpPr/>
          <p:nvPr/>
        </p:nvSpPr>
        <p:spPr>
          <a:xfrm>
            <a:off x="457200" y="274320"/>
            <a:ext cx="457200" cy="457200"/>
          </a:xfrm>
          <a:prstGeom prst="ellipse">
            <a:avLst/>
          </a:prstGeom>
          <a:solidFill>
            <a:srgbClr val="4DA8DA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27432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</a:rPr>
              <a:t>8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51560" y="274320"/>
            <a:ext cx="6400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Confirmation Telegram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57200" y="1005840"/>
            <a:ext cx="502920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143000"/>
            <a:ext cx="320040" cy="32004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51560" y="1143000"/>
            <a:ext cx="4206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Telegram Node — Send Message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640080" y="1554480"/>
            <a:ext cx="466344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 :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Send Message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Chat ID :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{{ $json.message.chat.id }}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Text (expression) :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Image traitée !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4DA8D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📍 {{ nom_commercial }}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4DA8D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📞 {{ telephones }}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4DA8D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💼 {{ activite }}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5760720" y="1005840"/>
            <a:ext cx="2926080" cy="2286000"/>
          </a:xfrm>
          <a:prstGeom prst="rect">
            <a:avLst/>
          </a:prstGeom>
          <a:solidFill>
            <a:srgbClr val="1B2836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5943600" y="1463040"/>
            <a:ext cx="2560320" cy="1463040"/>
          </a:xfrm>
          <a:prstGeom prst="rect">
            <a:avLst/>
          </a:prstGeom>
          <a:solidFill>
            <a:srgbClr val="2B5278"/>
          </a:solidFill>
          <a:ln/>
        </p:spPr>
      </p:sp>
      <p:sp>
        <p:nvSpPr>
          <p:cNvPr id="12" name="Text 9"/>
          <p:cNvSpPr/>
          <p:nvPr/>
        </p:nvSpPr>
        <p:spPr>
          <a:xfrm>
            <a:off x="5943600" y="114300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Aperçu message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6035040" y="1554480"/>
            <a:ext cx="237744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✅ Image traitée !
</a:t>
            </a:r>
            <a:endParaRPr lang="en-US" sz="11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E8E8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📍 Café Atlas
</a:t>
            </a:r>
            <a:endParaRPr lang="en-US" sz="11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E8E8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📞 +212 5XX XX XX XX
</a:t>
            </a:r>
            <a:endParaRPr lang="en-US" sz="11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00" dirty="0">
                <a:solidFill>
                  <a:srgbClr val="E8E8E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💼 Café-Restaurant</a:t>
            </a:r>
            <a:endParaRPr lang="en-US" sz="1100" dirty="0"/>
          </a:p>
        </p:txBody>
      </p:sp>
      <p:sp>
        <p:nvSpPr>
          <p:cNvPr id="14" name="Shape 11"/>
          <p:cNvSpPr/>
          <p:nvPr/>
        </p:nvSpPr>
        <p:spPr>
          <a:xfrm>
            <a:off x="457200" y="3566160"/>
            <a:ext cx="8229600" cy="1188720"/>
          </a:xfrm>
          <a:prstGeom prst="rect">
            <a:avLst/>
          </a:prstGeom>
          <a:solidFill>
            <a:srgbClr val="1A1A2E"/>
          </a:solidFill>
          <a:ln/>
        </p:spPr>
      </p:sp>
      <p:sp>
        <p:nvSpPr>
          <p:cNvPr id="15" name="Text 12"/>
          <p:cNvSpPr/>
          <p:nvPr/>
        </p:nvSpPr>
        <p:spPr>
          <a:xfrm>
            <a:off x="640080" y="3657600"/>
            <a:ext cx="78638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Gestion d'erreurs recommandée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640080" y="4023360"/>
            <a:ext cx="7863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Ajoute un Error Trigger qui envoie un message d'erreur au commercial si le traitement échoue : "❌ Erreur de traitement. Réessayez ou contactez le support." Cela évite que l'image soit perdue silencieusement.</a:t>
            </a:r>
            <a:endParaRPr lang="en-US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94560"/>
          </a:solidFill>
          <a:ln/>
        </p:spPr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74320"/>
            <a:ext cx="411480" cy="41148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05840" y="27432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Credentials &amp; Prérequis</a:t>
            </a:r>
            <a:endParaRPr lang="en-US" sz="2600" dirty="0"/>
          </a:p>
        </p:txBody>
      </p:sp>
      <p:sp>
        <p:nvSpPr>
          <p:cNvPr id="5" name="Shape 2"/>
          <p:cNvSpPr/>
          <p:nvPr/>
        </p:nvSpPr>
        <p:spPr>
          <a:xfrm>
            <a:off x="457200" y="1005840"/>
            <a:ext cx="2697480" cy="27432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457200" y="1005840"/>
            <a:ext cx="2697480" cy="411480"/>
          </a:xfrm>
          <a:prstGeom prst="rect">
            <a:avLst/>
          </a:prstGeom>
          <a:solidFill>
            <a:srgbClr val="4DA8DA"/>
          </a:solidFill>
          <a:ln/>
        </p:spPr>
      </p:sp>
      <p:sp>
        <p:nvSpPr>
          <p:cNvPr id="7" name="Text 4"/>
          <p:cNvSpPr/>
          <p:nvPr/>
        </p:nvSpPr>
        <p:spPr>
          <a:xfrm>
            <a:off x="457200" y="1005840"/>
            <a:ext cx="2697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Telegram Bot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594360" y="1554480"/>
            <a:ext cx="242316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Ouvre @BotFather sur Telegram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/newbot → crée ton bot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Copie le Token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 n8n → Credentials → Telegram API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 Colle le token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3337560" y="1005840"/>
            <a:ext cx="2697480" cy="27432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3337560" y="1005840"/>
            <a:ext cx="2697480" cy="411480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11" name="Text 8"/>
          <p:cNvSpPr/>
          <p:nvPr/>
        </p:nvSpPr>
        <p:spPr>
          <a:xfrm>
            <a:off x="3337560" y="1005840"/>
            <a:ext cx="2697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Groq API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3474720" y="1554480"/>
            <a:ext cx="242316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console.groq.com → API Keys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Create API Key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n8n → HTTP Request node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 Header: Authorization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 Bearer gsk_dHN6...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6217920" y="1005840"/>
            <a:ext cx="2697480" cy="27432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6217920" y="1005840"/>
            <a:ext cx="2697480" cy="411480"/>
          </a:xfrm>
          <a:prstGeom prst="rect">
            <a:avLst/>
          </a:prstGeom>
          <a:solidFill>
            <a:srgbClr val="00C897"/>
          </a:solidFill>
          <a:ln/>
        </p:spPr>
      </p:sp>
      <p:sp>
        <p:nvSpPr>
          <p:cNvPr id="15" name="Text 12"/>
          <p:cNvSpPr/>
          <p:nvPr/>
        </p:nvSpPr>
        <p:spPr>
          <a:xfrm>
            <a:off x="6217920" y="1005840"/>
            <a:ext cx="2697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 OAuth2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6355080" y="1554480"/>
            <a:ext cx="242316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1. console.cloud.google.com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2. Active Drive API + Sheets API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3. OAuth2 credentials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4. n8n → Credentials → Google</a:t>
            </a:r>
            <a:endParaRPr lang="en-US" sz="10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5. Authorise l'accès</a:t>
            </a:r>
            <a:endParaRPr lang="en-US" sz="1000" dirty="0"/>
          </a:p>
        </p:txBody>
      </p:sp>
      <p:sp>
        <p:nvSpPr>
          <p:cNvPr id="17" name="Shape 14"/>
          <p:cNvSpPr/>
          <p:nvPr/>
        </p:nvSpPr>
        <p:spPr>
          <a:xfrm>
            <a:off x="457200" y="4023360"/>
            <a:ext cx="8229600" cy="822960"/>
          </a:xfrm>
          <a:prstGeom prst="rect">
            <a:avLst/>
          </a:prstGeom>
          <a:solidFill>
            <a:srgbClr val="FFEBEE"/>
          </a:solidFill>
          <a:ln w="12700">
            <a:solidFill>
              <a:srgbClr val="E94560"/>
            </a:solidFill>
            <a:prstDash val="solid"/>
          </a:ln>
        </p:spPr>
      </p:sp>
      <p:pic>
        <p:nvPicPr>
          <p:cNvPr id="1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4160520"/>
            <a:ext cx="274320" cy="274320"/>
          </a:xfrm>
          <a:prstGeom prst="rect">
            <a:avLst/>
          </a:prstGeom>
        </p:spPr>
      </p:pic>
      <p:sp>
        <p:nvSpPr>
          <p:cNvPr id="19" name="Text 15"/>
          <p:cNvSpPr/>
          <p:nvPr/>
        </p:nvSpPr>
        <p:spPr>
          <a:xfrm>
            <a:off x="1005840" y="4069080"/>
            <a:ext cx="74980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 mets JAMAIS ta clé API Groq directement dans le JSON body. Utilise les Credentials n8n ou des variables d'environnement pour sécuriser tes tokens.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1A1A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94560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Résumé &amp; Prochaines Étapes</a:t>
            </a:r>
            <a:endParaRPr lang="en-US" sz="2800" dirty="0"/>
          </a:p>
        </p:txBody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005840"/>
            <a:ext cx="228600" cy="228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960120" y="100584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Telegram Trigger configuré avec Download Images</a:t>
            </a:r>
            <a:endParaRPr lang="en-US" sz="13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1389888"/>
            <a:ext cx="228600" cy="2286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60120" y="138988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IF Node filtre les messages sans image</a:t>
            </a:r>
            <a:endParaRPr lang="en-US" sz="130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" y="1773936"/>
            <a:ext cx="228600" cy="22860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960120" y="1773936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Image convertie en base64 via Code Node</a:t>
            </a:r>
            <a:endParaRPr lang="en-US" sz="130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" y="2157984"/>
            <a:ext cx="228600" cy="2286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60120" y="2157984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Image sauvegardée sur Google Drive</a:t>
            </a:r>
            <a:endParaRPr lang="en-US" sz="130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080" y="2542032"/>
            <a:ext cx="228600" cy="228600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960120" y="2542032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OCR via Groq API (Llama 4 Scout Vision)</a:t>
            </a:r>
            <a:endParaRPr lang="en-US" sz="1300" dirty="0"/>
          </a:p>
        </p:txBody>
      </p:sp>
      <p:pic>
        <p:nvPicPr>
          <p:cNvPr id="14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080" y="2926080"/>
            <a:ext cx="228600" cy="22860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960120" y="292608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JSON parsé et nettoyé</a:t>
            </a:r>
            <a:endParaRPr lang="en-US" sz="1300" dirty="0"/>
          </a:p>
        </p:txBody>
      </p:sp>
      <p:pic>
        <p:nvPicPr>
          <p:cNvPr id="16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0080" y="3310128"/>
            <a:ext cx="228600" cy="228600"/>
          </a:xfrm>
          <a:prstGeom prst="rect">
            <a:avLst/>
          </a:prstGeom>
        </p:spPr>
      </p:pic>
      <p:sp>
        <p:nvSpPr>
          <p:cNvPr id="17" name="Text 8"/>
          <p:cNvSpPr/>
          <p:nvPr/>
        </p:nvSpPr>
        <p:spPr>
          <a:xfrm>
            <a:off x="960120" y="3310128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Données insérées dans Google Sheets</a:t>
            </a:r>
            <a:endParaRPr lang="en-US" sz="1300" dirty="0"/>
          </a:p>
        </p:txBody>
      </p:sp>
      <p:pic>
        <p:nvPicPr>
          <p:cNvPr id="18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080" y="3694176"/>
            <a:ext cx="228600" cy="228600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960120" y="3694176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Confirmation envoyée au commercial</a:t>
            </a:r>
            <a:endParaRPr lang="en-US" sz="1300" dirty="0"/>
          </a:p>
        </p:txBody>
      </p:sp>
      <p:sp>
        <p:nvSpPr>
          <p:cNvPr id="20" name="Shape 10"/>
          <p:cNvSpPr/>
          <p:nvPr/>
        </p:nvSpPr>
        <p:spPr>
          <a:xfrm>
            <a:off x="457200" y="4206240"/>
            <a:ext cx="8229600" cy="731520"/>
          </a:xfrm>
          <a:prstGeom prst="rect">
            <a:avLst/>
          </a:prstGeom>
          <a:solidFill>
            <a:srgbClr val="0F3460"/>
          </a:solidFill>
          <a:ln/>
        </p:spPr>
      </p:sp>
      <p:sp>
        <p:nvSpPr>
          <p:cNvPr id="21" name="Text 11"/>
          <p:cNvSpPr/>
          <p:nvPr/>
        </p:nvSpPr>
        <p:spPr>
          <a:xfrm>
            <a:off x="640080" y="4251960"/>
            <a:ext cx="7863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C5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Next: </a:t>
            </a:r>
            <a:pPr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Ajouter la gestion multi-images par message  |  Fallback vers Gemini Flash si Groq est down  |  Dashboard de suivi des extractions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E94560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27432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Architecture Globale du Workflow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393192" y="1188720"/>
            <a:ext cx="868680" cy="2011680"/>
          </a:xfrm>
          <a:prstGeom prst="rect">
            <a:avLst/>
          </a:prstGeom>
          <a:solidFill>
            <a:srgbClr val="FFFFFF"/>
          </a:solidFill>
          <a:ln w="19050">
            <a:solidFill>
              <a:srgbClr val="4DA8D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667512" y="1325880"/>
            <a:ext cx="320040" cy="320040"/>
          </a:xfrm>
          <a:prstGeom prst="ellipse">
            <a:avLst/>
          </a:prstGeom>
          <a:solidFill>
            <a:srgbClr val="4DA8DA"/>
          </a:solidFill>
          <a:ln/>
        </p:spPr>
      </p:sp>
      <p:sp>
        <p:nvSpPr>
          <p:cNvPr id="6" name="Text 4"/>
          <p:cNvSpPr/>
          <p:nvPr/>
        </p:nvSpPr>
        <p:spPr>
          <a:xfrm>
            <a:off x="667512" y="132588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200" dirty="0"/>
          </a:p>
        </p:txBody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932" y="1783080"/>
            <a:ext cx="457200" cy="45720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393192" y="2377440"/>
            <a:ext cx="8686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Telegram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Trigger</a:t>
            </a:r>
            <a:endParaRPr lang="en-US" sz="900" dirty="0"/>
          </a:p>
        </p:txBody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160" y="1920240"/>
            <a:ext cx="164592" cy="164592"/>
          </a:xfrm>
          <a:prstGeom prst="rect">
            <a:avLst/>
          </a:prstGeom>
        </p:spPr>
      </p:pic>
      <p:sp>
        <p:nvSpPr>
          <p:cNvPr id="10" name="Shape 6"/>
          <p:cNvSpPr/>
          <p:nvPr/>
        </p:nvSpPr>
        <p:spPr>
          <a:xfrm>
            <a:off x="1463040" y="1188720"/>
            <a:ext cx="868680" cy="2011680"/>
          </a:xfrm>
          <a:prstGeom prst="rect">
            <a:avLst/>
          </a:prstGeom>
          <a:solidFill>
            <a:srgbClr val="FFFFFF"/>
          </a:solidFill>
          <a:ln w="19050">
            <a:solidFill>
              <a:srgbClr val="F5C542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1" name="Shape 7"/>
          <p:cNvSpPr/>
          <p:nvPr/>
        </p:nvSpPr>
        <p:spPr>
          <a:xfrm>
            <a:off x="1737360" y="1325880"/>
            <a:ext cx="320040" cy="320040"/>
          </a:xfrm>
          <a:prstGeom prst="ellipse">
            <a:avLst/>
          </a:prstGeom>
          <a:solidFill>
            <a:srgbClr val="F5C542"/>
          </a:solidFill>
          <a:ln/>
        </p:spPr>
      </p:sp>
      <p:sp>
        <p:nvSpPr>
          <p:cNvPr id="12" name="Text 8"/>
          <p:cNvSpPr/>
          <p:nvPr/>
        </p:nvSpPr>
        <p:spPr>
          <a:xfrm>
            <a:off x="1737360" y="132588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200" dirty="0"/>
          </a:p>
        </p:txBody>
      </p:sp>
      <p:pic>
        <p:nvPicPr>
          <p:cNvPr id="13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780" y="1783080"/>
            <a:ext cx="457200" cy="457200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1463040" y="2377440"/>
            <a:ext cx="8686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Filtre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Image?</a:t>
            </a:r>
            <a:endParaRPr lang="en-US" sz="900" dirty="0"/>
          </a:p>
        </p:txBody>
      </p:sp>
      <p:pic>
        <p:nvPicPr>
          <p:cNvPr id="1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008" y="1920240"/>
            <a:ext cx="164592" cy="164592"/>
          </a:xfrm>
          <a:prstGeom prst="rect">
            <a:avLst/>
          </a:prstGeom>
        </p:spPr>
      </p:pic>
      <p:sp>
        <p:nvSpPr>
          <p:cNvPr id="16" name="Shape 10"/>
          <p:cNvSpPr/>
          <p:nvPr/>
        </p:nvSpPr>
        <p:spPr>
          <a:xfrm>
            <a:off x="2532888" y="1188720"/>
            <a:ext cx="868680" cy="2011680"/>
          </a:xfrm>
          <a:prstGeom prst="rect">
            <a:avLst/>
          </a:prstGeom>
          <a:solidFill>
            <a:srgbClr val="FFFFFF"/>
          </a:solidFill>
          <a:ln w="19050">
            <a:solidFill>
              <a:srgbClr val="00C897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7" name="Shape 11"/>
          <p:cNvSpPr/>
          <p:nvPr/>
        </p:nvSpPr>
        <p:spPr>
          <a:xfrm>
            <a:off x="2807208" y="1325880"/>
            <a:ext cx="320040" cy="320040"/>
          </a:xfrm>
          <a:prstGeom prst="ellipse">
            <a:avLst/>
          </a:prstGeom>
          <a:solidFill>
            <a:srgbClr val="00C897"/>
          </a:solidFill>
          <a:ln/>
        </p:spPr>
      </p:sp>
      <p:sp>
        <p:nvSpPr>
          <p:cNvPr id="18" name="Text 12"/>
          <p:cNvSpPr/>
          <p:nvPr/>
        </p:nvSpPr>
        <p:spPr>
          <a:xfrm>
            <a:off x="2807208" y="132588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200" dirty="0"/>
          </a:p>
        </p:txBody>
      </p:sp>
      <p:pic>
        <p:nvPicPr>
          <p:cNvPr id="19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8628" y="1783080"/>
            <a:ext cx="457200" cy="457200"/>
          </a:xfrm>
          <a:prstGeom prst="rect">
            <a:avLst/>
          </a:prstGeom>
        </p:spPr>
      </p:pic>
      <p:sp>
        <p:nvSpPr>
          <p:cNvPr id="20" name="Text 13"/>
          <p:cNvSpPr/>
          <p:nvPr/>
        </p:nvSpPr>
        <p:spPr>
          <a:xfrm>
            <a:off x="2532888" y="2377440"/>
            <a:ext cx="8686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Download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Image</a:t>
            </a:r>
            <a:endParaRPr lang="en-US" sz="900" dirty="0"/>
          </a:p>
        </p:txBody>
      </p:sp>
      <p:pic>
        <p:nvPicPr>
          <p:cNvPr id="21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9856" y="1920240"/>
            <a:ext cx="164592" cy="164592"/>
          </a:xfrm>
          <a:prstGeom prst="rect">
            <a:avLst/>
          </a:prstGeom>
        </p:spPr>
      </p:pic>
      <p:sp>
        <p:nvSpPr>
          <p:cNvPr id="22" name="Shape 14"/>
          <p:cNvSpPr/>
          <p:nvPr/>
        </p:nvSpPr>
        <p:spPr>
          <a:xfrm>
            <a:off x="3602736" y="1188720"/>
            <a:ext cx="868680" cy="2011680"/>
          </a:xfrm>
          <a:prstGeom prst="rect">
            <a:avLst/>
          </a:prstGeom>
          <a:solidFill>
            <a:srgbClr val="FFFFFF"/>
          </a:solidFill>
          <a:ln w="19050">
            <a:solidFill>
              <a:srgbClr val="F5C542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23" name="Shape 15"/>
          <p:cNvSpPr/>
          <p:nvPr/>
        </p:nvSpPr>
        <p:spPr>
          <a:xfrm>
            <a:off x="3877056" y="1325880"/>
            <a:ext cx="320040" cy="320040"/>
          </a:xfrm>
          <a:prstGeom prst="ellipse">
            <a:avLst/>
          </a:prstGeom>
          <a:solidFill>
            <a:srgbClr val="F5C542"/>
          </a:solidFill>
          <a:ln/>
        </p:spPr>
      </p:sp>
      <p:sp>
        <p:nvSpPr>
          <p:cNvPr id="24" name="Text 16"/>
          <p:cNvSpPr/>
          <p:nvPr/>
        </p:nvSpPr>
        <p:spPr>
          <a:xfrm>
            <a:off x="3877056" y="132588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200" dirty="0"/>
          </a:p>
        </p:txBody>
      </p:sp>
      <p:pic>
        <p:nvPicPr>
          <p:cNvPr id="25" name="Image 6" descr="preencoded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08476" y="1783080"/>
            <a:ext cx="457200" cy="457200"/>
          </a:xfrm>
          <a:prstGeom prst="rect">
            <a:avLst/>
          </a:prstGeom>
        </p:spPr>
      </p:pic>
      <p:sp>
        <p:nvSpPr>
          <p:cNvPr id="26" name="Text 17"/>
          <p:cNvSpPr/>
          <p:nvPr/>
        </p:nvSpPr>
        <p:spPr>
          <a:xfrm>
            <a:off x="3602736" y="2377440"/>
            <a:ext cx="8686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Drive</a:t>
            </a:r>
            <a:endParaRPr lang="en-US" sz="900" dirty="0"/>
          </a:p>
        </p:txBody>
      </p:sp>
      <p:pic>
        <p:nvPicPr>
          <p:cNvPr id="27" name="Image 7" descr="preencoded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89704" y="1920240"/>
            <a:ext cx="164592" cy="164592"/>
          </a:xfrm>
          <a:prstGeom prst="rect">
            <a:avLst/>
          </a:prstGeom>
        </p:spPr>
      </p:pic>
      <p:sp>
        <p:nvSpPr>
          <p:cNvPr id="28" name="Shape 18"/>
          <p:cNvSpPr/>
          <p:nvPr/>
        </p:nvSpPr>
        <p:spPr>
          <a:xfrm>
            <a:off x="4672584" y="1188720"/>
            <a:ext cx="868680" cy="2011680"/>
          </a:xfrm>
          <a:prstGeom prst="rect">
            <a:avLst/>
          </a:prstGeom>
          <a:solidFill>
            <a:srgbClr val="FFFFFF"/>
          </a:solidFill>
          <a:ln w="19050">
            <a:solidFill>
              <a:srgbClr val="FF6B35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29" name="Shape 19"/>
          <p:cNvSpPr/>
          <p:nvPr/>
        </p:nvSpPr>
        <p:spPr>
          <a:xfrm>
            <a:off x="4946904" y="1325880"/>
            <a:ext cx="320040" cy="320040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30" name="Text 20"/>
          <p:cNvSpPr/>
          <p:nvPr/>
        </p:nvSpPr>
        <p:spPr>
          <a:xfrm>
            <a:off x="4946904" y="132588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200" dirty="0"/>
          </a:p>
        </p:txBody>
      </p:sp>
      <p:pic>
        <p:nvPicPr>
          <p:cNvPr id="31" name="Image 8" descr="preencoded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78324" y="1783080"/>
            <a:ext cx="457200" cy="457200"/>
          </a:xfrm>
          <a:prstGeom prst="rect">
            <a:avLst/>
          </a:prstGeom>
        </p:spPr>
      </p:pic>
      <p:sp>
        <p:nvSpPr>
          <p:cNvPr id="32" name="Text 21"/>
          <p:cNvSpPr/>
          <p:nvPr/>
        </p:nvSpPr>
        <p:spPr>
          <a:xfrm>
            <a:off x="4672584" y="2377440"/>
            <a:ext cx="8686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Groq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Vision OCR</a:t>
            </a:r>
            <a:endParaRPr lang="en-US" sz="900" dirty="0"/>
          </a:p>
        </p:txBody>
      </p:sp>
      <p:pic>
        <p:nvPicPr>
          <p:cNvPr id="33" name="Image 9" descr="preencoded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59552" y="1920240"/>
            <a:ext cx="164592" cy="164592"/>
          </a:xfrm>
          <a:prstGeom prst="rect">
            <a:avLst/>
          </a:prstGeom>
        </p:spPr>
      </p:pic>
      <p:sp>
        <p:nvSpPr>
          <p:cNvPr id="34" name="Shape 22"/>
          <p:cNvSpPr/>
          <p:nvPr/>
        </p:nvSpPr>
        <p:spPr>
          <a:xfrm>
            <a:off x="5742432" y="1188720"/>
            <a:ext cx="868680" cy="2011680"/>
          </a:xfrm>
          <a:prstGeom prst="rect">
            <a:avLst/>
          </a:prstGeom>
          <a:solidFill>
            <a:srgbClr val="FFFFFF"/>
          </a:solidFill>
          <a:ln w="19050">
            <a:solidFill>
              <a:srgbClr val="4DA8D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35" name="Shape 23"/>
          <p:cNvSpPr/>
          <p:nvPr/>
        </p:nvSpPr>
        <p:spPr>
          <a:xfrm>
            <a:off x="6016752" y="1325880"/>
            <a:ext cx="320040" cy="320040"/>
          </a:xfrm>
          <a:prstGeom prst="ellipse">
            <a:avLst/>
          </a:prstGeom>
          <a:solidFill>
            <a:srgbClr val="4DA8DA"/>
          </a:solidFill>
          <a:ln/>
        </p:spPr>
      </p:sp>
      <p:sp>
        <p:nvSpPr>
          <p:cNvPr id="36" name="Text 24"/>
          <p:cNvSpPr/>
          <p:nvPr/>
        </p:nvSpPr>
        <p:spPr>
          <a:xfrm>
            <a:off x="6016752" y="132588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200" dirty="0"/>
          </a:p>
        </p:txBody>
      </p:sp>
      <p:pic>
        <p:nvPicPr>
          <p:cNvPr id="37" name="Image 10" descr="preencoded.png">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48172" y="1783080"/>
            <a:ext cx="457200" cy="457200"/>
          </a:xfrm>
          <a:prstGeom prst="rect">
            <a:avLst/>
          </a:prstGeom>
        </p:spPr>
      </p:pic>
      <p:sp>
        <p:nvSpPr>
          <p:cNvPr id="38" name="Text 25"/>
          <p:cNvSpPr/>
          <p:nvPr/>
        </p:nvSpPr>
        <p:spPr>
          <a:xfrm>
            <a:off x="5742432" y="2377440"/>
            <a:ext cx="8686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Parse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JSON</a:t>
            </a:r>
            <a:endParaRPr lang="en-US" sz="900" dirty="0"/>
          </a:p>
        </p:txBody>
      </p:sp>
      <p:pic>
        <p:nvPicPr>
          <p:cNvPr id="39" name="Image 11" descr="preencoded.png">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29400" y="1920240"/>
            <a:ext cx="164592" cy="164592"/>
          </a:xfrm>
          <a:prstGeom prst="rect">
            <a:avLst/>
          </a:prstGeom>
        </p:spPr>
      </p:pic>
      <p:sp>
        <p:nvSpPr>
          <p:cNvPr id="40" name="Shape 26"/>
          <p:cNvSpPr/>
          <p:nvPr/>
        </p:nvSpPr>
        <p:spPr>
          <a:xfrm>
            <a:off x="6812280" y="1188720"/>
            <a:ext cx="868680" cy="2011680"/>
          </a:xfrm>
          <a:prstGeom prst="rect">
            <a:avLst/>
          </a:prstGeom>
          <a:solidFill>
            <a:srgbClr val="FFFFFF"/>
          </a:solidFill>
          <a:ln w="19050">
            <a:solidFill>
              <a:srgbClr val="00C897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41" name="Shape 27"/>
          <p:cNvSpPr/>
          <p:nvPr/>
        </p:nvSpPr>
        <p:spPr>
          <a:xfrm>
            <a:off x="7086600" y="1325880"/>
            <a:ext cx="320040" cy="320040"/>
          </a:xfrm>
          <a:prstGeom prst="ellipse">
            <a:avLst/>
          </a:prstGeom>
          <a:solidFill>
            <a:srgbClr val="00C897"/>
          </a:solidFill>
          <a:ln/>
        </p:spPr>
      </p:sp>
      <p:sp>
        <p:nvSpPr>
          <p:cNvPr id="42" name="Text 28"/>
          <p:cNvSpPr/>
          <p:nvPr/>
        </p:nvSpPr>
        <p:spPr>
          <a:xfrm>
            <a:off x="7086600" y="132588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200" dirty="0"/>
          </a:p>
        </p:txBody>
      </p:sp>
      <p:pic>
        <p:nvPicPr>
          <p:cNvPr id="43" name="Image 12" descr="preencoded.png">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18020" y="1783080"/>
            <a:ext cx="457200" cy="457200"/>
          </a:xfrm>
          <a:prstGeom prst="rect">
            <a:avLst/>
          </a:prstGeom>
        </p:spPr>
      </p:pic>
      <p:sp>
        <p:nvSpPr>
          <p:cNvPr id="44" name="Text 29"/>
          <p:cNvSpPr/>
          <p:nvPr/>
        </p:nvSpPr>
        <p:spPr>
          <a:xfrm>
            <a:off x="6812280" y="2377440"/>
            <a:ext cx="8686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Sheets</a:t>
            </a:r>
            <a:endParaRPr lang="en-US" sz="900" dirty="0"/>
          </a:p>
        </p:txBody>
      </p:sp>
      <p:pic>
        <p:nvPicPr>
          <p:cNvPr id="45" name="Image 13" descr="preencoded.png">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699248" y="1920240"/>
            <a:ext cx="164592" cy="164592"/>
          </a:xfrm>
          <a:prstGeom prst="rect">
            <a:avLst/>
          </a:prstGeom>
        </p:spPr>
      </p:pic>
      <p:sp>
        <p:nvSpPr>
          <p:cNvPr id="46" name="Shape 30"/>
          <p:cNvSpPr/>
          <p:nvPr/>
        </p:nvSpPr>
        <p:spPr>
          <a:xfrm>
            <a:off x="7882128" y="1188720"/>
            <a:ext cx="868680" cy="2011680"/>
          </a:xfrm>
          <a:prstGeom prst="rect">
            <a:avLst/>
          </a:prstGeom>
          <a:solidFill>
            <a:srgbClr val="FFFFFF"/>
          </a:solidFill>
          <a:ln w="19050">
            <a:solidFill>
              <a:srgbClr val="4DA8D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47" name="Shape 31"/>
          <p:cNvSpPr/>
          <p:nvPr/>
        </p:nvSpPr>
        <p:spPr>
          <a:xfrm>
            <a:off x="8156448" y="1325880"/>
            <a:ext cx="320040" cy="320040"/>
          </a:xfrm>
          <a:prstGeom prst="ellipse">
            <a:avLst/>
          </a:prstGeom>
          <a:solidFill>
            <a:srgbClr val="4DA8DA"/>
          </a:solidFill>
          <a:ln/>
        </p:spPr>
      </p:sp>
      <p:sp>
        <p:nvSpPr>
          <p:cNvPr id="48" name="Text 32"/>
          <p:cNvSpPr/>
          <p:nvPr/>
        </p:nvSpPr>
        <p:spPr>
          <a:xfrm>
            <a:off x="8156448" y="1325880"/>
            <a:ext cx="3200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200" dirty="0"/>
          </a:p>
        </p:txBody>
      </p:sp>
      <p:pic>
        <p:nvPicPr>
          <p:cNvPr id="49" name="Image 14" descr="preencoded.png">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87868" y="1783080"/>
            <a:ext cx="457200" cy="457200"/>
          </a:xfrm>
          <a:prstGeom prst="rect">
            <a:avLst/>
          </a:prstGeom>
        </p:spPr>
      </p:pic>
      <p:sp>
        <p:nvSpPr>
          <p:cNvPr id="50" name="Text 33"/>
          <p:cNvSpPr/>
          <p:nvPr/>
        </p:nvSpPr>
        <p:spPr>
          <a:xfrm>
            <a:off x="7882128" y="2377440"/>
            <a:ext cx="8686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Telegram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Confirm</a:t>
            </a:r>
            <a:endParaRPr lang="en-US" sz="900" dirty="0"/>
          </a:p>
        </p:txBody>
      </p:sp>
      <p:sp>
        <p:nvSpPr>
          <p:cNvPr id="51" name="Shape 34"/>
          <p:cNvSpPr/>
          <p:nvPr/>
        </p:nvSpPr>
        <p:spPr>
          <a:xfrm>
            <a:off x="457200" y="3520440"/>
            <a:ext cx="8229600" cy="1280160"/>
          </a:xfrm>
          <a:prstGeom prst="rect">
            <a:avLst/>
          </a:prstGeom>
          <a:solidFill>
            <a:srgbClr val="1A1A2E"/>
          </a:solidFill>
          <a:ln/>
        </p:spPr>
      </p:sp>
      <p:sp>
        <p:nvSpPr>
          <p:cNvPr id="52" name="Text 35"/>
          <p:cNvSpPr/>
          <p:nvPr/>
        </p:nvSpPr>
        <p:spPr>
          <a:xfrm>
            <a:off x="731520" y="361188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40000"/>
              </a:lnSpc>
              <a:buNone/>
            </a:pPr>
            <a:r>
              <a:rPr lang="en-US" sz="1300" b="1" dirty="0">
                <a:solidFill>
                  <a:srgbClr val="F5C5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Modèle Vision (OCR) : </a:t>
            </a:r>
            <a:pPr indent="0" marL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Llama 4 Scout 17B via Groq API</a:t>
            </a:r>
            <a:pPr indent="0" marL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300" dirty="0"/>
          </a:p>
          <a:p>
            <a:pPr indent="0" marL="0">
              <a:lnSpc>
                <a:spcPct val="140000"/>
              </a:lnSpc>
              <a:buNone/>
            </a:pPr>
            <a:r>
              <a:rPr lang="en-US" sz="1300" b="1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Modèle Structuration : </a:t>
            </a:r>
            <a:pPr indent="0" marL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Llama 3.3 70B via Groq API</a:t>
            </a:r>
            <a:pPr indent="0" marL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300" dirty="0"/>
          </a:p>
          <a:p>
            <a:pPr indent="0" marL="0">
              <a:lnSpc>
                <a:spcPct val="140000"/>
              </a:lnSpc>
              <a:buNone/>
            </a:pPr>
            <a:r>
              <a:rPr lang="en-US" sz="1300" b="1" dirty="0">
                <a:solidFill>
                  <a:srgbClr val="FF6B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Stockage : </a:t>
            </a:r>
            <a:pPr indent="0" marL="0">
              <a:lnSpc>
                <a:spcPct val="14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 Drive (images) + Google Sheets (données structurées)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4DA8DA"/>
          </a:solidFill>
          <a:ln/>
        </p:spPr>
      </p:sp>
      <p:sp>
        <p:nvSpPr>
          <p:cNvPr id="3" name="Shape 1"/>
          <p:cNvSpPr/>
          <p:nvPr/>
        </p:nvSpPr>
        <p:spPr>
          <a:xfrm>
            <a:off x="457200" y="274320"/>
            <a:ext cx="457200" cy="457200"/>
          </a:xfrm>
          <a:prstGeom prst="ellipse">
            <a:avLst/>
          </a:prstGeom>
          <a:solidFill>
            <a:srgbClr val="4DA8DA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27432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</a:rPr>
              <a:t>1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51560" y="27432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Telegram Trigger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57200" y="1005840"/>
            <a:ext cx="4114800" cy="34747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188720"/>
            <a:ext cx="365760" cy="3657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97280" y="1188720"/>
            <a:ext cx="3200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Configuration du Node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640080" y="1737360"/>
            <a:ext cx="374904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50000"/>
              </a:lnSpc>
              <a:buNone/>
            </a:pPr>
            <a:r>
              <a:rPr lang="en-US" sz="13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Node : </a:t>
            </a:r>
            <a:pPr indent="0" marL="0">
              <a:lnSpc>
                <a:spcPct val="150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Telegram Trigger</a:t>
            </a:r>
            <a:pPr indent="0" marL="0">
              <a:lnSpc>
                <a:spcPct val="150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3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3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Updates : </a:t>
            </a:r>
            <a:pPr indent="0" marL="0">
              <a:lnSpc>
                <a:spcPct val="150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message</a:t>
            </a:r>
            <a:pPr indent="0" marL="0">
              <a:lnSpc>
                <a:spcPct val="150000"/>
              </a:lnSpc>
              <a:buNone/>
            </a:pPr>
            <a:r>
              <a:rPr lang="en-US" sz="13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3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3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Additional Fields :
</a:t>
            </a:r>
            <a:endParaRPr lang="en-US" sz="1300" dirty="0"/>
          </a:p>
          <a:p>
            <a:pPr indent="0" marL="0">
              <a:lnSpc>
                <a:spcPct val="150000"/>
              </a:lnSpc>
              <a:buNone/>
            </a:pPr>
            <a:r>
              <a:rPr lang="en-US" sz="1300" b="1" dirty="0">
                <a:solidFill>
                  <a:srgbClr val="E945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Download Images → ON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640080" y="3566160"/>
            <a:ext cx="3749040" cy="731520"/>
          </a:xfrm>
          <a:prstGeom prst="rect">
            <a:avLst/>
          </a:prstGeom>
          <a:solidFill>
            <a:srgbClr val="FFF3CD"/>
          </a:solidFill>
          <a:ln w="12700">
            <a:solidFill>
              <a:srgbClr val="F5C542"/>
            </a:solidFill>
            <a:prstDash val="solid"/>
          </a:ln>
        </p:spPr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3703320"/>
            <a:ext cx="274320" cy="27432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143000" y="3611880"/>
            <a:ext cx="30632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Active 'Download Images' dans Additional Fields pour récupérer le binaire.</a:t>
            </a:r>
            <a:endParaRPr lang="en-US" sz="1000" dirty="0"/>
          </a:p>
        </p:txBody>
      </p:sp>
      <p:sp>
        <p:nvSpPr>
          <p:cNvPr id="13" name="Shape 9"/>
          <p:cNvSpPr/>
          <p:nvPr/>
        </p:nvSpPr>
        <p:spPr>
          <a:xfrm>
            <a:off x="4846320" y="1005840"/>
            <a:ext cx="3840480" cy="3474720"/>
          </a:xfrm>
          <a:prstGeom prst="rect">
            <a:avLst/>
          </a:prstGeom>
          <a:solidFill>
            <a:srgbClr val="1A1A2E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4" name="Text 10"/>
          <p:cNvSpPr/>
          <p:nvPr/>
        </p:nvSpPr>
        <p:spPr>
          <a:xfrm>
            <a:off x="5029200" y="1188720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Output du Trigger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5029200" y="1691640"/>
            <a:ext cx="3474720" cy="2560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json.message.from.id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→ ID du commercial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json.message.photo[]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→ Array des tailles d'image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json.message.photo[-1].file_id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→ Meilleure résolution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json.message.date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→ Timestamp d'envoi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5C542"/>
          </a:solidFill>
          <a:ln/>
        </p:spPr>
      </p:sp>
      <p:sp>
        <p:nvSpPr>
          <p:cNvPr id="3" name="Shape 1"/>
          <p:cNvSpPr/>
          <p:nvPr/>
        </p:nvSpPr>
        <p:spPr>
          <a:xfrm>
            <a:off x="457200" y="274320"/>
            <a:ext cx="457200" cy="457200"/>
          </a:xfrm>
          <a:prstGeom prst="ellipse">
            <a:avLst/>
          </a:prstGeom>
          <a:solidFill>
            <a:srgbClr val="F5C542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27432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E293B"/>
                </a:solidFill>
              </a:rPr>
              <a:t>2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51560" y="27432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Filtre Image (IF Node)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57200" y="1005840"/>
            <a:ext cx="3931920" cy="18288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143000"/>
            <a:ext cx="320040" cy="32004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51560" y="114300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Pourquoi filtrer ?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640080" y="1600200"/>
            <a:ext cx="356616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Les commerciaux peuvent envoyer du texte, des stickers ou des documents. On ne traite que les messages contenant une image (photo).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4754880" y="1005840"/>
            <a:ext cx="3931920" cy="1828800"/>
          </a:xfrm>
          <a:prstGeom prst="rect">
            <a:avLst/>
          </a:prstGeom>
          <a:solidFill>
            <a:srgbClr val="1A1A2E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4937760" y="114300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Configuration IF Node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4937760" y="1600200"/>
            <a:ext cx="356616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Condition :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{{ $json.message.photo }}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is not empty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True →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continuer le flow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E94560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False →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stop (ignorer)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457200" y="3108960"/>
            <a:ext cx="8229600" cy="1645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4" name="Text 11"/>
          <p:cNvSpPr/>
          <p:nvPr/>
        </p:nvSpPr>
        <p:spPr>
          <a:xfrm>
            <a:off x="640080" y="3246120"/>
            <a:ext cx="786384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Alternative : vérifier les données binaires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640080" y="3657600"/>
            <a:ext cx="786384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 'Download Images' est activé, tu peux aussi vérifier :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{{ $binary.data }} is not empty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Cela garantit que l'image a été téléchargée avec succès par le Telegram Trigger.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00C897"/>
          </a:solidFill>
          <a:ln/>
        </p:spPr>
      </p:sp>
      <p:sp>
        <p:nvSpPr>
          <p:cNvPr id="3" name="Shape 1"/>
          <p:cNvSpPr/>
          <p:nvPr/>
        </p:nvSpPr>
        <p:spPr>
          <a:xfrm>
            <a:off x="457200" y="274320"/>
            <a:ext cx="457200" cy="457200"/>
          </a:xfrm>
          <a:prstGeom prst="ellipse">
            <a:avLst/>
          </a:prstGeom>
          <a:solidFill>
            <a:srgbClr val="00C89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27432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</a:rPr>
              <a:t>3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51560" y="274320"/>
            <a:ext cx="6400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Télécharger l'Image (HTTP Request)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57200" y="1005840"/>
            <a:ext cx="393192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457200" y="1005840"/>
            <a:ext cx="3931920" cy="411480"/>
          </a:xfrm>
          <a:prstGeom prst="rect">
            <a:avLst/>
          </a:prstGeom>
          <a:solidFill>
            <a:srgbClr val="00C897"/>
          </a:solidFill>
          <a:ln/>
        </p:spPr>
      </p:sp>
      <p:sp>
        <p:nvSpPr>
          <p:cNvPr id="8" name="Text 6"/>
          <p:cNvSpPr/>
          <p:nvPr/>
        </p:nvSpPr>
        <p:spPr>
          <a:xfrm>
            <a:off x="594360" y="1005840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 : Déjà téléchargé (recommandé)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94360" y="1554480"/>
            <a:ext cx="3657600" cy="1554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 'Download Images' est activé dans le
Telegram Trigger, l'image est déjà dans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$binary.data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Pas besoin de HTTP Request !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Passe directement à l'étape suivante.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754880" y="1005840"/>
            <a:ext cx="3931920" cy="2286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754880" y="1005840"/>
            <a:ext cx="3931920" cy="411480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12" name="Text 10"/>
          <p:cNvSpPr/>
          <p:nvPr/>
        </p:nvSpPr>
        <p:spPr>
          <a:xfrm>
            <a:off x="4892040" y="1005840"/>
            <a:ext cx="3657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 : Téléchargement manuel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4892040" y="1508760"/>
            <a:ext cx="3657600" cy="1645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1E293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Étape 1 — getFile :
</a:t>
            </a:r>
            <a:endParaRPr lang="en-US" sz="10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GET https://api.telegram.org/
  bot&lt;TOKEN&gt;/getFile?file_id=
  {{ $json.message.photo[-1].file_id }}
</a:t>
            </a:r>
            <a:endParaRPr lang="en-US" sz="10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00" b="1" dirty="0">
                <a:solidFill>
                  <a:srgbClr val="1E293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Étape 2 — Download :
</a:t>
            </a:r>
            <a:endParaRPr lang="en-US" sz="10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GET https://api.telegram.org/file/</a:t>
            </a:r>
            <a:endParaRPr lang="en-US" sz="10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0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bot&lt;TOKEN&gt;/{{ result.file_path }}</a:t>
            </a:r>
            <a:endParaRPr lang="en-US" sz="1000" dirty="0"/>
          </a:p>
        </p:txBody>
      </p:sp>
      <p:sp>
        <p:nvSpPr>
          <p:cNvPr id="14" name="Shape 12"/>
          <p:cNvSpPr/>
          <p:nvPr/>
        </p:nvSpPr>
        <p:spPr>
          <a:xfrm>
            <a:off x="457200" y="3566160"/>
            <a:ext cx="8229600" cy="1280160"/>
          </a:xfrm>
          <a:prstGeom prst="rect">
            <a:avLst/>
          </a:prstGeom>
          <a:solidFill>
            <a:srgbClr val="1A1A2E"/>
          </a:solidFill>
          <a:ln/>
        </p:spPr>
      </p:sp>
      <p:pic>
        <p:nvPicPr>
          <p:cNvPr id="1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3703320"/>
            <a:ext cx="320040" cy="320040"/>
          </a:xfrm>
          <a:prstGeom prst="rect">
            <a:avLst/>
          </a:prstGeom>
        </p:spPr>
      </p:pic>
      <p:sp>
        <p:nvSpPr>
          <p:cNvPr id="16" name="Text 13"/>
          <p:cNvSpPr/>
          <p:nvPr/>
        </p:nvSpPr>
        <p:spPr>
          <a:xfrm>
            <a:off x="1051560" y="3703320"/>
            <a:ext cx="3657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Convertir en Base64 (Code Node)</a:t>
            </a:r>
            <a:endParaRPr lang="en-US" sz="1400" dirty="0"/>
          </a:p>
        </p:txBody>
      </p:sp>
      <p:sp>
        <p:nvSpPr>
          <p:cNvPr id="17" name="Text 14"/>
          <p:cNvSpPr/>
          <p:nvPr/>
        </p:nvSpPr>
        <p:spPr>
          <a:xfrm>
            <a:off x="640080" y="4114800"/>
            <a:ext cx="78638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const imageB64 = $binary.data.data;  // déjà en base64
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const mimeType = $binary.data.mimeType; // 'image/jpeg'
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return [{ json: { imageB64, mimeType, sender: $json.message.from.id } }];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5C542"/>
          </a:solidFill>
          <a:ln/>
        </p:spPr>
      </p:sp>
      <p:sp>
        <p:nvSpPr>
          <p:cNvPr id="3" name="Shape 1"/>
          <p:cNvSpPr/>
          <p:nvPr/>
        </p:nvSpPr>
        <p:spPr>
          <a:xfrm>
            <a:off x="457200" y="274320"/>
            <a:ext cx="457200" cy="457200"/>
          </a:xfrm>
          <a:prstGeom prst="ellipse">
            <a:avLst/>
          </a:prstGeom>
          <a:solidFill>
            <a:srgbClr val="F5C542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27432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1E293B"/>
                </a:solidFill>
              </a:rPr>
              <a:t>4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51560" y="274320"/>
            <a:ext cx="6400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Sauvegarder sur Google Drive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57200" y="1005840"/>
            <a:ext cx="5029200" cy="29260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143000"/>
            <a:ext cx="365760" cy="36576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97280" y="1143000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Google Drive Node — Upload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640080" y="1645920"/>
            <a:ext cx="466344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Operation :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Upload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Input Binary Field :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Drive :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My Drive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Parent Folder : </a:t>
            </a:r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FF6B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/OCR_Commerciaux/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File Name (expression) :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{{ $json.message.from.first_name }}_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{{ $json.message.date }}_
</a:t>
            </a:r>
            <a:endParaRPr lang="en-US" sz="12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00" dirty="0">
                <a:solidFill>
                  <a:srgbClr val="00C89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{{ $json.message.photo.pop().file_unique_id }}.jpg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5760720" y="1005840"/>
            <a:ext cx="2926080" cy="2926080"/>
          </a:xfrm>
          <a:prstGeom prst="rect">
            <a:avLst/>
          </a:prstGeom>
          <a:solidFill>
            <a:srgbClr val="1A1A2E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5943600" y="1143000"/>
            <a:ext cx="25603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Structure Drive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5943600" y="1554480"/>
            <a:ext cx="2560320" cy="2194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📁 OCR_Commerciaux/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📄 Nabil_17027..._abc.jpg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📄 Ahmed_17027..._def.jpg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📄 Sara_17027..._ghi.jpg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Chaque image est nommée avec :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• Nom du commercial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• Timestamp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• File unique ID</a:t>
            </a:r>
            <a:endParaRPr lang="en-US" sz="1100" dirty="0"/>
          </a:p>
        </p:txBody>
      </p:sp>
      <p:sp>
        <p:nvSpPr>
          <p:cNvPr id="13" name="Shape 10"/>
          <p:cNvSpPr/>
          <p:nvPr/>
        </p:nvSpPr>
        <p:spPr>
          <a:xfrm>
            <a:off x="457200" y="4206240"/>
            <a:ext cx="8229600" cy="640080"/>
          </a:xfrm>
          <a:prstGeom prst="rect">
            <a:avLst/>
          </a:prstGeom>
          <a:solidFill>
            <a:srgbClr val="E8F5E9"/>
          </a:solidFill>
          <a:ln w="12700">
            <a:solidFill>
              <a:srgbClr val="00C897"/>
            </a:solidFill>
            <a:prstDash val="solid"/>
          </a:ln>
        </p:spPr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4315968"/>
            <a:ext cx="274320" cy="27432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1005840" y="4251960"/>
            <a:ext cx="74980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 Google Drive Node retourne l'URL et l'ID du fichier uploadé — utile pour référencer dans le Sheet.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3" name="Shape 1"/>
          <p:cNvSpPr/>
          <p:nvPr/>
        </p:nvSpPr>
        <p:spPr>
          <a:xfrm>
            <a:off x="457200" y="274320"/>
            <a:ext cx="457200" cy="457200"/>
          </a:xfrm>
          <a:prstGeom prst="ellipse">
            <a:avLst/>
          </a:prstGeom>
          <a:solidFill>
            <a:srgbClr val="FF6B35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27432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</a:rPr>
              <a:t>5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51560" y="274320"/>
            <a:ext cx="7315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OCR via Groq Vision (Llama 4 Scout)</a:t>
            </a:r>
            <a:endParaRPr lang="en-US" sz="2400" dirty="0"/>
          </a:p>
        </p:txBody>
      </p:sp>
      <p:sp>
        <p:nvSpPr>
          <p:cNvPr id="6" name="Shape 4"/>
          <p:cNvSpPr/>
          <p:nvPr/>
        </p:nvSpPr>
        <p:spPr>
          <a:xfrm>
            <a:off x="457200" y="960120"/>
            <a:ext cx="5029200" cy="3840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097280"/>
            <a:ext cx="320040" cy="32004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51560" y="1097280"/>
            <a:ext cx="42062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HTTP Request — Groq API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640080" y="1508760"/>
            <a:ext cx="4663440" cy="3108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1E293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Method : </a:t>
            </a:r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1E293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POST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1E293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URL : </a:t>
            </a:r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https://api.groq.com/openai/
  v1/chat/completions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b="1" dirty="0">
                <a:solidFill>
                  <a:srgbClr val="1E293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Headers :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FF6B3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Authorization: Bearer gsk_...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1E293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Content-Type: application/json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4DA8D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Body : model + messages with
  image_url content
</a:t>
            </a:r>
            <a:endParaRPr lang="en-US" sz="1100" dirty="0"/>
          </a:p>
          <a:p>
            <a:pPr indent="0" marL="0">
              <a:lnSpc>
                <a:spcPct val="120000"/>
              </a:lnSpc>
              <a:buNone/>
            </a:pPr>
            <a:r>
              <a:rPr lang="en-US" sz="1100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max_tokens: 4096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5760720" y="960120"/>
            <a:ext cx="2926080" cy="3840480"/>
          </a:xfrm>
          <a:prstGeom prst="rect">
            <a:avLst/>
          </a:prstGeom>
          <a:solidFill>
            <a:srgbClr val="1A1A2E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5943600" y="105156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5C5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Prompt</a:t>
            </a:r>
            <a:endParaRPr lang="en-US" sz="1300" dirty="0"/>
          </a:p>
        </p:txBody>
      </p:sp>
      <p:sp>
        <p:nvSpPr>
          <p:cNvPr id="12" name="Text 9"/>
          <p:cNvSpPr/>
          <p:nvPr/>
        </p:nvSpPr>
        <p:spPr>
          <a:xfrm>
            <a:off x="5943600" y="1554480"/>
            <a:ext cx="2560320" cy="3108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Analyse cette image
et extrais en JSON :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nom_commercial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activite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services_principaux []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langues_visibles []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adresse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telephones []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emails []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sites_ou_rs []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commentaires_visuels
</a:t>
            </a:r>
            <a:endParaRPr lang="en-US" sz="900" dirty="0"/>
          </a:p>
          <a:p>
            <a:pPr indent="0" marL="0">
              <a:lnSpc>
                <a:spcPct val="105000"/>
              </a:lnSpc>
              <a:buNone/>
            </a:pPr>
            <a:r>
              <a:rPr lang="en-US" sz="900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JSON valide uniquement.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FF6B35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13716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Étape 5 (suite) — Body JSON Groq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457200" y="685800"/>
            <a:ext cx="8229600" cy="4206240"/>
          </a:xfrm>
          <a:prstGeom prst="rect">
            <a:avLst/>
          </a:prstGeom>
          <a:solidFill>
            <a:srgbClr val="1A1A2E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822960"/>
            <a:ext cx="7863840" cy="3931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 "model": "meta-llama/llama-4-scout-17b-16e-instruct",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"messages": [{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"role": "user",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"content": [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{ "type": "text",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"text": "Analyse cette image..." },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{ "type": "image_url",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"image_url": {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"url": "data:{{mimeType}};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           base64,{{imageB64}}"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  }}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  ]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}],</a:t>
            </a:r>
            <a:endParaRPr lang="en-US" sz="110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"max_tokens": 4096 }</a:t>
            </a:r>
            <a:endParaRPr lang="en-US" sz="11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8F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4DA8DA"/>
          </a:solidFill>
          <a:ln/>
        </p:spPr>
      </p:sp>
      <p:sp>
        <p:nvSpPr>
          <p:cNvPr id="3" name="Shape 1"/>
          <p:cNvSpPr/>
          <p:nvPr/>
        </p:nvSpPr>
        <p:spPr>
          <a:xfrm>
            <a:off x="457200" y="274320"/>
            <a:ext cx="457200" cy="457200"/>
          </a:xfrm>
          <a:prstGeom prst="ellipse">
            <a:avLst/>
          </a:prstGeom>
          <a:solidFill>
            <a:srgbClr val="4DA8DA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274320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</a:rPr>
              <a:t>6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1051560" y="274320"/>
            <a:ext cx="64008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93B"/>
                </a:solidFill>
                <a:latin typeface="Arial Black" pitchFamily="34" charset="0"/>
                <a:ea typeface="Arial Black" pitchFamily="34" charset="-122"/>
                <a:cs typeface="Arial Black" pitchFamily="34" charset="-120"/>
              </a:rPr>
              <a:t>Parser le JSON (Code Node)</a:t>
            </a:r>
            <a:endParaRPr lang="en-US" sz="2600" dirty="0"/>
          </a:p>
        </p:txBody>
      </p:sp>
      <p:sp>
        <p:nvSpPr>
          <p:cNvPr id="6" name="Shape 4"/>
          <p:cNvSpPr/>
          <p:nvPr/>
        </p:nvSpPr>
        <p:spPr>
          <a:xfrm>
            <a:off x="457200" y="960120"/>
            <a:ext cx="8229600" cy="2560320"/>
          </a:xfrm>
          <a:prstGeom prst="rect">
            <a:avLst/>
          </a:prstGeom>
          <a:solidFill>
            <a:srgbClr val="1A1A2E"/>
          </a:solidFill>
          <a:ln/>
          <a:effectLst>
            <a:outerShdw sx="100000" sy="100000" kx="0" ky="0" algn="bl" rotWithShape="0" blurRad="101600" dist="38100" dir="8100000">
              <a:srgbClr val="000000">
                <a:alpha val="20000"/>
              </a:srgbClr>
            </a:outerShdw>
          </a:effectLst>
        </p:spPr>
      </p:sp>
      <p:pic>
        <p:nvPicPr>
          <p:cNvPr id="7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1051560"/>
            <a:ext cx="274320" cy="27432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005840" y="1051560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Code Node — JavaScript</a:t>
            </a:r>
            <a:endParaRPr lang="en-US" sz="1400" dirty="0"/>
          </a:p>
        </p:txBody>
      </p:sp>
      <p:sp>
        <p:nvSpPr>
          <p:cNvPr id="9" name="Text 6"/>
          <p:cNvSpPr/>
          <p:nvPr/>
        </p:nvSpPr>
        <p:spPr>
          <a:xfrm>
            <a:off x="640080" y="1417320"/>
            <a:ext cx="7863840" cy="2011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// Récupérer la réponse Groq
</a:t>
            </a:r>
            <a:endParaRPr lang="en-US" sz="105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const groqResponse = $input.first().json;
</a:t>
            </a:r>
            <a:endParaRPr lang="en-US" sz="105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00C897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const content = groqResponse.choices[0].message.content;
</a:t>
            </a:r>
            <a:endParaRPr lang="en-US" sz="105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94A3B8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// Nettoyer et parser le JSON
</a:t>
            </a:r>
            <a:endParaRPr lang="en-US" sz="105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const cleaned = content
</a:t>
            </a:r>
            <a:endParaRPr lang="en-US" sz="105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.replace(/```json\n?/g, '')
</a:t>
            </a:r>
            <a:endParaRPr lang="en-US" sz="105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.replace(/```/g, '')
</a:t>
            </a:r>
            <a:endParaRPr lang="en-US" sz="105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F5C542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  .trim();
</a:t>
            </a:r>
            <a:endParaRPr lang="en-US" sz="105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FF6B35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const data = JSON.parse(cleaned);
</a:t>
            </a:r>
            <a:endParaRPr lang="en-US" sz="1050" dirty="0"/>
          </a:p>
          <a:p>
            <a:pPr indent="0" marL="0">
              <a:lnSpc>
                <a:spcPct val="110000"/>
              </a:lnSpc>
              <a:buNone/>
            </a:pPr>
            <a:r>
              <a:rPr lang="en-US" sz="1050" dirty="0">
                <a:solidFill>
                  <a:srgbClr val="FFFFFF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return [{ json: { ...data, sender_id, timestamp, drive_url } }];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457200" y="3749040"/>
            <a:ext cx="8229600" cy="1097280"/>
          </a:xfrm>
          <a:prstGeom prst="rect">
            <a:avLst/>
          </a:prstGeom>
          <a:solidFill>
            <a:srgbClr val="E8F5E9"/>
          </a:solidFill>
          <a:ln w="12700">
            <a:solidFill>
              <a:srgbClr val="00C897"/>
            </a:solidFill>
            <a:prstDash val="solid"/>
          </a:ln>
        </p:spPr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3840480"/>
            <a:ext cx="274320" cy="274320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005840" y="3840480"/>
            <a:ext cx="2743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93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Output exemple :</a:t>
            </a:r>
            <a:endParaRPr lang="en-US" sz="1200" dirty="0"/>
          </a:p>
        </p:txBody>
      </p:sp>
      <p:sp>
        <p:nvSpPr>
          <p:cNvPr id="13" name="Text 9"/>
          <p:cNvSpPr/>
          <p:nvPr/>
        </p:nvSpPr>
        <p:spPr>
          <a:xfrm>
            <a:off x="640080" y="4160520"/>
            <a:ext cx="7863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1E293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{ "nom_commercial": "Café Atlas", "activite": "Café-Restaurant", "telephones": ["+212 5XX..."], "langues_visibles": ["fr","ar"], ... }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Workflow OCR Telegram - Guide n8n</dc:title>
  <dc:subject>PptxGenJS Presentation</dc:subject>
  <dc:creator>Nabil Mohamed</dc:creator>
  <cp:lastModifiedBy>Nabil Mohamed</cp:lastModifiedBy>
  <cp:revision>1</cp:revision>
  <dcterms:created xsi:type="dcterms:W3CDTF">2026-03-05T09:58:05Z</dcterms:created>
  <dcterms:modified xsi:type="dcterms:W3CDTF">2026-03-05T09:58:05Z</dcterms:modified>
</cp:coreProperties>
</file>