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12192000"/>
  <p:embeddedFontLst>
    <p:embeddedFont>
      <p:font typeface="微软雅黑" panose="020B0503020204020204" pitchFamily="34" charset="-122"/>
      <p:regular r:id="rId24"/>
      <p:bold r:id="rId25"/>
    </p:embeddedFont>
    <p:embeddedFont>
      <p:font typeface="Liter" panose="020B0604020202020204" charset="0"/>
      <p:regular r:id="rId2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0633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AFAFA">
                  <a:alpha val="90000"/>
                </a:srgbClr>
              </a:gs>
              <a:gs pos="50000">
                <a:srgbClr val="FAFAFA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381000" y="2333628"/>
            <a:ext cx="10337785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9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Outils</a:t>
            </a: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9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Google AI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53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Navigation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7157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Sommaire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6764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Text 3"/>
          <p:cNvSpPr/>
          <p:nvPr/>
        </p:nvSpPr>
        <p:spPr>
          <a:xfrm>
            <a:off x="323850" y="1676400"/>
            <a:ext cx="7239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19200" y="1752600"/>
            <a:ext cx="2295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Vue d'ensemble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219200" y="2133600"/>
            <a:ext cx="2266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L'écosystème d'IA de Google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400800" y="16764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7"/>
          <p:cNvSpPr/>
          <p:nvPr/>
        </p:nvSpPr>
        <p:spPr>
          <a:xfrm>
            <a:off x="6343650" y="1676400"/>
            <a:ext cx="7239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39000" y="1752600"/>
            <a:ext cx="27622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Modèles Gemini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239000" y="2133600"/>
            <a:ext cx="27336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La famille de modèles multimodaux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81000" y="3378101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323850" y="3378101"/>
            <a:ext cx="7239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03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219200" y="3454301"/>
            <a:ext cx="22193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Les outils d'IA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219200" y="3835301"/>
            <a:ext cx="21907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Solutions pour chaque profil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400800" y="3378101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Text 15"/>
          <p:cNvSpPr/>
          <p:nvPr/>
        </p:nvSpPr>
        <p:spPr>
          <a:xfrm>
            <a:off x="6343650" y="3378101"/>
            <a:ext cx="7239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04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39000" y="3454301"/>
            <a:ext cx="28098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AI Studio &amp; Vertex AI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239000" y="3835301"/>
            <a:ext cx="27813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 l'expérimentation à la production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381000" y="507995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Text 19"/>
          <p:cNvSpPr/>
          <p:nvPr/>
        </p:nvSpPr>
        <p:spPr>
          <a:xfrm>
            <a:off x="323850" y="5079950"/>
            <a:ext cx="7239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05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219200" y="5156150"/>
            <a:ext cx="23907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Gemini Enterprise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219200" y="5537150"/>
            <a:ext cx="236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L'IA au service des entreprises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400800" y="507995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5" name="Text 23"/>
          <p:cNvSpPr/>
          <p:nvPr/>
        </p:nvSpPr>
        <p:spPr>
          <a:xfrm>
            <a:off x="6343650" y="5079950"/>
            <a:ext cx="7239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06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239000" y="5156150"/>
            <a:ext cx="25050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L'architecture complète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239000" y="5537150"/>
            <a:ext cx="2476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Comment tout s'articule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storage.googleapis.com/3a207ff86ab5a64ec1ecbe15dc5b3e4d0bbad55e.webp"/>
          <p:cNvPicPr>
            <a:picLocks noChangeAspect="1"/>
          </p:cNvPicPr>
          <p:nvPr/>
        </p:nvPicPr>
        <p:blipFill>
          <a:blip r:embed="rId3">
            <a:alphaModFix amt="30000"/>
          </a:blip>
          <a:srcRect l="30" r="30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D1D1D">
                  <a:alpha val="95000"/>
                </a:srgbClr>
              </a:gs>
              <a:gs pos="50000">
                <a:srgbClr val="1D1D1D">
                  <a:alpha val="80000"/>
                </a:srgbClr>
              </a:gs>
              <a:gs pos="10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1"/>
          <p:cNvSpPr/>
          <p:nvPr/>
        </p:nvSpPr>
        <p:spPr>
          <a:xfrm>
            <a:off x="381000" y="213747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315" dirty="0">
                <a:solidFill>
                  <a:srgbClr val="0071E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Chapitre 01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381000" y="2556570"/>
            <a:ext cx="11887200" cy="866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72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Vue d'ensemble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81000" y="3729930"/>
            <a:ext cx="115728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L'écosystème d'IA de Google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81000" y="468243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53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Vue d'ensemble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L'architecture en trois couches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1257300"/>
            <a:ext cx="11525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Une structure concentrique pour tous les besoins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838325" y="3933825"/>
            <a:ext cx="8515350" cy="19050"/>
          </a:xfrm>
          <a:custGeom>
            <a:avLst/>
            <a:gdLst/>
            <a:ahLst/>
            <a:cxnLst/>
            <a:rect l="l" t="t" r="r" b="b"/>
            <a:pathLst>
              <a:path w="8515350" h="19050">
                <a:moveTo>
                  <a:pt x="9525" y="0"/>
                </a:moveTo>
                <a:lnTo>
                  <a:pt x="8505825" y="0"/>
                </a:lnTo>
                <a:cubicBezTo>
                  <a:pt x="8511082" y="0"/>
                  <a:pt x="8515350" y="4268"/>
                  <a:pt x="8515350" y="9525"/>
                </a:cubicBezTo>
                <a:lnTo>
                  <a:pt x="8515350" y="9525"/>
                </a:lnTo>
                <a:cubicBezTo>
                  <a:pt x="8515350" y="14782"/>
                  <a:pt x="8511082" y="19050"/>
                  <a:pt x="8505825" y="19050"/>
                </a:cubicBezTo>
                <a:lnTo>
                  <a:pt x="9525" y="19050"/>
                </a:lnTo>
                <a:cubicBezTo>
                  <a:pt x="4268" y="19050"/>
                  <a:pt x="0" y="14782"/>
                  <a:pt x="0" y="9525"/>
                </a:cubicBezTo>
                <a:lnTo>
                  <a:pt x="0" y="9525"/>
                </a:lnTo>
                <a:cubicBezTo>
                  <a:pt x="0" y="4268"/>
                  <a:pt x="4268" y="0"/>
                  <a:pt x="9525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2295525" y="4391025"/>
            <a:ext cx="7600950" cy="19050"/>
          </a:xfrm>
          <a:custGeom>
            <a:avLst/>
            <a:gdLst/>
            <a:ahLst/>
            <a:cxnLst/>
            <a:rect l="l" t="t" r="r" b="b"/>
            <a:pathLst>
              <a:path w="7600950" h="19050">
                <a:moveTo>
                  <a:pt x="9525" y="0"/>
                </a:moveTo>
                <a:lnTo>
                  <a:pt x="7591425" y="0"/>
                </a:lnTo>
                <a:cubicBezTo>
                  <a:pt x="7596682" y="0"/>
                  <a:pt x="7600950" y="4268"/>
                  <a:pt x="7600950" y="9525"/>
                </a:cubicBezTo>
                <a:lnTo>
                  <a:pt x="7600950" y="9525"/>
                </a:lnTo>
                <a:cubicBezTo>
                  <a:pt x="7600950" y="14782"/>
                  <a:pt x="7596682" y="19050"/>
                  <a:pt x="7591425" y="19050"/>
                </a:cubicBezTo>
                <a:lnTo>
                  <a:pt x="9525" y="19050"/>
                </a:lnTo>
                <a:cubicBezTo>
                  <a:pt x="4268" y="19050"/>
                  <a:pt x="0" y="14782"/>
                  <a:pt x="0" y="9525"/>
                </a:cubicBezTo>
                <a:lnTo>
                  <a:pt x="0" y="9525"/>
                </a:lnTo>
                <a:cubicBezTo>
                  <a:pt x="0" y="4268"/>
                  <a:pt x="4268" y="0"/>
                  <a:pt x="9525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2752725" y="4848225"/>
            <a:ext cx="6686550" cy="19050"/>
          </a:xfrm>
          <a:custGeom>
            <a:avLst/>
            <a:gdLst/>
            <a:ahLst/>
            <a:cxnLst/>
            <a:rect l="l" t="t" r="r" b="b"/>
            <a:pathLst>
              <a:path w="6686550" h="19050">
                <a:moveTo>
                  <a:pt x="9525" y="0"/>
                </a:moveTo>
                <a:lnTo>
                  <a:pt x="6677025" y="0"/>
                </a:lnTo>
                <a:cubicBezTo>
                  <a:pt x="6682282" y="0"/>
                  <a:pt x="6686550" y="4268"/>
                  <a:pt x="6686550" y="9525"/>
                </a:cubicBezTo>
                <a:lnTo>
                  <a:pt x="6686550" y="9525"/>
                </a:lnTo>
                <a:cubicBezTo>
                  <a:pt x="6686550" y="14782"/>
                  <a:pt x="6682282" y="19050"/>
                  <a:pt x="6677025" y="19050"/>
                </a:cubicBezTo>
                <a:lnTo>
                  <a:pt x="9525" y="19050"/>
                </a:lnTo>
                <a:cubicBezTo>
                  <a:pt x="4268" y="19050"/>
                  <a:pt x="0" y="14782"/>
                  <a:pt x="0" y="9525"/>
                </a:cubicBezTo>
                <a:lnTo>
                  <a:pt x="0" y="9525"/>
                </a:lnTo>
                <a:cubicBezTo>
                  <a:pt x="0" y="4268"/>
                  <a:pt x="4268" y="0"/>
                  <a:pt x="9525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Shape 6"/>
          <p:cNvSpPr/>
          <p:nvPr/>
        </p:nvSpPr>
        <p:spPr>
          <a:xfrm>
            <a:off x="5486400" y="3314700"/>
            <a:ext cx="1219200" cy="1219200"/>
          </a:xfrm>
          <a:custGeom>
            <a:avLst/>
            <a:gdLst/>
            <a:ahLst/>
            <a:cxnLst/>
            <a:rect l="l" t="t" r="r" b="b"/>
            <a:pathLst>
              <a:path w="1219200" h="1219200">
                <a:moveTo>
                  <a:pt x="609600" y="0"/>
                </a:moveTo>
                <a:lnTo>
                  <a:pt x="609600" y="0"/>
                </a:lnTo>
                <a:cubicBezTo>
                  <a:pt x="946047" y="0"/>
                  <a:pt x="1219200" y="273153"/>
                  <a:pt x="1219200" y="609600"/>
                </a:cubicBezTo>
                <a:lnTo>
                  <a:pt x="1219200" y="609600"/>
                </a:lnTo>
                <a:cubicBezTo>
                  <a:pt x="1219200" y="946047"/>
                  <a:pt x="946047" y="1219200"/>
                  <a:pt x="609600" y="1219200"/>
                </a:cubicBezTo>
                <a:lnTo>
                  <a:pt x="609600" y="1219200"/>
                </a:lnTo>
                <a:cubicBezTo>
                  <a:pt x="273153" y="1219200"/>
                  <a:pt x="0" y="946047"/>
                  <a:pt x="0" y="609600"/>
                </a:cubicBezTo>
                <a:lnTo>
                  <a:pt x="0" y="609600"/>
                </a:lnTo>
                <a:cubicBezTo>
                  <a:pt x="0" y="273153"/>
                  <a:pt x="273153" y="0"/>
                  <a:pt x="609600" y="0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7"/>
          <p:cNvSpPr/>
          <p:nvPr/>
        </p:nvSpPr>
        <p:spPr>
          <a:xfrm>
            <a:off x="5683746" y="3695700"/>
            <a:ext cx="8286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Gemini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712321" y="4000500"/>
            <a:ext cx="7715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FFFFFF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Foundation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576763" y="4233863"/>
            <a:ext cx="3038475" cy="2143125"/>
          </a:xfrm>
          <a:custGeom>
            <a:avLst/>
            <a:gdLst/>
            <a:ahLst/>
            <a:cxnLst/>
            <a:rect l="l" t="t" r="r" b="b"/>
            <a:pathLst>
              <a:path w="3038475" h="2143125">
                <a:moveTo>
                  <a:pt x="152398" y="0"/>
                </a:moveTo>
                <a:lnTo>
                  <a:pt x="2886077" y="0"/>
                </a:lnTo>
                <a:cubicBezTo>
                  <a:pt x="2970244" y="0"/>
                  <a:pt x="3038475" y="68231"/>
                  <a:pt x="3038475" y="152398"/>
                </a:cubicBezTo>
                <a:lnTo>
                  <a:pt x="3038475" y="1990727"/>
                </a:lnTo>
                <a:cubicBezTo>
                  <a:pt x="3038475" y="2074894"/>
                  <a:pt x="2970244" y="2143125"/>
                  <a:pt x="2886077" y="2143125"/>
                </a:cubicBezTo>
                <a:lnTo>
                  <a:pt x="152398" y="2143125"/>
                </a:lnTo>
                <a:cubicBezTo>
                  <a:pt x="68231" y="2143125"/>
                  <a:pt x="0" y="2074894"/>
                  <a:pt x="0" y="1990727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2" name="Shape 10"/>
          <p:cNvSpPr/>
          <p:nvPr/>
        </p:nvSpPr>
        <p:spPr>
          <a:xfrm>
            <a:off x="4810125" y="446722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Shape 11"/>
          <p:cNvSpPr/>
          <p:nvPr/>
        </p:nvSpPr>
        <p:spPr>
          <a:xfrm>
            <a:off x="4917281" y="4572000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75110" y="-837"/>
                </a:moveTo>
                <a:cubicBezTo>
                  <a:pt x="81740" y="-4655"/>
                  <a:pt x="89911" y="-4655"/>
                  <a:pt x="96541" y="-837"/>
                </a:cubicBezTo>
                <a:lnTo>
                  <a:pt x="155444" y="33151"/>
                </a:lnTo>
                <a:cubicBezTo>
                  <a:pt x="162074" y="36969"/>
                  <a:pt x="166159" y="44068"/>
                  <a:pt x="166159" y="51703"/>
                </a:cubicBezTo>
                <a:lnTo>
                  <a:pt x="166159" y="119680"/>
                </a:lnTo>
                <a:cubicBezTo>
                  <a:pt x="166159" y="127349"/>
                  <a:pt x="162074" y="134414"/>
                  <a:pt x="155444" y="138232"/>
                </a:cubicBezTo>
                <a:lnTo>
                  <a:pt x="96541" y="172287"/>
                </a:lnTo>
                <a:cubicBezTo>
                  <a:pt x="89911" y="176105"/>
                  <a:pt x="81740" y="176105"/>
                  <a:pt x="75110" y="172287"/>
                </a:cubicBezTo>
                <a:lnTo>
                  <a:pt x="16241" y="138299"/>
                </a:lnTo>
                <a:cubicBezTo>
                  <a:pt x="9611" y="134481"/>
                  <a:pt x="5525" y="127382"/>
                  <a:pt x="5525" y="119747"/>
                </a:cubicBezTo>
                <a:lnTo>
                  <a:pt x="5525" y="51770"/>
                </a:lnTo>
                <a:cubicBezTo>
                  <a:pt x="5525" y="44101"/>
                  <a:pt x="9611" y="37036"/>
                  <a:pt x="16241" y="33218"/>
                </a:cubicBezTo>
                <a:lnTo>
                  <a:pt x="75110" y="-837"/>
                </a:lnTo>
                <a:close/>
                <a:moveTo>
                  <a:pt x="144694" y="119714"/>
                </a:moveTo>
                <a:lnTo>
                  <a:pt x="144694" y="64093"/>
                </a:lnTo>
                <a:lnTo>
                  <a:pt x="96541" y="91886"/>
                </a:lnTo>
                <a:lnTo>
                  <a:pt x="96541" y="147507"/>
                </a:lnTo>
                <a:lnTo>
                  <a:pt x="144694" y="119714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12"/>
          <p:cNvSpPr/>
          <p:nvPr/>
        </p:nvSpPr>
        <p:spPr>
          <a:xfrm>
            <a:off x="5305425" y="4524375"/>
            <a:ext cx="1981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Couche Fondamentale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810125" y="4962525"/>
            <a:ext cx="26479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Modèles pré-entraînés et APIs prêts à l'emploi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810125" y="5534025"/>
            <a:ext cx="742950" cy="266700"/>
          </a:xfrm>
          <a:custGeom>
            <a:avLst/>
            <a:gdLst/>
            <a:ahLst/>
            <a:cxnLst/>
            <a:rect l="l" t="t" r="r" b="b"/>
            <a:pathLst>
              <a:path w="742950" h="266700">
                <a:moveTo>
                  <a:pt x="133350" y="0"/>
                </a:moveTo>
                <a:lnTo>
                  <a:pt x="609600" y="0"/>
                </a:lnTo>
                <a:cubicBezTo>
                  <a:pt x="683198" y="0"/>
                  <a:pt x="742950" y="59752"/>
                  <a:pt x="742950" y="133350"/>
                </a:cubicBezTo>
                <a:lnTo>
                  <a:pt x="742950" y="133350"/>
                </a:lnTo>
                <a:cubicBezTo>
                  <a:pt x="742950" y="206948"/>
                  <a:pt x="683198" y="266700"/>
                  <a:pt x="609600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Text 15"/>
          <p:cNvSpPr/>
          <p:nvPr/>
        </p:nvSpPr>
        <p:spPr>
          <a:xfrm>
            <a:off x="4810125" y="5534025"/>
            <a:ext cx="80962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Vision AI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630466" y="5534025"/>
            <a:ext cx="1162050" cy="266700"/>
          </a:xfrm>
          <a:custGeom>
            <a:avLst/>
            <a:gdLst/>
            <a:ahLst/>
            <a:cxnLst/>
            <a:rect l="l" t="t" r="r" b="b"/>
            <a:pathLst>
              <a:path w="1162050" h="266700">
                <a:moveTo>
                  <a:pt x="133350" y="0"/>
                </a:moveTo>
                <a:lnTo>
                  <a:pt x="1028700" y="0"/>
                </a:lnTo>
                <a:cubicBezTo>
                  <a:pt x="1102298" y="0"/>
                  <a:pt x="1162050" y="59752"/>
                  <a:pt x="1162050" y="133350"/>
                </a:cubicBezTo>
                <a:lnTo>
                  <a:pt x="1162050" y="133350"/>
                </a:lnTo>
                <a:cubicBezTo>
                  <a:pt x="1162050" y="206948"/>
                  <a:pt x="1102298" y="266700"/>
                  <a:pt x="1028700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9" name="Text 17"/>
          <p:cNvSpPr/>
          <p:nvPr/>
        </p:nvSpPr>
        <p:spPr>
          <a:xfrm>
            <a:off x="5630466" y="5534025"/>
            <a:ext cx="122872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Speech-to-Text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810125" y="5876925"/>
            <a:ext cx="1114425" cy="266700"/>
          </a:xfrm>
          <a:custGeom>
            <a:avLst/>
            <a:gdLst/>
            <a:ahLst/>
            <a:cxnLst/>
            <a:rect l="l" t="t" r="r" b="b"/>
            <a:pathLst>
              <a:path w="1114425" h="266700">
                <a:moveTo>
                  <a:pt x="133350" y="0"/>
                </a:moveTo>
                <a:lnTo>
                  <a:pt x="981075" y="0"/>
                </a:lnTo>
                <a:cubicBezTo>
                  <a:pt x="1054673" y="0"/>
                  <a:pt x="1114425" y="59752"/>
                  <a:pt x="1114425" y="133350"/>
                </a:cubicBezTo>
                <a:lnTo>
                  <a:pt x="1114425" y="133350"/>
                </a:lnTo>
                <a:cubicBezTo>
                  <a:pt x="1114425" y="206948"/>
                  <a:pt x="1054673" y="266700"/>
                  <a:pt x="981075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Text 19"/>
          <p:cNvSpPr/>
          <p:nvPr/>
        </p:nvSpPr>
        <p:spPr>
          <a:xfrm>
            <a:off x="4810125" y="5876925"/>
            <a:ext cx="118110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Translation API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003578" y="5876925"/>
            <a:ext cx="1266825" cy="266700"/>
          </a:xfrm>
          <a:custGeom>
            <a:avLst/>
            <a:gdLst/>
            <a:ahLst/>
            <a:cxnLst/>
            <a:rect l="l" t="t" r="r" b="b"/>
            <a:pathLst>
              <a:path w="1266825" h="266700">
                <a:moveTo>
                  <a:pt x="133350" y="0"/>
                </a:moveTo>
                <a:lnTo>
                  <a:pt x="1133475" y="0"/>
                </a:lnTo>
                <a:cubicBezTo>
                  <a:pt x="1207073" y="0"/>
                  <a:pt x="1266825" y="59752"/>
                  <a:pt x="1266825" y="133350"/>
                </a:cubicBezTo>
                <a:lnTo>
                  <a:pt x="1266825" y="133350"/>
                </a:lnTo>
                <a:cubicBezTo>
                  <a:pt x="1266825" y="206948"/>
                  <a:pt x="1207073" y="266700"/>
                  <a:pt x="1133475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3" name="Text 21"/>
          <p:cNvSpPr/>
          <p:nvPr/>
        </p:nvSpPr>
        <p:spPr>
          <a:xfrm>
            <a:off x="6003578" y="5876925"/>
            <a:ext cx="133350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Natural Language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7015163" y="2852738"/>
            <a:ext cx="3038475" cy="2143125"/>
          </a:xfrm>
          <a:custGeom>
            <a:avLst/>
            <a:gdLst/>
            <a:ahLst/>
            <a:cxnLst/>
            <a:rect l="l" t="t" r="r" b="b"/>
            <a:pathLst>
              <a:path w="3038475" h="2143125">
                <a:moveTo>
                  <a:pt x="152398" y="0"/>
                </a:moveTo>
                <a:lnTo>
                  <a:pt x="2886077" y="0"/>
                </a:lnTo>
                <a:cubicBezTo>
                  <a:pt x="2970244" y="0"/>
                  <a:pt x="3038475" y="68231"/>
                  <a:pt x="3038475" y="152398"/>
                </a:cubicBezTo>
                <a:lnTo>
                  <a:pt x="3038475" y="1990727"/>
                </a:lnTo>
                <a:cubicBezTo>
                  <a:pt x="3038475" y="2074894"/>
                  <a:pt x="2970244" y="2143125"/>
                  <a:pt x="2886077" y="2143125"/>
                </a:cubicBezTo>
                <a:lnTo>
                  <a:pt x="152398" y="2143125"/>
                </a:lnTo>
                <a:cubicBezTo>
                  <a:pt x="68231" y="2143125"/>
                  <a:pt x="0" y="2074894"/>
                  <a:pt x="0" y="1990727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5" name="Shape 23"/>
          <p:cNvSpPr/>
          <p:nvPr/>
        </p:nvSpPr>
        <p:spPr>
          <a:xfrm>
            <a:off x="7248525" y="30861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6" name="Shape 24"/>
          <p:cNvSpPr/>
          <p:nvPr/>
        </p:nvSpPr>
        <p:spPr>
          <a:xfrm>
            <a:off x="7355681" y="3190875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77856" y="1741"/>
                </a:moveTo>
                <a:cubicBezTo>
                  <a:pt x="82845" y="-569"/>
                  <a:pt x="88605" y="-569"/>
                  <a:pt x="93594" y="1741"/>
                </a:cubicBezTo>
                <a:lnTo>
                  <a:pt x="166795" y="35562"/>
                </a:lnTo>
                <a:cubicBezTo>
                  <a:pt x="169642" y="36868"/>
                  <a:pt x="171450" y="39715"/>
                  <a:pt x="171450" y="42863"/>
                </a:cubicBezTo>
                <a:cubicBezTo>
                  <a:pt x="171450" y="46010"/>
                  <a:pt x="169642" y="48857"/>
                  <a:pt x="166795" y="50163"/>
                </a:cubicBezTo>
                <a:lnTo>
                  <a:pt x="93594" y="83984"/>
                </a:lnTo>
                <a:cubicBezTo>
                  <a:pt x="88605" y="86294"/>
                  <a:pt x="82845" y="86294"/>
                  <a:pt x="77856" y="83984"/>
                </a:cubicBezTo>
                <a:lnTo>
                  <a:pt x="4655" y="50163"/>
                </a:lnTo>
                <a:cubicBezTo>
                  <a:pt x="1808" y="48823"/>
                  <a:pt x="0" y="45977"/>
                  <a:pt x="0" y="42863"/>
                </a:cubicBezTo>
                <a:cubicBezTo>
                  <a:pt x="0" y="39748"/>
                  <a:pt x="1808" y="36868"/>
                  <a:pt x="4655" y="35562"/>
                </a:cubicBezTo>
                <a:lnTo>
                  <a:pt x="77856" y="1741"/>
                </a:lnTo>
                <a:close/>
                <a:moveTo>
                  <a:pt x="16107" y="73134"/>
                </a:moveTo>
                <a:lnTo>
                  <a:pt x="71125" y="98550"/>
                </a:lnTo>
                <a:cubicBezTo>
                  <a:pt x="80401" y="102837"/>
                  <a:pt x="91083" y="102837"/>
                  <a:pt x="100359" y="98550"/>
                </a:cubicBezTo>
                <a:lnTo>
                  <a:pt x="155377" y="73134"/>
                </a:lnTo>
                <a:lnTo>
                  <a:pt x="166795" y="78425"/>
                </a:lnTo>
                <a:cubicBezTo>
                  <a:pt x="169642" y="79731"/>
                  <a:pt x="171450" y="82577"/>
                  <a:pt x="171450" y="85725"/>
                </a:cubicBezTo>
                <a:cubicBezTo>
                  <a:pt x="171450" y="88873"/>
                  <a:pt x="169642" y="91719"/>
                  <a:pt x="166795" y="93025"/>
                </a:cubicBezTo>
                <a:lnTo>
                  <a:pt x="93594" y="126846"/>
                </a:lnTo>
                <a:cubicBezTo>
                  <a:pt x="88605" y="129157"/>
                  <a:pt x="82845" y="129157"/>
                  <a:pt x="77856" y="126846"/>
                </a:cubicBezTo>
                <a:lnTo>
                  <a:pt x="4655" y="93025"/>
                </a:lnTo>
                <a:cubicBezTo>
                  <a:pt x="1808" y="91686"/>
                  <a:pt x="0" y="88839"/>
                  <a:pt x="0" y="85725"/>
                </a:cubicBezTo>
                <a:cubicBezTo>
                  <a:pt x="0" y="82611"/>
                  <a:pt x="1808" y="79731"/>
                  <a:pt x="4655" y="78425"/>
                </a:cubicBezTo>
                <a:lnTo>
                  <a:pt x="16073" y="73134"/>
                </a:lnTo>
                <a:close/>
                <a:moveTo>
                  <a:pt x="4655" y="121287"/>
                </a:moveTo>
                <a:lnTo>
                  <a:pt x="16073" y="115997"/>
                </a:lnTo>
                <a:lnTo>
                  <a:pt x="71091" y="141413"/>
                </a:lnTo>
                <a:cubicBezTo>
                  <a:pt x="80367" y="145699"/>
                  <a:pt x="91049" y="145699"/>
                  <a:pt x="100325" y="141413"/>
                </a:cubicBezTo>
                <a:lnTo>
                  <a:pt x="155343" y="115997"/>
                </a:lnTo>
                <a:lnTo>
                  <a:pt x="166762" y="121287"/>
                </a:lnTo>
                <a:cubicBezTo>
                  <a:pt x="169608" y="122593"/>
                  <a:pt x="171417" y="125440"/>
                  <a:pt x="171417" y="128588"/>
                </a:cubicBezTo>
                <a:cubicBezTo>
                  <a:pt x="171417" y="131735"/>
                  <a:pt x="169608" y="134582"/>
                  <a:pt x="166762" y="135888"/>
                </a:cubicBezTo>
                <a:lnTo>
                  <a:pt x="93561" y="169709"/>
                </a:lnTo>
                <a:cubicBezTo>
                  <a:pt x="88571" y="172019"/>
                  <a:pt x="82812" y="172019"/>
                  <a:pt x="77822" y="169709"/>
                </a:cubicBezTo>
                <a:lnTo>
                  <a:pt x="4655" y="135888"/>
                </a:lnTo>
                <a:cubicBezTo>
                  <a:pt x="1808" y="134548"/>
                  <a:pt x="0" y="131702"/>
                  <a:pt x="0" y="128588"/>
                </a:cubicBezTo>
                <a:cubicBezTo>
                  <a:pt x="0" y="125473"/>
                  <a:pt x="1808" y="122593"/>
                  <a:pt x="4655" y="121287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7" name="Text 25"/>
          <p:cNvSpPr/>
          <p:nvPr/>
        </p:nvSpPr>
        <p:spPr>
          <a:xfrm>
            <a:off x="7743825" y="3143250"/>
            <a:ext cx="1714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Couche Plateforme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248525" y="3581400"/>
            <a:ext cx="26479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Vertex AI pour construire, entraîner et déployer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7248525" y="4152900"/>
            <a:ext cx="657225" cy="266700"/>
          </a:xfrm>
          <a:custGeom>
            <a:avLst/>
            <a:gdLst/>
            <a:ahLst/>
            <a:cxnLst/>
            <a:rect l="l" t="t" r="r" b="b"/>
            <a:pathLst>
              <a:path w="657225" h="266700">
                <a:moveTo>
                  <a:pt x="133350" y="0"/>
                </a:moveTo>
                <a:lnTo>
                  <a:pt x="523875" y="0"/>
                </a:lnTo>
                <a:cubicBezTo>
                  <a:pt x="597473" y="0"/>
                  <a:pt x="657225" y="59752"/>
                  <a:pt x="657225" y="133350"/>
                </a:cubicBezTo>
                <a:lnTo>
                  <a:pt x="657225" y="133350"/>
                </a:lnTo>
                <a:cubicBezTo>
                  <a:pt x="657225" y="206948"/>
                  <a:pt x="597473" y="266700"/>
                  <a:pt x="523875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Text 28"/>
          <p:cNvSpPr/>
          <p:nvPr/>
        </p:nvSpPr>
        <p:spPr>
          <a:xfrm>
            <a:off x="7248525" y="4152900"/>
            <a:ext cx="72390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MLOps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7985820" y="4152900"/>
            <a:ext cx="704850" cy="266700"/>
          </a:xfrm>
          <a:custGeom>
            <a:avLst/>
            <a:gdLst/>
            <a:ahLst/>
            <a:cxnLst/>
            <a:rect l="l" t="t" r="r" b="b"/>
            <a:pathLst>
              <a:path w="704850" h="266700">
                <a:moveTo>
                  <a:pt x="133350" y="0"/>
                </a:moveTo>
                <a:lnTo>
                  <a:pt x="571500" y="0"/>
                </a:lnTo>
                <a:cubicBezTo>
                  <a:pt x="645098" y="0"/>
                  <a:pt x="704850" y="59752"/>
                  <a:pt x="704850" y="133350"/>
                </a:cubicBezTo>
                <a:lnTo>
                  <a:pt x="704850" y="133350"/>
                </a:lnTo>
                <a:cubicBezTo>
                  <a:pt x="704850" y="206948"/>
                  <a:pt x="645098" y="266700"/>
                  <a:pt x="571500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Text 30"/>
          <p:cNvSpPr/>
          <p:nvPr/>
        </p:nvSpPr>
        <p:spPr>
          <a:xfrm>
            <a:off x="7985820" y="4152900"/>
            <a:ext cx="77152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AutoML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7248525" y="4495800"/>
            <a:ext cx="1057275" cy="266700"/>
          </a:xfrm>
          <a:custGeom>
            <a:avLst/>
            <a:gdLst/>
            <a:ahLst/>
            <a:cxnLst/>
            <a:rect l="l" t="t" r="r" b="b"/>
            <a:pathLst>
              <a:path w="1057275" h="266700">
                <a:moveTo>
                  <a:pt x="133350" y="0"/>
                </a:moveTo>
                <a:lnTo>
                  <a:pt x="923925" y="0"/>
                </a:lnTo>
                <a:cubicBezTo>
                  <a:pt x="997523" y="0"/>
                  <a:pt x="1057275" y="59752"/>
                  <a:pt x="1057275" y="133350"/>
                </a:cubicBezTo>
                <a:lnTo>
                  <a:pt x="1057275" y="133350"/>
                </a:lnTo>
                <a:cubicBezTo>
                  <a:pt x="1057275" y="206948"/>
                  <a:pt x="997523" y="266700"/>
                  <a:pt x="923925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4" name="Text 32"/>
          <p:cNvSpPr/>
          <p:nvPr/>
        </p:nvSpPr>
        <p:spPr>
          <a:xfrm>
            <a:off x="7248525" y="4495800"/>
            <a:ext cx="112395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Model Garden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8380809" y="4495800"/>
            <a:ext cx="904875" cy="266700"/>
          </a:xfrm>
          <a:custGeom>
            <a:avLst/>
            <a:gdLst/>
            <a:ahLst/>
            <a:cxnLst/>
            <a:rect l="l" t="t" r="r" b="b"/>
            <a:pathLst>
              <a:path w="904875" h="266700">
                <a:moveTo>
                  <a:pt x="133350" y="0"/>
                </a:moveTo>
                <a:lnTo>
                  <a:pt x="771525" y="0"/>
                </a:lnTo>
                <a:cubicBezTo>
                  <a:pt x="845123" y="0"/>
                  <a:pt x="904875" y="59752"/>
                  <a:pt x="904875" y="133350"/>
                </a:cubicBezTo>
                <a:lnTo>
                  <a:pt x="904875" y="133350"/>
                </a:lnTo>
                <a:cubicBezTo>
                  <a:pt x="904875" y="206948"/>
                  <a:pt x="845123" y="266700"/>
                  <a:pt x="771525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6" name="Text 34"/>
          <p:cNvSpPr/>
          <p:nvPr/>
        </p:nvSpPr>
        <p:spPr>
          <a:xfrm>
            <a:off x="8380809" y="4495800"/>
            <a:ext cx="97155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Fine-tuning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4576763" y="1471613"/>
            <a:ext cx="3038475" cy="2143125"/>
          </a:xfrm>
          <a:custGeom>
            <a:avLst/>
            <a:gdLst/>
            <a:ahLst/>
            <a:cxnLst/>
            <a:rect l="l" t="t" r="r" b="b"/>
            <a:pathLst>
              <a:path w="3038475" h="2143125">
                <a:moveTo>
                  <a:pt x="152398" y="0"/>
                </a:moveTo>
                <a:lnTo>
                  <a:pt x="2886077" y="0"/>
                </a:lnTo>
                <a:cubicBezTo>
                  <a:pt x="2970244" y="0"/>
                  <a:pt x="3038475" y="68231"/>
                  <a:pt x="3038475" y="152398"/>
                </a:cubicBezTo>
                <a:lnTo>
                  <a:pt x="3038475" y="1990727"/>
                </a:lnTo>
                <a:cubicBezTo>
                  <a:pt x="3038475" y="2074894"/>
                  <a:pt x="2970244" y="2143125"/>
                  <a:pt x="2886077" y="2143125"/>
                </a:cubicBezTo>
                <a:lnTo>
                  <a:pt x="152398" y="2143125"/>
                </a:lnTo>
                <a:cubicBezTo>
                  <a:pt x="68231" y="2143125"/>
                  <a:pt x="0" y="2074894"/>
                  <a:pt x="0" y="1990727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38" name="Shape 36"/>
          <p:cNvSpPr/>
          <p:nvPr/>
        </p:nvSpPr>
        <p:spPr>
          <a:xfrm>
            <a:off x="4810125" y="170497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9" name="Shape 37"/>
          <p:cNvSpPr/>
          <p:nvPr/>
        </p:nvSpPr>
        <p:spPr>
          <a:xfrm>
            <a:off x="4917281" y="1809750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66973" y="16073"/>
                </a:moveTo>
                <a:lnTo>
                  <a:pt x="104477" y="16073"/>
                </a:lnTo>
                <a:cubicBezTo>
                  <a:pt x="105951" y="16073"/>
                  <a:pt x="107156" y="17279"/>
                  <a:pt x="107156" y="18752"/>
                </a:cubicBezTo>
                <a:lnTo>
                  <a:pt x="107156" y="32147"/>
                </a:lnTo>
                <a:lnTo>
                  <a:pt x="64294" y="32147"/>
                </a:lnTo>
                <a:lnTo>
                  <a:pt x="64294" y="18752"/>
                </a:lnTo>
                <a:cubicBezTo>
                  <a:pt x="64294" y="17279"/>
                  <a:pt x="65499" y="16073"/>
                  <a:pt x="66973" y="16073"/>
                </a:cubicBezTo>
                <a:close/>
                <a:moveTo>
                  <a:pt x="48220" y="18752"/>
                </a:moveTo>
                <a:lnTo>
                  <a:pt x="48220" y="32147"/>
                </a:lnTo>
                <a:lnTo>
                  <a:pt x="21431" y="32147"/>
                </a:lnTo>
                <a:cubicBezTo>
                  <a:pt x="9611" y="32147"/>
                  <a:pt x="0" y="41757"/>
                  <a:pt x="0" y="53578"/>
                </a:cubicBezTo>
                <a:lnTo>
                  <a:pt x="0" y="85725"/>
                </a:lnTo>
                <a:lnTo>
                  <a:pt x="171450" y="85725"/>
                </a:lnTo>
                <a:lnTo>
                  <a:pt x="171450" y="53578"/>
                </a:lnTo>
                <a:cubicBezTo>
                  <a:pt x="171450" y="41757"/>
                  <a:pt x="161839" y="32147"/>
                  <a:pt x="150019" y="32147"/>
                </a:cubicBezTo>
                <a:lnTo>
                  <a:pt x="123230" y="32147"/>
                </a:lnTo>
                <a:lnTo>
                  <a:pt x="123230" y="18752"/>
                </a:lnTo>
                <a:cubicBezTo>
                  <a:pt x="123230" y="8405"/>
                  <a:pt x="114825" y="0"/>
                  <a:pt x="104477" y="0"/>
                </a:cubicBezTo>
                <a:lnTo>
                  <a:pt x="66973" y="0"/>
                </a:lnTo>
                <a:cubicBezTo>
                  <a:pt x="56625" y="0"/>
                  <a:pt x="48220" y="8405"/>
                  <a:pt x="48220" y="18752"/>
                </a:cubicBezTo>
                <a:close/>
                <a:moveTo>
                  <a:pt x="171450" y="101798"/>
                </a:moveTo>
                <a:lnTo>
                  <a:pt x="107156" y="101798"/>
                </a:lnTo>
                <a:lnTo>
                  <a:pt x="107156" y="107156"/>
                </a:lnTo>
                <a:cubicBezTo>
                  <a:pt x="107156" y="113083"/>
                  <a:pt x="102368" y="117872"/>
                  <a:pt x="96441" y="117872"/>
                </a:cubicBezTo>
                <a:lnTo>
                  <a:pt x="75009" y="117872"/>
                </a:lnTo>
                <a:cubicBezTo>
                  <a:pt x="69082" y="117872"/>
                  <a:pt x="64294" y="113083"/>
                  <a:pt x="64294" y="107156"/>
                </a:cubicBezTo>
                <a:lnTo>
                  <a:pt x="64294" y="101798"/>
                </a:lnTo>
                <a:lnTo>
                  <a:pt x="0" y="101798"/>
                </a:lnTo>
                <a:lnTo>
                  <a:pt x="0" y="139303"/>
                </a:lnTo>
                <a:cubicBezTo>
                  <a:pt x="0" y="151124"/>
                  <a:pt x="9611" y="160734"/>
                  <a:pt x="21431" y="160734"/>
                </a:cubicBezTo>
                <a:lnTo>
                  <a:pt x="150019" y="160734"/>
                </a:lnTo>
                <a:cubicBezTo>
                  <a:pt x="161839" y="160734"/>
                  <a:pt x="171450" y="151124"/>
                  <a:pt x="171450" y="139303"/>
                </a:cubicBezTo>
                <a:lnTo>
                  <a:pt x="171450" y="101798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0" name="Text 38"/>
          <p:cNvSpPr/>
          <p:nvPr/>
        </p:nvSpPr>
        <p:spPr>
          <a:xfrm>
            <a:off x="5305425" y="1762125"/>
            <a:ext cx="17430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Couche Application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4810125" y="2200275"/>
            <a:ext cx="26479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Produits enterprise pour des cas d'usage spécifiques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4810125" y="2771775"/>
            <a:ext cx="990600" cy="266700"/>
          </a:xfrm>
          <a:custGeom>
            <a:avLst/>
            <a:gdLst/>
            <a:ahLst/>
            <a:cxnLst/>
            <a:rect l="l" t="t" r="r" b="b"/>
            <a:pathLst>
              <a:path w="990600" h="266700">
                <a:moveTo>
                  <a:pt x="133350" y="0"/>
                </a:moveTo>
                <a:lnTo>
                  <a:pt x="857250" y="0"/>
                </a:lnTo>
                <a:cubicBezTo>
                  <a:pt x="930848" y="0"/>
                  <a:pt x="990600" y="59752"/>
                  <a:pt x="990600" y="133350"/>
                </a:cubicBezTo>
                <a:lnTo>
                  <a:pt x="990600" y="133350"/>
                </a:lnTo>
                <a:cubicBezTo>
                  <a:pt x="990600" y="206948"/>
                  <a:pt x="930848" y="266700"/>
                  <a:pt x="857250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3" name="Text 41"/>
          <p:cNvSpPr/>
          <p:nvPr/>
        </p:nvSpPr>
        <p:spPr>
          <a:xfrm>
            <a:off x="4810125" y="2771775"/>
            <a:ext cx="105727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Document AI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5879157" y="2771775"/>
            <a:ext cx="1276350" cy="266700"/>
          </a:xfrm>
          <a:custGeom>
            <a:avLst/>
            <a:gdLst/>
            <a:ahLst/>
            <a:cxnLst/>
            <a:rect l="l" t="t" r="r" b="b"/>
            <a:pathLst>
              <a:path w="1276350" h="266700">
                <a:moveTo>
                  <a:pt x="133350" y="0"/>
                </a:moveTo>
                <a:lnTo>
                  <a:pt x="1143000" y="0"/>
                </a:lnTo>
                <a:cubicBezTo>
                  <a:pt x="1216598" y="0"/>
                  <a:pt x="1276350" y="59752"/>
                  <a:pt x="1276350" y="133350"/>
                </a:cubicBezTo>
                <a:lnTo>
                  <a:pt x="1276350" y="133350"/>
                </a:lnTo>
                <a:cubicBezTo>
                  <a:pt x="1276350" y="206948"/>
                  <a:pt x="1216598" y="266700"/>
                  <a:pt x="1143000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5" name="Text 43"/>
          <p:cNvSpPr/>
          <p:nvPr/>
        </p:nvSpPr>
        <p:spPr>
          <a:xfrm>
            <a:off x="5879157" y="2771775"/>
            <a:ext cx="134302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Contact Center AI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4810125" y="3114675"/>
            <a:ext cx="1485900" cy="266700"/>
          </a:xfrm>
          <a:custGeom>
            <a:avLst/>
            <a:gdLst/>
            <a:ahLst/>
            <a:cxnLst/>
            <a:rect l="l" t="t" r="r" b="b"/>
            <a:pathLst>
              <a:path w="1485900" h="266700">
                <a:moveTo>
                  <a:pt x="133350" y="0"/>
                </a:moveTo>
                <a:lnTo>
                  <a:pt x="1352550" y="0"/>
                </a:lnTo>
                <a:cubicBezTo>
                  <a:pt x="1426148" y="0"/>
                  <a:pt x="1485900" y="59752"/>
                  <a:pt x="1485900" y="133350"/>
                </a:cubicBezTo>
                <a:lnTo>
                  <a:pt x="1485900" y="133350"/>
                </a:lnTo>
                <a:cubicBezTo>
                  <a:pt x="1485900" y="206948"/>
                  <a:pt x="1426148" y="266700"/>
                  <a:pt x="1352550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7" name="Text 45"/>
          <p:cNvSpPr/>
          <p:nvPr/>
        </p:nvSpPr>
        <p:spPr>
          <a:xfrm>
            <a:off x="4810125" y="3114675"/>
            <a:ext cx="155257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Recommendations AI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3734842" y="6286500"/>
            <a:ext cx="190500" cy="152400"/>
          </a:xfrm>
          <a:custGeom>
            <a:avLst/>
            <a:gdLst/>
            <a:ahLst/>
            <a:cxnLst/>
            <a:rect l="l" t="t" r="r" b="b"/>
            <a:pathLst>
              <a:path w="190500" h="152400">
                <a:moveTo>
                  <a:pt x="95250" y="4763"/>
                </a:moveTo>
                <a:cubicBezTo>
                  <a:pt x="112335" y="4763"/>
                  <a:pt x="126206" y="18634"/>
                  <a:pt x="126206" y="35719"/>
                </a:cubicBezTo>
                <a:cubicBezTo>
                  <a:pt x="126206" y="52804"/>
                  <a:pt x="112335" y="66675"/>
                  <a:pt x="95250" y="66675"/>
                </a:cubicBezTo>
                <a:cubicBezTo>
                  <a:pt x="78165" y="66675"/>
                  <a:pt x="64294" y="52804"/>
                  <a:pt x="64294" y="35719"/>
                </a:cubicBezTo>
                <a:cubicBezTo>
                  <a:pt x="64294" y="18634"/>
                  <a:pt x="78165" y="4763"/>
                  <a:pt x="95250" y="4763"/>
                </a:cubicBezTo>
                <a:close/>
                <a:moveTo>
                  <a:pt x="28575" y="26194"/>
                </a:moveTo>
                <a:cubicBezTo>
                  <a:pt x="40403" y="26194"/>
                  <a:pt x="50006" y="35797"/>
                  <a:pt x="50006" y="47625"/>
                </a:cubicBezTo>
                <a:cubicBezTo>
                  <a:pt x="50006" y="59453"/>
                  <a:pt x="40403" y="69056"/>
                  <a:pt x="28575" y="69056"/>
                </a:cubicBezTo>
                <a:cubicBezTo>
                  <a:pt x="16747" y="69056"/>
                  <a:pt x="7144" y="59453"/>
                  <a:pt x="7144" y="47625"/>
                </a:cubicBezTo>
                <a:cubicBezTo>
                  <a:pt x="7144" y="35797"/>
                  <a:pt x="16747" y="26194"/>
                  <a:pt x="28575" y="26194"/>
                </a:cubicBezTo>
                <a:close/>
                <a:moveTo>
                  <a:pt x="0" y="123825"/>
                </a:moveTo>
                <a:cubicBezTo>
                  <a:pt x="0" y="102781"/>
                  <a:pt x="17056" y="85725"/>
                  <a:pt x="38100" y="85725"/>
                </a:cubicBezTo>
                <a:cubicBezTo>
                  <a:pt x="41910" y="85725"/>
                  <a:pt x="45601" y="86291"/>
                  <a:pt x="49084" y="87332"/>
                </a:cubicBezTo>
                <a:cubicBezTo>
                  <a:pt x="39291" y="98286"/>
                  <a:pt x="33338" y="112752"/>
                  <a:pt x="33338" y="128588"/>
                </a:cubicBezTo>
                <a:lnTo>
                  <a:pt x="33338" y="133350"/>
                </a:lnTo>
                <a:cubicBezTo>
                  <a:pt x="33338" y="136743"/>
                  <a:pt x="34052" y="139958"/>
                  <a:pt x="35332" y="142875"/>
                </a:cubicBezTo>
                <a:lnTo>
                  <a:pt x="9525" y="142875"/>
                </a:lnTo>
                <a:cubicBezTo>
                  <a:pt x="4256" y="142875"/>
                  <a:pt x="0" y="138619"/>
                  <a:pt x="0" y="133350"/>
                </a:cubicBezTo>
                <a:lnTo>
                  <a:pt x="0" y="123825"/>
                </a:lnTo>
                <a:close/>
                <a:moveTo>
                  <a:pt x="155168" y="142875"/>
                </a:moveTo>
                <a:cubicBezTo>
                  <a:pt x="156448" y="139958"/>
                  <a:pt x="157163" y="136743"/>
                  <a:pt x="157163" y="133350"/>
                </a:cubicBezTo>
                <a:lnTo>
                  <a:pt x="157163" y="128588"/>
                </a:lnTo>
                <a:cubicBezTo>
                  <a:pt x="157163" y="112752"/>
                  <a:pt x="151209" y="98286"/>
                  <a:pt x="141416" y="87332"/>
                </a:cubicBezTo>
                <a:cubicBezTo>
                  <a:pt x="144899" y="86291"/>
                  <a:pt x="148590" y="85725"/>
                  <a:pt x="152400" y="85725"/>
                </a:cubicBezTo>
                <a:cubicBezTo>
                  <a:pt x="173444" y="85725"/>
                  <a:pt x="190500" y="102781"/>
                  <a:pt x="190500" y="123825"/>
                </a:cubicBezTo>
                <a:lnTo>
                  <a:pt x="190500" y="133350"/>
                </a:lnTo>
                <a:cubicBezTo>
                  <a:pt x="190500" y="138619"/>
                  <a:pt x="186244" y="142875"/>
                  <a:pt x="180975" y="142875"/>
                </a:cubicBezTo>
                <a:lnTo>
                  <a:pt x="155168" y="142875"/>
                </a:lnTo>
                <a:close/>
                <a:moveTo>
                  <a:pt x="140494" y="47625"/>
                </a:moveTo>
                <a:cubicBezTo>
                  <a:pt x="140494" y="35797"/>
                  <a:pt x="150097" y="26194"/>
                  <a:pt x="161925" y="26194"/>
                </a:cubicBezTo>
                <a:cubicBezTo>
                  <a:pt x="173753" y="26194"/>
                  <a:pt x="183356" y="35797"/>
                  <a:pt x="183356" y="47625"/>
                </a:cubicBezTo>
                <a:cubicBezTo>
                  <a:pt x="183356" y="59453"/>
                  <a:pt x="173753" y="69056"/>
                  <a:pt x="161925" y="69056"/>
                </a:cubicBezTo>
                <a:cubicBezTo>
                  <a:pt x="150097" y="69056"/>
                  <a:pt x="140494" y="59453"/>
                  <a:pt x="140494" y="47625"/>
                </a:cubicBezTo>
                <a:close/>
                <a:moveTo>
                  <a:pt x="47625" y="128588"/>
                </a:moveTo>
                <a:cubicBezTo>
                  <a:pt x="47625" y="102275"/>
                  <a:pt x="68937" y="80962"/>
                  <a:pt x="95250" y="80962"/>
                </a:cubicBezTo>
                <a:cubicBezTo>
                  <a:pt x="121563" y="80962"/>
                  <a:pt x="142875" y="102275"/>
                  <a:pt x="142875" y="128588"/>
                </a:cubicBezTo>
                <a:lnTo>
                  <a:pt x="142875" y="133350"/>
                </a:lnTo>
                <a:cubicBezTo>
                  <a:pt x="142875" y="138619"/>
                  <a:pt x="138619" y="142875"/>
                  <a:pt x="133350" y="142875"/>
                </a:cubicBezTo>
                <a:lnTo>
                  <a:pt x="57150" y="142875"/>
                </a:lnTo>
                <a:cubicBezTo>
                  <a:pt x="51881" y="142875"/>
                  <a:pt x="47625" y="138619"/>
                  <a:pt x="47625" y="133350"/>
                </a:cubicBezTo>
                <a:lnTo>
                  <a:pt x="47625" y="128588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9" name="Text 47"/>
          <p:cNvSpPr/>
          <p:nvPr/>
        </p:nvSpPr>
        <p:spPr>
          <a:xfrm>
            <a:off x="4001542" y="6248400"/>
            <a:ext cx="13906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Pour tous les profils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5795367" y="62865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49602" y="82927"/>
                </a:moveTo>
                <a:cubicBezTo>
                  <a:pt x="153323" y="79206"/>
                  <a:pt x="153323" y="73164"/>
                  <a:pt x="149602" y="69443"/>
                </a:cubicBezTo>
                <a:lnTo>
                  <a:pt x="101977" y="21818"/>
                </a:lnTo>
                <a:cubicBezTo>
                  <a:pt x="98256" y="18098"/>
                  <a:pt x="92214" y="18098"/>
                  <a:pt x="88493" y="21818"/>
                </a:cubicBezTo>
                <a:cubicBezTo>
                  <a:pt x="84773" y="25539"/>
                  <a:pt x="84773" y="31581"/>
                  <a:pt x="88493" y="35302"/>
                </a:cubicBezTo>
                <a:lnTo>
                  <a:pt x="119866" y="66675"/>
                </a:lnTo>
                <a:lnTo>
                  <a:pt x="9525" y="66675"/>
                </a:lnTo>
                <a:cubicBezTo>
                  <a:pt x="4256" y="66675"/>
                  <a:pt x="0" y="70931"/>
                  <a:pt x="0" y="76200"/>
                </a:cubicBezTo>
                <a:cubicBezTo>
                  <a:pt x="0" y="81469"/>
                  <a:pt x="4256" y="85725"/>
                  <a:pt x="9525" y="85725"/>
                </a:cubicBezTo>
                <a:lnTo>
                  <a:pt x="119866" y="85725"/>
                </a:lnTo>
                <a:lnTo>
                  <a:pt x="88493" y="117098"/>
                </a:lnTo>
                <a:cubicBezTo>
                  <a:pt x="84772" y="120819"/>
                  <a:pt x="84772" y="126861"/>
                  <a:pt x="88493" y="130582"/>
                </a:cubicBezTo>
                <a:cubicBezTo>
                  <a:pt x="92214" y="134303"/>
                  <a:pt x="98256" y="134303"/>
                  <a:pt x="101977" y="130582"/>
                </a:cubicBezTo>
                <a:lnTo>
                  <a:pt x="149602" y="82957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1" name="Text 49"/>
          <p:cNvSpPr/>
          <p:nvPr/>
        </p:nvSpPr>
        <p:spPr>
          <a:xfrm>
            <a:off x="6043017" y="6248400"/>
            <a:ext cx="24860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Commencez à n'importe quel niveau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www.shutterstock.com/718232826ea4c4f404d1ba78859cf312c79bcc6f.jpg"/>
          <p:cNvPicPr>
            <a:picLocks noChangeAspect="1"/>
          </p:cNvPicPr>
          <p:nvPr/>
        </p:nvPicPr>
        <p:blipFill>
          <a:blip r:embed="rId3">
            <a:alphaModFix amt="25000"/>
          </a:blip>
          <a:srcRect t="3493" b="3493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D1D1D">
                  <a:alpha val="95000"/>
                </a:srgbClr>
              </a:gs>
              <a:gs pos="50000">
                <a:srgbClr val="1D1D1D">
                  <a:alpha val="80000"/>
                </a:srgbClr>
              </a:gs>
              <a:gs pos="10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1"/>
          <p:cNvSpPr/>
          <p:nvPr/>
        </p:nvSpPr>
        <p:spPr>
          <a:xfrm>
            <a:off x="381000" y="213747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315" dirty="0">
                <a:solidFill>
                  <a:srgbClr val="0071E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Chapitre 02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381000" y="2556570"/>
            <a:ext cx="11887200" cy="866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72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Modèles Gemini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81000" y="3729930"/>
            <a:ext cx="115728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La famille de modèles multimodaux de Google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81000" y="468243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2753" y="322753"/>
            <a:ext cx="11602976" cy="1613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9" b="1" kern="0" spc="44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Modèles Gemini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22753" y="548680"/>
            <a:ext cx="11740146" cy="387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05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Capacités clés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22753" y="1032810"/>
            <a:ext cx="11627182" cy="2259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71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Multimodalité et raisonnement avancé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26788" y="1456424"/>
            <a:ext cx="3711661" cy="2452924"/>
          </a:xfrm>
          <a:custGeom>
            <a:avLst/>
            <a:gdLst/>
            <a:ahLst/>
            <a:cxnLst/>
            <a:rect l="l" t="t" r="r" b="b"/>
            <a:pathLst>
              <a:path w="3711661" h="2452924">
                <a:moveTo>
                  <a:pt x="129097" y="0"/>
                </a:moveTo>
                <a:lnTo>
                  <a:pt x="3582564" y="0"/>
                </a:lnTo>
                <a:cubicBezTo>
                  <a:pt x="3653862" y="0"/>
                  <a:pt x="3711661" y="57799"/>
                  <a:pt x="3711661" y="129097"/>
                </a:cubicBezTo>
                <a:lnTo>
                  <a:pt x="3711661" y="2323827"/>
                </a:lnTo>
                <a:cubicBezTo>
                  <a:pt x="3711661" y="2395125"/>
                  <a:pt x="3653862" y="2452924"/>
                  <a:pt x="3582564" y="2452924"/>
                </a:cubicBezTo>
                <a:lnTo>
                  <a:pt x="129097" y="2452924"/>
                </a:lnTo>
                <a:cubicBezTo>
                  <a:pt x="57799" y="2452924"/>
                  <a:pt x="0" y="2395125"/>
                  <a:pt x="0" y="2323827"/>
                </a:cubicBezTo>
                <a:lnTo>
                  <a:pt x="0" y="129097"/>
                </a:lnTo>
                <a:cubicBezTo>
                  <a:pt x="0" y="57799"/>
                  <a:pt x="57799" y="0"/>
                  <a:pt x="129097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524474" y="1654110"/>
            <a:ext cx="451854" cy="451854"/>
          </a:xfrm>
          <a:custGeom>
            <a:avLst/>
            <a:gdLst/>
            <a:ahLst/>
            <a:cxnLst/>
            <a:rect l="l" t="t" r="r" b="b"/>
            <a:pathLst>
              <a:path w="451854" h="451854">
                <a:moveTo>
                  <a:pt x="96828" y="0"/>
                </a:moveTo>
                <a:lnTo>
                  <a:pt x="355027" y="0"/>
                </a:lnTo>
                <a:cubicBezTo>
                  <a:pt x="408467" y="0"/>
                  <a:pt x="451854" y="43387"/>
                  <a:pt x="451854" y="96828"/>
                </a:cubicBezTo>
                <a:lnTo>
                  <a:pt x="451854" y="355027"/>
                </a:lnTo>
                <a:cubicBezTo>
                  <a:pt x="451854" y="408467"/>
                  <a:pt x="408467" y="451854"/>
                  <a:pt x="355027" y="451854"/>
                </a:cubicBezTo>
                <a:lnTo>
                  <a:pt x="96828" y="451854"/>
                </a:lnTo>
                <a:cubicBezTo>
                  <a:pt x="43387" y="451854"/>
                  <a:pt x="0" y="408467"/>
                  <a:pt x="0" y="355027"/>
                </a:cubicBezTo>
                <a:lnTo>
                  <a:pt x="0" y="96828"/>
                </a:lnTo>
                <a:cubicBezTo>
                  <a:pt x="0" y="43387"/>
                  <a:pt x="43387" y="0"/>
                  <a:pt x="96828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653575" y="1783211"/>
            <a:ext cx="193652" cy="193652"/>
          </a:xfrm>
          <a:custGeom>
            <a:avLst/>
            <a:gdLst/>
            <a:ahLst/>
            <a:cxnLst/>
            <a:rect l="l" t="t" r="r" b="b"/>
            <a:pathLst>
              <a:path w="193652" h="193652">
                <a:moveTo>
                  <a:pt x="107832" y="19176"/>
                </a:moveTo>
                <a:cubicBezTo>
                  <a:pt x="105866" y="14864"/>
                  <a:pt x="101554" y="12103"/>
                  <a:pt x="96826" y="12103"/>
                </a:cubicBezTo>
                <a:cubicBezTo>
                  <a:pt x="92098" y="12103"/>
                  <a:pt x="87786" y="14864"/>
                  <a:pt x="85820" y="19176"/>
                </a:cubicBezTo>
                <a:lnTo>
                  <a:pt x="22504" y="157342"/>
                </a:lnTo>
                <a:lnTo>
                  <a:pt x="18155" y="157342"/>
                </a:lnTo>
                <a:cubicBezTo>
                  <a:pt x="11460" y="157342"/>
                  <a:pt x="6052" y="162751"/>
                  <a:pt x="6052" y="169445"/>
                </a:cubicBezTo>
                <a:cubicBezTo>
                  <a:pt x="6052" y="176140"/>
                  <a:pt x="11460" y="181549"/>
                  <a:pt x="18155" y="181549"/>
                </a:cubicBezTo>
                <a:lnTo>
                  <a:pt x="51439" y="181549"/>
                </a:lnTo>
                <a:cubicBezTo>
                  <a:pt x="58133" y="181549"/>
                  <a:pt x="63542" y="176140"/>
                  <a:pt x="63542" y="169445"/>
                </a:cubicBezTo>
                <a:cubicBezTo>
                  <a:pt x="63542" y="162751"/>
                  <a:pt x="58133" y="157342"/>
                  <a:pt x="51439" y="157342"/>
                </a:cubicBezTo>
                <a:lnTo>
                  <a:pt x="49132" y="157342"/>
                </a:lnTo>
                <a:lnTo>
                  <a:pt x="57453" y="139187"/>
                </a:lnTo>
                <a:lnTo>
                  <a:pt x="136237" y="139187"/>
                </a:lnTo>
                <a:lnTo>
                  <a:pt x="144558" y="157342"/>
                </a:lnTo>
                <a:lnTo>
                  <a:pt x="142251" y="157342"/>
                </a:lnTo>
                <a:cubicBezTo>
                  <a:pt x="135556" y="157342"/>
                  <a:pt x="130148" y="162751"/>
                  <a:pt x="130148" y="169445"/>
                </a:cubicBezTo>
                <a:cubicBezTo>
                  <a:pt x="130148" y="176140"/>
                  <a:pt x="135556" y="181549"/>
                  <a:pt x="142251" y="181549"/>
                </a:cubicBezTo>
                <a:lnTo>
                  <a:pt x="175535" y="181549"/>
                </a:lnTo>
                <a:cubicBezTo>
                  <a:pt x="182229" y="181549"/>
                  <a:pt x="187638" y="176140"/>
                  <a:pt x="187638" y="169445"/>
                </a:cubicBezTo>
                <a:cubicBezTo>
                  <a:pt x="187638" y="162751"/>
                  <a:pt x="182229" y="157342"/>
                  <a:pt x="175535" y="157342"/>
                </a:cubicBezTo>
                <a:lnTo>
                  <a:pt x="171185" y="157342"/>
                </a:lnTo>
                <a:lnTo>
                  <a:pt x="107870" y="19176"/>
                </a:lnTo>
                <a:close/>
                <a:moveTo>
                  <a:pt x="125117" y="114981"/>
                </a:moveTo>
                <a:lnTo>
                  <a:pt x="68535" y="114981"/>
                </a:lnTo>
                <a:lnTo>
                  <a:pt x="96826" y="53254"/>
                </a:lnTo>
                <a:lnTo>
                  <a:pt x="125117" y="114981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524474" y="2235066"/>
            <a:ext cx="3396977" cy="2259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71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Génération de texte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24474" y="2557819"/>
            <a:ext cx="3380839" cy="467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7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Rédaction, traduction, résumé, réécriture et conversations naturelles dans plus de 100 langues.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24474" y="3158946"/>
            <a:ext cx="3316289" cy="8069"/>
          </a:xfrm>
          <a:custGeom>
            <a:avLst/>
            <a:gdLst/>
            <a:ahLst/>
            <a:cxnLst/>
            <a:rect l="l" t="t" r="r" b="b"/>
            <a:pathLst>
              <a:path w="3316289" h="8069">
                <a:moveTo>
                  <a:pt x="0" y="0"/>
                </a:moveTo>
                <a:lnTo>
                  <a:pt x="3316289" y="0"/>
                </a:lnTo>
                <a:lnTo>
                  <a:pt x="3316289" y="8069"/>
                </a:lnTo>
                <a:lnTo>
                  <a:pt x="0" y="8069"/>
                </a:lnTo>
                <a:lnTo>
                  <a:pt x="0" y="0"/>
                </a:lnTo>
                <a:close/>
              </a:path>
            </a:pathLst>
          </a:custGeom>
          <a:solidFill>
            <a:srgbClr val="E5E5E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9"/>
          <p:cNvSpPr/>
          <p:nvPr/>
        </p:nvSpPr>
        <p:spPr>
          <a:xfrm>
            <a:off x="524474" y="3292082"/>
            <a:ext cx="3372770" cy="1613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9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Contexte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24474" y="3453459"/>
            <a:ext cx="3413114" cy="2582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25" b="1" dirty="0">
                <a:solidFill>
                  <a:srgbClr val="0071E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1M tokens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240422" y="1456424"/>
            <a:ext cx="3711661" cy="2452924"/>
          </a:xfrm>
          <a:custGeom>
            <a:avLst/>
            <a:gdLst/>
            <a:ahLst/>
            <a:cxnLst/>
            <a:rect l="l" t="t" r="r" b="b"/>
            <a:pathLst>
              <a:path w="3711661" h="2452924">
                <a:moveTo>
                  <a:pt x="129097" y="0"/>
                </a:moveTo>
                <a:lnTo>
                  <a:pt x="3582564" y="0"/>
                </a:lnTo>
                <a:cubicBezTo>
                  <a:pt x="3653862" y="0"/>
                  <a:pt x="3711661" y="57799"/>
                  <a:pt x="3711661" y="129097"/>
                </a:cubicBezTo>
                <a:lnTo>
                  <a:pt x="3711661" y="2323827"/>
                </a:lnTo>
                <a:cubicBezTo>
                  <a:pt x="3711661" y="2395125"/>
                  <a:pt x="3653862" y="2452924"/>
                  <a:pt x="3582564" y="2452924"/>
                </a:cubicBezTo>
                <a:lnTo>
                  <a:pt x="129097" y="2452924"/>
                </a:lnTo>
                <a:cubicBezTo>
                  <a:pt x="57799" y="2452924"/>
                  <a:pt x="0" y="2395125"/>
                  <a:pt x="0" y="2323827"/>
                </a:cubicBezTo>
                <a:lnTo>
                  <a:pt x="0" y="129097"/>
                </a:lnTo>
                <a:cubicBezTo>
                  <a:pt x="0" y="57799"/>
                  <a:pt x="57799" y="0"/>
                  <a:pt x="129097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4" name="Shape 12"/>
          <p:cNvSpPr/>
          <p:nvPr/>
        </p:nvSpPr>
        <p:spPr>
          <a:xfrm>
            <a:off x="4438108" y="1654110"/>
            <a:ext cx="451854" cy="451854"/>
          </a:xfrm>
          <a:custGeom>
            <a:avLst/>
            <a:gdLst/>
            <a:ahLst/>
            <a:cxnLst/>
            <a:rect l="l" t="t" r="r" b="b"/>
            <a:pathLst>
              <a:path w="451854" h="451854">
                <a:moveTo>
                  <a:pt x="96828" y="0"/>
                </a:moveTo>
                <a:lnTo>
                  <a:pt x="355027" y="0"/>
                </a:lnTo>
                <a:cubicBezTo>
                  <a:pt x="408467" y="0"/>
                  <a:pt x="451854" y="43387"/>
                  <a:pt x="451854" y="96828"/>
                </a:cubicBezTo>
                <a:lnTo>
                  <a:pt x="451854" y="355027"/>
                </a:lnTo>
                <a:cubicBezTo>
                  <a:pt x="451854" y="408467"/>
                  <a:pt x="408467" y="451854"/>
                  <a:pt x="355027" y="451854"/>
                </a:cubicBezTo>
                <a:lnTo>
                  <a:pt x="96828" y="451854"/>
                </a:lnTo>
                <a:cubicBezTo>
                  <a:pt x="43387" y="451854"/>
                  <a:pt x="0" y="408467"/>
                  <a:pt x="0" y="355027"/>
                </a:cubicBezTo>
                <a:lnTo>
                  <a:pt x="0" y="96828"/>
                </a:lnTo>
                <a:cubicBezTo>
                  <a:pt x="0" y="43387"/>
                  <a:pt x="43387" y="0"/>
                  <a:pt x="96828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Shape 13"/>
          <p:cNvSpPr/>
          <p:nvPr/>
        </p:nvSpPr>
        <p:spPr>
          <a:xfrm>
            <a:off x="4579312" y="1783211"/>
            <a:ext cx="169445" cy="193652"/>
          </a:xfrm>
          <a:custGeom>
            <a:avLst/>
            <a:gdLst/>
            <a:ahLst/>
            <a:cxnLst/>
            <a:rect l="l" t="t" r="r" b="b"/>
            <a:pathLst>
              <a:path w="169445" h="193652">
                <a:moveTo>
                  <a:pt x="24206" y="12103"/>
                </a:moveTo>
                <a:cubicBezTo>
                  <a:pt x="10855" y="12103"/>
                  <a:pt x="0" y="22958"/>
                  <a:pt x="0" y="36310"/>
                </a:cubicBezTo>
                <a:lnTo>
                  <a:pt x="0" y="157342"/>
                </a:lnTo>
                <a:cubicBezTo>
                  <a:pt x="0" y="170694"/>
                  <a:pt x="10855" y="181549"/>
                  <a:pt x="24206" y="181549"/>
                </a:cubicBezTo>
                <a:lnTo>
                  <a:pt x="145239" y="181549"/>
                </a:lnTo>
                <a:cubicBezTo>
                  <a:pt x="158590" y="181549"/>
                  <a:pt x="169445" y="170694"/>
                  <a:pt x="169445" y="157342"/>
                </a:cubicBezTo>
                <a:lnTo>
                  <a:pt x="169445" y="36310"/>
                </a:lnTo>
                <a:cubicBezTo>
                  <a:pt x="169445" y="22958"/>
                  <a:pt x="158590" y="12103"/>
                  <a:pt x="145239" y="12103"/>
                </a:cubicBezTo>
                <a:lnTo>
                  <a:pt x="24206" y="12103"/>
                </a:lnTo>
                <a:close/>
                <a:moveTo>
                  <a:pt x="48413" y="42361"/>
                </a:moveTo>
                <a:cubicBezTo>
                  <a:pt x="58433" y="42361"/>
                  <a:pt x="66568" y="50496"/>
                  <a:pt x="66568" y="60516"/>
                </a:cubicBezTo>
                <a:cubicBezTo>
                  <a:pt x="66568" y="70536"/>
                  <a:pt x="58433" y="78671"/>
                  <a:pt x="48413" y="78671"/>
                </a:cubicBezTo>
                <a:cubicBezTo>
                  <a:pt x="38393" y="78671"/>
                  <a:pt x="30258" y="70536"/>
                  <a:pt x="30258" y="60516"/>
                </a:cubicBezTo>
                <a:cubicBezTo>
                  <a:pt x="30258" y="50496"/>
                  <a:pt x="38393" y="42361"/>
                  <a:pt x="48413" y="42361"/>
                </a:cubicBezTo>
                <a:close/>
                <a:moveTo>
                  <a:pt x="102878" y="84723"/>
                </a:moveTo>
                <a:cubicBezTo>
                  <a:pt x="106055" y="84723"/>
                  <a:pt x="108967" y="86387"/>
                  <a:pt x="110631" y="89072"/>
                </a:cubicBezTo>
                <a:lnTo>
                  <a:pt x="143915" y="143537"/>
                </a:lnTo>
                <a:cubicBezTo>
                  <a:pt x="145617" y="146336"/>
                  <a:pt x="145693" y="149853"/>
                  <a:pt x="144104" y="152728"/>
                </a:cubicBezTo>
                <a:cubicBezTo>
                  <a:pt x="142516" y="155602"/>
                  <a:pt x="139452" y="157342"/>
                  <a:pt x="136161" y="157342"/>
                </a:cubicBezTo>
                <a:lnTo>
                  <a:pt x="33284" y="157342"/>
                </a:lnTo>
                <a:cubicBezTo>
                  <a:pt x="29918" y="157342"/>
                  <a:pt x="26778" y="155451"/>
                  <a:pt x="25228" y="152463"/>
                </a:cubicBezTo>
                <a:cubicBezTo>
                  <a:pt x="23677" y="149475"/>
                  <a:pt x="23904" y="145844"/>
                  <a:pt x="25833" y="143083"/>
                </a:cubicBezTo>
                <a:lnTo>
                  <a:pt x="47014" y="112825"/>
                </a:lnTo>
                <a:cubicBezTo>
                  <a:pt x="48716" y="110404"/>
                  <a:pt x="51477" y="108967"/>
                  <a:pt x="54465" y="108967"/>
                </a:cubicBezTo>
                <a:cubicBezTo>
                  <a:pt x="57453" y="108967"/>
                  <a:pt x="60214" y="110404"/>
                  <a:pt x="61916" y="112825"/>
                </a:cubicBezTo>
                <a:lnTo>
                  <a:pt x="71901" y="127122"/>
                </a:lnTo>
                <a:lnTo>
                  <a:pt x="95124" y="89110"/>
                </a:lnTo>
                <a:cubicBezTo>
                  <a:pt x="96788" y="86425"/>
                  <a:pt x="99700" y="84761"/>
                  <a:pt x="102878" y="84761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Text 14"/>
          <p:cNvSpPr/>
          <p:nvPr/>
        </p:nvSpPr>
        <p:spPr>
          <a:xfrm>
            <a:off x="4438108" y="2235066"/>
            <a:ext cx="3396977" cy="2259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71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Analyse &amp; génération d'images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438108" y="2557819"/>
            <a:ext cx="3380839" cy="500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7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Création d'images à partir de descriptions, analyse visuelle, compréhension de scènes complexes.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4438108" y="3191222"/>
            <a:ext cx="3316289" cy="8069"/>
          </a:xfrm>
          <a:custGeom>
            <a:avLst/>
            <a:gdLst/>
            <a:ahLst/>
            <a:cxnLst/>
            <a:rect l="l" t="t" r="r" b="b"/>
            <a:pathLst>
              <a:path w="3316289" h="8069">
                <a:moveTo>
                  <a:pt x="0" y="0"/>
                </a:moveTo>
                <a:lnTo>
                  <a:pt x="3316289" y="0"/>
                </a:lnTo>
                <a:lnTo>
                  <a:pt x="3316289" y="8069"/>
                </a:lnTo>
                <a:lnTo>
                  <a:pt x="0" y="8069"/>
                </a:lnTo>
                <a:lnTo>
                  <a:pt x="0" y="0"/>
                </a:lnTo>
                <a:close/>
              </a:path>
            </a:pathLst>
          </a:custGeom>
          <a:solidFill>
            <a:srgbClr val="E5E5E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9" name="Text 17"/>
          <p:cNvSpPr/>
          <p:nvPr/>
        </p:nvSpPr>
        <p:spPr>
          <a:xfrm>
            <a:off x="4438108" y="3324357"/>
            <a:ext cx="3372770" cy="1613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9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Formats supportés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38108" y="3485734"/>
            <a:ext cx="3388908" cy="2259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4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PNG, JPEG, WebP, HEIC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154056" y="1456424"/>
            <a:ext cx="3711661" cy="2452924"/>
          </a:xfrm>
          <a:custGeom>
            <a:avLst/>
            <a:gdLst/>
            <a:ahLst/>
            <a:cxnLst/>
            <a:rect l="l" t="t" r="r" b="b"/>
            <a:pathLst>
              <a:path w="3711661" h="2452924">
                <a:moveTo>
                  <a:pt x="129097" y="0"/>
                </a:moveTo>
                <a:lnTo>
                  <a:pt x="3582564" y="0"/>
                </a:lnTo>
                <a:cubicBezTo>
                  <a:pt x="3653862" y="0"/>
                  <a:pt x="3711661" y="57799"/>
                  <a:pt x="3711661" y="129097"/>
                </a:cubicBezTo>
                <a:lnTo>
                  <a:pt x="3711661" y="2323827"/>
                </a:lnTo>
                <a:cubicBezTo>
                  <a:pt x="3711661" y="2395125"/>
                  <a:pt x="3653862" y="2452924"/>
                  <a:pt x="3582564" y="2452924"/>
                </a:cubicBezTo>
                <a:lnTo>
                  <a:pt x="129097" y="2452924"/>
                </a:lnTo>
                <a:cubicBezTo>
                  <a:pt x="57799" y="2452924"/>
                  <a:pt x="0" y="2395125"/>
                  <a:pt x="0" y="2323827"/>
                </a:cubicBezTo>
                <a:lnTo>
                  <a:pt x="0" y="129097"/>
                </a:lnTo>
                <a:cubicBezTo>
                  <a:pt x="0" y="57799"/>
                  <a:pt x="57799" y="0"/>
                  <a:pt x="129097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2" name="Shape 20"/>
          <p:cNvSpPr/>
          <p:nvPr/>
        </p:nvSpPr>
        <p:spPr>
          <a:xfrm>
            <a:off x="8351742" y="1654110"/>
            <a:ext cx="451854" cy="451854"/>
          </a:xfrm>
          <a:custGeom>
            <a:avLst/>
            <a:gdLst/>
            <a:ahLst/>
            <a:cxnLst/>
            <a:rect l="l" t="t" r="r" b="b"/>
            <a:pathLst>
              <a:path w="451854" h="451854">
                <a:moveTo>
                  <a:pt x="96828" y="0"/>
                </a:moveTo>
                <a:lnTo>
                  <a:pt x="355027" y="0"/>
                </a:lnTo>
                <a:cubicBezTo>
                  <a:pt x="408467" y="0"/>
                  <a:pt x="451854" y="43387"/>
                  <a:pt x="451854" y="96828"/>
                </a:cubicBezTo>
                <a:lnTo>
                  <a:pt x="451854" y="355027"/>
                </a:lnTo>
                <a:cubicBezTo>
                  <a:pt x="451854" y="408467"/>
                  <a:pt x="408467" y="451854"/>
                  <a:pt x="355027" y="451854"/>
                </a:cubicBezTo>
                <a:lnTo>
                  <a:pt x="96828" y="451854"/>
                </a:lnTo>
                <a:cubicBezTo>
                  <a:pt x="43387" y="451854"/>
                  <a:pt x="0" y="408467"/>
                  <a:pt x="0" y="355027"/>
                </a:cubicBezTo>
                <a:lnTo>
                  <a:pt x="0" y="96828"/>
                </a:lnTo>
                <a:cubicBezTo>
                  <a:pt x="0" y="43387"/>
                  <a:pt x="43387" y="0"/>
                  <a:pt x="96828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3" name="Shape 21"/>
          <p:cNvSpPr/>
          <p:nvPr/>
        </p:nvSpPr>
        <p:spPr>
          <a:xfrm>
            <a:off x="8468740" y="1783211"/>
            <a:ext cx="217858" cy="193652"/>
          </a:xfrm>
          <a:custGeom>
            <a:avLst/>
            <a:gdLst/>
            <a:ahLst/>
            <a:cxnLst/>
            <a:rect l="l" t="t" r="r" b="b"/>
            <a:pathLst>
              <a:path w="217858" h="193652">
                <a:moveTo>
                  <a:pt x="36310" y="24206"/>
                </a:moveTo>
                <a:cubicBezTo>
                  <a:pt x="22958" y="24206"/>
                  <a:pt x="12103" y="35062"/>
                  <a:pt x="12103" y="48413"/>
                </a:cubicBezTo>
                <a:lnTo>
                  <a:pt x="12103" y="145239"/>
                </a:lnTo>
                <a:cubicBezTo>
                  <a:pt x="12103" y="158590"/>
                  <a:pt x="22958" y="169445"/>
                  <a:pt x="36310" y="169445"/>
                </a:cubicBezTo>
                <a:lnTo>
                  <a:pt x="133136" y="169445"/>
                </a:lnTo>
                <a:cubicBezTo>
                  <a:pt x="146487" y="169445"/>
                  <a:pt x="157342" y="158590"/>
                  <a:pt x="157342" y="145239"/>
                </a:cubicBezTo>
                <a:lnTo>
                  <a:pt x="157342" y="48413"/>
                </a:lnTo>
                <a:cubicBezTo>
                  <a:pt x="157342" y="35062"/>
                  <a:pt x="146487" y="24206"/>
                  <a:pt x="133136" y="24206"/>
                </a:cubicBezTo>
                <a:lnTo>
                  <a:pt x="36310" y="24206"/>
                </a:lnTo>
                <a:close/>
                <a:moveTo>
                  <a:pt x="175497" y="127084"/>
                </a:moveTo>
                <a:lnTo>
                  <a:pt x="203297" y="149324"/>
                </a:lnTo>
                <a:cubicBezTo>
                  <a:pt x="204885" y="150610"/>
                  <a:pt x="206852" y="151291"/>
                  <a:pt x="208894" y="151291"/>
                </a:cubicBezTo>
                <a:cubicBezTo>
                  <a:pt x="213849" y="151291"/>
                  <a:pt x="217858" y="147281"/>
                  <a:pt x="217858" y="142327"/>
                </a:cubicBezTo>
                <a:lnTo>
                  <a:pt x="217858" y="51325"/>
                </a:lnTo>
                <a:cubicBezTo>
                  <a:pt x="217858" y="46371"/>
                  <a:pt x="213849" y="42361"/>
                  <a:pt x="208894" y="42361"/>
                </a:cubicBezTo>
                <a:cubicBezTo>
                  <a:pt x="206852" y="42361"/>
                  <a:pt x="204885" y="43042"/>
                  <a:pt x="203297" y="44328"/>
                </a:cubicBezTo>
                <a:lnTo>
                  <a:pt x="175497" y="66568"/>
                </a:lnTo>
                <a:lnTo>
                  <a:pt x="175497" y="127084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Text 22"/>
          <p:cNvSpPr/>
          <p:nvPr/>
        </p:nvSpPr>
        <p:spPr>
          <a:xfrm>
            <a:off x="8351742" y="2235066"/>
            <a:ext cx="3396977" cy="2259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71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Compréhension vidéo &amp; audio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8351742" y="2557819"/>
            <a:ext cx="3380839" cy="467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7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Analyse de vidéos, reconnaissance vocale multilingue, transcription, traduction audio en temps réel.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8351742" y="3158946"/>
            <a:ext cx="3316289" cy="8069"/>
          </a:xfrm>
          <a:custGeom>
            <a:avLst/>
            <a:gdLst/>
            <a:ahLst/>
            <a:cxnLst/>
            <a:rect l="l" t="t" r="r" b="b"/>
            <a:pathLst>
              <a:path w="3316289" h="8069">
                <a:moveTo>
                  <a:pt x="0" y="0"/>
                </a:moveTo>
                <a:lnTo>
                  <a:pt x="3316289" y="0"/>
                </a:lnTo>
                <a:lnTo>
                  <a:pt x="3316289" y="8069"/>
                </a:lnTo>
                <a:lnTo>
                  <a:pt x="0" y="8069"/>
                </a:lnTo>
                <a:lnTo>
                  <a:pt x="0" y="0"/>
                </a:lnTo>
                <a:close/>
              </a:path>
            </a:pathLst>
          </a:custGeom>
          <a:solidFill>
            <a:srgbClr val="E5E5E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7" name="Text 25"/>
          <p:cNvSpPr/>
          <p:nvPr/>
        </p:nvSpPr>
        <p:spPr>
          <a:xfrm>
            <a:off x="8351742" y="3292082"/>
            <a:ext cx="3372770" cy="1613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9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Langues audio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8351742" y="3453459"/>
            <a:ext cx="3413114" cy="2582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25" b="1" dirty="0">
                <a:solidFill>
                  <a:srgbClr val="0071E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100+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326788" y="4111068"/>
            <a:ext cx="3711661" cy="2420649"/>
          </a:xfrm>
          <a:custGeom>
            <a:avLst/>
            <a:gdLst/>
            <a:ahLst/>
            <a:cxnLst/>
            <a:rect l="l" t="t" r="r" b="b"/>
            <a:pathLst>
              <a:path w="3711661" h="2420649">
                <a:moveTo>
                  <a:pt x="129093" y="0"/>
                </a:moveTo>
                <a:lnTo>
                  <a:pt x="3582568" y="0"/>
                </a:lnTo>
                <a:cubicBezTo>
                  <a:pt x="3653816" y="0"/>
                  <a:pt x="3711661" y="57845"/>
                  <a:pt x="3711661" y="129093"/>
                </a:cubicBezTo>
                <a:lnTo>
                  <a:pt x="3711661" y="2291555"/>
                </a:lnTo>
                <a:cubicBezTo>
                  <a:pt x="3711661" y="2362852"/>
                  <a:pt x="3653864" y="2420649"/>
                  <a:pt x="3582568" y="2420649"/>
                </a:cubicBezTo>
                <a:lnTo>
                  <a:pt x="129093" y="2420649"/>
                </a:lnTo>
                <a:cubicBezTo>
                  <a:pt x="57797" y="2420649"/>
                  <a:pt x="0" y="2362852"/>
                  <a:pt x="0" y="2291555"/>
                </a:cubicBezTo>
                <a:lnTo>
                  <a:pt x="0" y="129093"/>
                </a:lnTo>
                <a:cubicBezTo>
                  <a:pt x="0" y="57797"/>
                  <a:pt x="57797" y="0"/>
                  <a:pt x="129093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0" name="Shape 28"/>
          <p:cNvSpPr/>
          <p:nvPr/>
        </p:nvSpPr>
        <p:spPr>
          <a:xfrm>
            <a:off x="524474" y="4308754"/>
            <a:ext cx="451854" cy="451854"/>
          </a:xfrm>
          <a:custGeom>
            <a:avLst/>
            <a:gdLst/>
            <a:ahLst/>
            <a:cxnLst/>
            <a:rect l="l" t="t" r="r" b="b"/>
            <a:pathLst>
              <a:path w="451854" h="451854">
                <a:moveTo>
                  <a:pt x="96828" y="0"/>
                </a:moveTo>
                <a:lnTo>
                  <a:pt x="355027" y="0"/>
                </a:lnTo>
                <a:cubicBezTo>
                  <a:pt x="408467" y="0"/>
                  <a:pt x="451854" y="43387"/>
                  <a:pt x="451854" y="96828"/>
                </a:cubicBezTo>
                <a:lnTo>
                  <a:pt x="451854" y="355027"/>
                </a:lnTo>
                <a:cubicBezTo>
                  <a:pt x="451854" y="408467"/>
                  <a:pt x="408467" y="451854"/>
                  <a:pt x="355027" y="451854"/>
                </a:cubicBezTo>
                <a:lnTo>
                  <a:pt x="96828" y="451854"/>
                </a:lnTo>
                <a:cubicBezTo>
                  <a:pt x="43387" y="451854"/>
                  <a:pt x="0" y="408467"/>
                  <a:pt x="0" y="355027"/>
                </a:cubicBezTo>
                <a:lnTo>
                  <a:pt x="0" y="96828"/>
                </a:lnTo>
                <a:cubicBezTo>
                  <a:pt x="0" y="43387"/>
                  <a:pt x="43387" y="0"/>
                  <a:pt x="96828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1" name="Shape 29"/>
          <p:cNvSpPr/>
          <p:nvPr/>
        </p:nvSpPr>
        <p:spPr>
          <a:xfrm>
            <a:off x="641472" y="4437856"/>
            <a:ext cx="217858" cy="193652"/>
          </a:xfrm>
          <a:custGeom>
            <a:avLst/>
            <a:gdLst/>
            <a:ahLst/>
            <a:cxnLst/>
            <a:rect l="l" t="t" r="r" b="b"/>
            <a:pathLst>
              <a:path w="217858" h="193652">
                <a:moveTo>
                  <a:pt x="136464" y="454"/>
                </a:moveTo>
                <a:cubicBezTo>
                  <a:pt x="130034" y="-1399"/>
                  <a:pt x="123340" y="2345"/>
                  <a:pt x="121486" y="8775"/>
                </a:cubicBezTo>
                <a:lnTo>
                  <a:pt x="73073" y="178220"/>
                </a:lnTo>
                <a:cubicBezTo>
                  <a:pt x="71220" y="184650"/>
                  <a:pt x="74964" y="191345"/>
                  <a:pt x="81394" y="193198"/>
                </a:cubicBezTo>
                <a:cubicBezTo>
                  <a:pt x="87824" y="195051"/>
                  <a:pt x="94519" y="191307"/>
                  <a:pt x="96372" y="184877"/>
                </a:cubicBezTo>
                <a:lnTo>
                  <a:pt x="144785" y="15432"/>
                </a:lnTo>
                <a:cubicBezTo>
                  <a:pt x="146638" y="9002"/>
                  <a:pt x="142894" y="2307"/>
                  <a:pt x="136464" y="454"/>
                </a:cubicBezTo>
                <a:close/>
                <a:moveTo>
                  <a:pt x="160897" y="51930"/>
                </a:moveTo>
                <a:cubicBezTo>
                  <a:pt x="156170" y="56658"/>
                  <a:pt x="156170" y="64336"/>
                  <a:pt x="160897" y="69064"/>
                </a:cubicBezTo>
                <a:lnTo>
                  <a:pt x="188659" y="96826"/>
                </a:lnTo>
                <a:lnTo>
                  <a:pt x="160897" y="124588"/>
                </a:lnTo>
                <a:cubicBezTo>
                  <a:pt x="156170" y="129316"/>
                  <a:pt x="156170" y="136994"/>
                  <a:pt x="160897" y="141721"/>
                </a:cubicBezTo>
                <a:cubicBezTo>
                  <a:pt x="165625" y="146449"/>
                  <a:pt x="173303" y="146449"/>
                  <a:pt x="178031" y="141721"/>
                </a:cubicBezTo>
                <a:lnTo>
                  <a:pt x="214341" y="105412"/>
                </a:lnTo>
                <a:cubicBezTo>
                  <a:pt x="219069" y="100684"/>
                  <a:pt x="219069" y="93006"/>
                  <a:pt x="214341" y="88278"/>
                </a:cubicBezTo>
                <a:lnTo>
                  <a:pt x="178031" y="51968"/>
                </a:lnTo>
                <a:cubicBezTo>
                  <a:pt x="173303" y="47240"/>
                  <a:pt x="165625" y="47240"/>
                  <a:pt x="160897" y="51968"/>
                </a:cubicBezTo>
                <a:close/>
                <a:moveTo>
                  <a:pt x="56999" y="51930"/>
                </a:moveTo>
                <a:cubicBezTo>
                  <a:pt x="52271" y="47203"/>
                  <a:pt x="44593" y="47203"/>
                  <a:pt x="39865" y="51930"/>
                </a:cubicBezTo>
                <a:lnTo>
                  <a:pt x="3555" y="88240"/>
                </a:lnTo>
                <a:cubicBezTo>
                  <a:pt x="-1173" y="92968"/>
                  <a:pt x="-1173" y="100646"/>
                  <a:pt x="3555" y="105374"/>
                </a:cubicBezTo>
                <a:lnTo>
                  <a:pt x="39865" y="141684"/>
                </a:lnTo>
                <a:cubicBezTo>
                  <a:pt x="44593" y="146411"/>
                  <a:pt x="52271" y="146411"/>
                  <a:pt x="56999" y="141684"/>
                </a:cubicBezTo>
                <a:cubicBezTo>
                  <a:pt x="61727" y="136956"/>
                  <a:pt x="61727" y="129278"/>
                  <a:pt x="56999" y="124550"/>
                </a:cubicBezTo>
                <a:lnTo>
                  <a:pt x="29237" y="96826"/>
                </a:lnTo>
                <a:lnTo>
                  <a:pt x="56961" y="69064"/>
                </a:lnTo>
                <a:cubicBezTo>
                  <a:pt x="61689" y="64336"/>
                  <a:pt x="61689" y="56658"/>
                  <a:pt x="56961" y="51930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Text 30"/>
          <p:cNvSpPr/>
          <p:nvPr/>
        </p:nvSpPr>
        <p:spPr>
          <a:xfrm>
            <a:off x="524474" y="4889710"/>
            <a:ext cx="3396977" cy="2259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71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Génération de code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524474" y="5212463"/>
            <a:ext cx="3380839" cy="6293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7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Développement, débogage, explication et optimisation de code dans les principaux langages.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524474" y="5974968"/>
            <a:ext cx="3316289" cy="8069"/>
          </a:xfrm>
          <a:custGeom>
            <a:avLst/>
            <a:gdLst/>
            <a:ahLst/>
            <a:cxnLst/>
            <a:rect l="l" t="t" r="r" b="b"/>
            <a:pathLst>
              <a:path w="3316289" h="8069">
                <a:moveTo>
                  <a:pt x="0" y="0"/>
                </a:moveTo>
                <a:lnTo>
                  <a:pt x="3316289" y="0"/>
                </a:lnTo>
                <a:lnTo>
                  <a:pt x="3316289" y="8069"/>
                </a:lnTo>
                <a:lnTo>
                  <a:pt x="0" y="8069"/>
                </a:lnTo>
                <a:lnTo>
                  <a:pt x="0" y="0"/>
                </a:lnTo>
                <a:close/>
              </a:path>
            </a:pathLst>
          </a:custGeom>
          <a:solidFill>
            <a:srgbClr val="E5E5E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5" name="Shape 33"/>
          <p:cNvSpPr/>
          <p:nvPr/>
        </p:nvSpPr>
        <p:spPr>
          <a:xfrm>
            <a:off x="524474" y="6108103"/>
            <a:ext cx="484130" cy="225927"/>
          </a:xfrm>
          <a:custGeom>
            <a:avLst/>
            <a:gdLst/>
            <a:ahLst/>
            <a:cxnLst/>
            <a:rect l="l" t="t" r="r" b="b"/>
            <a:pathLst>
              <a:path w="484130" h="225927">
                <a:moveTo>
                  <a:pt x="32276" y="0"/>
                </a:moveTo>
                <a:lnTo>
                  <a:pt x="451854" y="0"/>
                </a:lnTo>
                <a:cubicBezTo>
                  <a:pt x="469679" y="0"/>
                  <a:pt x="484130" y="14450"/>
                  <a:pt x="484130" y="32276"/>
                </a:cubicBezTo>
                <a:lnTo>
                  <a:pt x="484130" y="193651"/>
                </a:lnTo>
                <a:cubicBezTo>
                  <a:pt x="484130" y="211477"/>
                  <a:pt x="469679" y="225927"/>
                  <a:pt x="451854" y="225927"/>
                </a:cubicBezTo>
                <a:lnTo>
                  <a:pt x="32276" y="225927"/>
                </a:lnTo>
                <a:cubicBezTo>
                  <a:pt x="14450" y="225927"/>
                  <a:pt x="0" y="211477"/>
                  <a:pt x="0" y="193651"/>
                </a:cubicBezTo>
                <a:lnTo>
                  <a:pt x="0" y="32276"/>
                </a:lnTo>
                <a:cubicBezTo>
                  <a:pt x="0" y="14450"/>
                  <a:pt x="14450" y="0"/>
                  <a:pt x="32276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6" name="Text 34"/>
          <p:cNvSpPr/>
          <p:nvPr/>
        </p:nvSpPr>
        <p:spPr>
          <a:xfrm>
            <a:off x="524474" y="6108103"/>
            <a:ext cx="540612" cy="225927"/>
          </a:xfrm>
          <a:prstGeom prst="rect">
            <a:avLst/>
          </a:prstGeom>
          <a:noFill/>
          <a:ln/>
        </p:spPr>
        <p:txBody>
          <a:bodyPr wrap="square" lIns="64551" tIns="32275" rIns="64551" bIns="32275" rtlCol="0" anchor="ctr"/>
          <a:lstStyle/>
          <a:p>
            <a:pPr>
              <a:lnSpc>
                <a:spcPct val="120000"/>
              </a:lnSpc>
            </a:pPr>
            <a:r>
              <a:rPr lang="en-US" sz="889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Python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1070759" y="6108103"/>
            <a:ext cx="363097" cy="225927"/>
          </a:xfrm>
          <a:custGeom>
            <a:avLst/>
            <a:gdLst/>
            <a:ahLst/>
            <a:cxnLst/>
            <a:rect l="l" t="t" r="r" b="b"/>
            <a:pathLst>
              <a:path w="363097" h="225927">
                <a:moveTo>
                  <a:pt x="32276" y="0"/>
                </a:moveTo>
                <a:lnTo>
                  <a:pt x="330821" y="0"/>
                </a:lnTo>
                <a:cubicBezTo>
                  <a:pt x="348647" y="0"/>
                  <a:pt x="363097" y="14450"/>
                  <a:pt x="363097" y="32276"/>
                </a:cubicBezTo>
                <a:lnTo>
                  <a:pt x="363097" y="193651"/>
                </a:lnTo>
                <a:cubicBezTo>
                  <a:pt x="363097" y="211477"/>
                  <a:pt x="348647" y="225927"/>
                  <a:pt x="330821" y="225927"/>
                </a:cubicBezTo>
                <a:lnTo>
                  <a:pt x="32276" y="225927"/>
                </a:lnTo>
                <a:cubicBezTo>
                  <a:pt x="14450" y="225927"/>
                  <a:pt x="0" y="211477"/>
                  <a:pt x="0" y="193651"/>
                </a:cubicBezTo>
                <a:lnTo>
                  <a:pt x="0" y="32276"/>
                </a:lnTo>
                <a:cubicBezTo>
                  <a:pt x="0" y="14450"/>
                  <a:pt x="14450" y="0"/>
                  <a:pt x="32276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8" name="Text 36"/>
          <p:cNvSpPr/>
          <p:nvPr/>
        </p:nvSpPr>
        <p:spPr>
          <a:xfrm>
            <a:off x="1070759" y="6108103"/>
            <a:ext cx="419579" cy="225927"/>
          </a:xfrm>
          <a:prstGeom prst="rect">
            <a:avLst/>
          </a:prstGeom>
          <a:noFill/>
          <a:ln/>
        </p:spPr>
        <p:txBody>
          <a:bodyPr wrap="square" lIns="64551" tIns="32275" rIns="64551" bIns="32275" rtlCol="0" anchor="ctr"/>
          <a:lstStyle/>
          <a:p>
            <a:pPr>
              <a:lnSpc>
                <a:spcPct val="120000"/>
              </a:lnSpc>
            </a:pPr>
            <a:r>
              <a:rPr lang="en-US" sz="889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Java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1496516" y="6108103"/>
            <a:ext cx="330822" cy="225927"/>
          </a:xfrm>
          <a:custGeom>
            <a:avLst/>
            <a:gdLst/>
            <a:ahLst/>
            <a:cxnLst/>
            <a:rect l="l" t="t" r="r" b="b"/>
            <a:pathLst>
              <a:path w="330822" h="225927">
                <a:moveTo>
                  <a:pt x="32276" y="0"/>
                </a:moveTo>
                <a:lnTo>
                  <a:pt x="298546" y="0"/>
                </a:lnTo>
                <a:cubicBezTo>
                  <a:pt x="316372" y="0"/>
                  <a:pt x="330822" y="14450"/>
                  <a:pt x="330822" y="32276"/>
                </a:cubicBezTo>
                <a:lnTo>
                  <a:pt x="330822" y="193651"/>
                </a:lnTo>
                <a:cubicBezTo>
                  <a:pt x="330822" y="211477"/>
                  <a:pt x="316372" y="225927"/>
                  <a:pt x="298546" y="225927"/>
                </a:cubicBezTo>
                <a:lnTo>
                  <a:pt x="32276" y="225927"/>
                </a:lnTo>
                <a:cubicBezTo>
                  <a:pt x="14450" y="225927"/>
                  <a:pt x="0" y="211477"/>
                  <a:pt x="0" y="193651"/>
                </a:cubicBezTo>
                <a:lnTo>
                  <a:pt x="0" y="32276"/>
                </a:lnTo>
                <a:cubicBezTo>
                  <a:pt x="0" y="14450"/>
                  <a:pt x="14450" y="0"/>
                  <a:pt x="32276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0" name="Text 38"/>
          <p:cNvSpPr/>
          <p:nvPr/>
        </p:nvSpPr>
        <p:spPr>
          <a:xfrm>
            <a:off x="1496516" y="6108103"/>
            <a:ext cx="387304" cy="225927"/>
          </a:xfrm>
          <a:prstGeom prst="rect">
            <a:avLst/>
          </a:prstGeom>
          <a:noFill/>
          <a:ln/>
        </p:spPr>
        <p:txBody>
          <a:bodyPr wrap="square" lIns="64551" tIns="32275" rIns="64551" bIns="32275" rtlCol="0" anchor="ctr"/>
          <a:lstStyle/>
          <a:p>
            <a:pPr>
              <a:lnSpc>
                <a:spcPct val="120000"/>
              </a:lnSpc>
            </a:pPr>
            <a:r>
              <a:rPr lang="en-US" sz="889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C++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1893779" y="6108103"/>
            <a:ext cx="274340" cy="225927"/>
          </a:xfrm>
          <a:custGeom>
            <a:avLst/>
            <a:gdLst/>
            <a:ahLst/>
            <a:cxnLst/>
            <a:rect l="l" t="t" r="r" b="b"/>
            <a:pathLst>
              <a:path w="274340" h="225927">
                <a:moveTo>
                  <a:pt x="32276" y="0"/>
                </a:moveTo>
                <a:lnTo>
                  <a:pt x="242064" y="0"/>
                </a:lnTo>
                <a:cubicBezTo>
                  <a:pt x="259890" y="0"/>
                  <a:pt x="274340" y="14450"/>
                  <a:pt x="274340" y="32276"/>
                </a:cubicBezTo>
                <a:lnTo>
                  <a:pt x="274340" y="193651"/>
                </a:lnTo>
                <a:cubicBezTo>
                  <a:pt x="274340" y="211477"/>
                  <a:pt x="259890" y="225927"/>
                  <a:pt x="242064" y="225927"/>
                </a:cubicBezTo>
                <a:lnTo>
                  <a:pt x="32276" y="225927"/>
                </a:lnTo>
                <a:cubicBezTo>
                  <a:pt x="14450" y="225927"/>
                  <a:pt x="0" y="211477"/>
                  <a:pt x="0" y="193651"/>
                </a:cubicBezTo>
                <a:lnTo>
                  <a:pt x="0" y="32276"/>
                </a:lnTo>
                <a:cubicBezTo>
                  <a:pt x="0" y="14450"/>
                  <a:pt x="14450" y="0"/>
                  <a:pt x="32276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2" name="Text 40"/>
          <p:cNvSpPr/>
          <p:nvPr/>
        </p:nvSpPr>
        <p:spPr>
          <a:xfrm>
            <a:off x="1893779" y="6108103"/>
            <a:ext cx="330822" cy="225927"/>
          </a:xfrm>
          <a:prstGeom prst="rect">
            <a:avLst/>
          </a:prstGeom>
          <a:noFill/>
          <a:ln/>
        </p:spPr>
        <p:txBody>
          <a:bodyPr wrap="square" lIns="64551" tIns="32275" rIns="64551" bIns="32275" rtlCol="0" anchor="ctr"/>
          <a:lstStyle/>
          <a:p>
            <a:pPr>
              <a:lnSpc>
                <a:spcPct val="120000"/>
              </a:lnSpc>
            </a:pPr>
            <a:r>
              <a:rPr lang="en-US" sz="889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Go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4240422" y="4111068"/>
            <a:ext cx="3711661" cy="2420649"/>
          </a:xfrm>
          <a:custGeom>
            <a:avLst/>
            <a:gdLst/>
            <a:ahLst/>
            <a:cxnLst/>
            <a:rect l="l" t="t" r="r" b="b"/>
            <a:pathLst>
              <a:path w="3711661" h="2420649">
                <a:moveTo>
                  <a:pt x="129093" y="0"/>
                </a:moveTo>
                <a:lnTo>
                  <a:pt x="3582568" y="0"/>
                </a:lnTo>
                <a:cubicBezTo>
                  <a:pt x="3653816" y="0"/>
                  <a:pt x="3711661" y="57845"/>
                  <a:pt x="3711661" y="129093"/>
                </a:cubicBezTo>
                <a:lnTo>
                  <a:pt x="3711661" y="2291555"/>
                </a:lnTo>
                <a:cubicBezTo>
                  <a:pt x="3711661" y="2362852"/>
                  <a:pt x="3653864" y="2420649"/>
                  <a:pt x="3582568" y="2420649"/>
                </a:cubicBezTo>
                <a:lnTo>
                  <a:pt x="129093" y="2420649"/>
                </a:lnTo>
                <a:cubicBezTo>
                  <a:pt x="57797" y="2420649"/>
                  <a:pt x="0" y="2362852"/>
                  <a:pt x="0" y="2291555"/>
                </a:cubicBezTo>
                <a:lnTo>
                  <a:pt x="0" y="129093"/>
                </a:lnTo>
                <a:cubicBezTo>
                  <a:pt x="0" y="57797"/>
                  <a:pt x="57797" y="0"/>
                  <a:pt x="129093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4" name="Shape 42"/>
          <p:cNvSpPr/>
          <p:nvPr/>
        </p:nvSpPr>
        <p:spPr>
          <a:xfrm>
            <a:off x="4438108" y="4308754"/>
            <a:ext cx="451854" cy="451854"/>
          </a:xfrm>
          <a:custGeom>
            <a:avLst/>
            <a:gdLst/>
            <a:ahLst/>
            <a:cxnLst/>
            <a:rect l="l" t="t" r="r" b="b"/>
            <a:pathLst>
              <a:path w="451854" h="451854">
                <a:moveTo>
                  <a:pt x="96828" y="0"/>
                </a:moveTo>
                <a:lnTo>
                  <a:pt x="355027" y="0"/>
                </a:lnTo>
                <a:cubicBezTo>
                  <a:pt x="408467" y="0"/>
                  <a:pt x="451854" y="43387"/>
                  <a:pt x="451854" y="96828"/>
                </a:cubicBezTo>
                <a:lnTo>
                  <a:pt x="451854" y="355027"/>
                </a:lnTo>
                <a:cubicBezTo>
                  <a:pt x="451854" y="408467"/>
                  <a:pt x="408467" y="451854"/>
                  <a:pt x="355027" y="451854"/>
                </a:cubicBezTo>
                <a:lnTo>
                  <a:pt x="96828" y="451854"/>
                </a:lnTo>
                <a:cubicBezTo>
                  <a:pt x="43387" y="451854"/>
                  <a:pt x="0" y="408467"/>
                  <a:pt x="0" y="355027"/>
                </a:cubicBezTo>
                <a:lnTo>
                  <a:pt x="0" y="96828"/>
                </a:lnTo>
                <a:cubicBezTo>
                  <a:pt x="0" y="43387"/>
                  <a:pt x="43387" y="0"/>
                  <a:pt x="96828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5" name="Shape 43"/>
          <p:cNvSpPr/>
          <p:nvPr/>
        </p:nvSpPr>
        <p:spPr>
          <a:xfrm>
            <a:off x="4567209" y="4437856"/>
            <a:ext cx="193652" cy="193652"/>
          </a:xfrm>
          <a:custGeom>
            <a:avLst/>
            <a:gdLst/>
            <a:ahLst/>
            <a:cxnLst/>
            <a:rect l="l" t="t" r="r" b="b"/>
            <a:pathLst>
              <a:path w="193652" h="193652">
                <a:moveTo>
                  <a:pt x="45387" y="21181"/>
                </a:moveTo>
                <a:cubicBezTo>
                  <a:pt x="45387" y="9493"/>
                  <a:pt x="54881" y="0"/>
                  <a:pt x="66568" y="0"/>
                </a:cubicBezTo>
                <a:lnTo>
                  <a:pt x="75645" y="0"/>
                </a:lnTo>
                <a:cubicBezTo>
                  <a:pt x="82340" y="0"/>
                  <a:pt x="87749" y="5409"/>
                  <a:pt x="87749" y="12103"/>
                </a:cubicBezTo>
                <a:lnTo>
                  <a:pt x="87749" y="181549"/>
                </a:lnTo>
                <a:cubicBezTo>
                  <a:pt x="87749" y="188243"/>
                  <a:pt x="82340" y="193652"/>
                  <a:pt x="75645" y="193652"/>
                </a:cubicBezTo>
                <a:lnTo>
                  <a:pt x="63542" y="193652"/>
                </a:lnTo>
                <a:cubicBezTo>
                  <a:pt x="52271" y="193652"/>
                  <a:pt x="42777" y="185936"/>
                  <a:pt x="40092" y="175497"/>
                </a:cubicBezTo>
                <a:cubicBezTo>
                  <a:pt x="39827" y="175497"/>
                  <a:pt x="39600" y="175497"/>
                  <a:pt x="39336" y="175497"/>
                </a:cubicBezTo>
                <a:cubicBezTo>
                  <a:pt x="22618" y="175497"/>
                  <a:pt x="9077" y="161957"/>
                  <a:pt x="9077" y="145239"/>
                </a:cubicBezTo>
                <a:cubicBezTo>
                  <a:pt x="9077" y="138431"/>
                  <a:pt x="11347" y="132152"/>
                  <a:pt x="15129" y="127084"/>
                </a:cubicBezTo>
                <a:cubicBezTo>
                  <a:pt x="7791" y="121562"/>
                  <a:pt x="3026" y="112787"/>
                  <a:pt x="3026" y="102878"/>
                </a:cubicBezTo>
                <a:cubicBezTo>
                  <a:pt x="3026" y="91190"/>
                  <a:pt x="9683" y="81016"/>
                  <a:pt x="19365" y="75986"/>
                </a:cubicBezTo>
                <a:cubicBezTo>
                  <a:pt x="16680" y="71447"/>
                  <a:pt x="15129" y="66152"/>
                  <a:pt x="15129" y="60516"/>
                </a:cubicBezTo>
                <a:cubicBezTo>
                  <a:pt x="15129" y="43799"/>
                  <a:pt x="28670" y="30258"/>
                  <a:pt x="45387" y="30258"/>
                </a:cubicBezTo>
                <a:lnTo>
                  <a:pt x="45387" y="21181"/>
                </a:lnTo>
                <a:close/>
                <a:moveTo>
                  <a:pt x="148265" y="21181"/>
                </a:moveTo>
                <a:lnTo>
                  <a:pt x="148265" y="30258"/>
                </a:lnTo>
                <a:cubicBezTo>
                  <a:pt x="164982" y="30258"/>
                  <a:pt x="178523" y="43799"/>
                  <a:pt x="178523" y="60516"/>
                </a:cubicBezTo>
                <a:cubicBezTo>
                  <a:pt x="178523" y="66190"/>
                  <a:pt x="176972" y="71485"/>
                  <a:pt x="174287" y="75986"/>
                </a:cubicBezTo>
                <a:cubicBezTo>
                  <a:pt x="184007" y="81016"/>
                  <a:pt x="190626" y="91153"/>
                  <a:pt x="190626" y="102878"/>
                </a:cubicBezTo>
                <a:cubicBezTo>
                  <a:pt x="190626" y="112787"/>
                  <a:pt x="185860" y="121562"/>
                  <a:pt x="178523" y="127084"/>
                </a:cubicBezTo>
                <a:cubicBezTo>
                  <a:pt x="182305" y="132152"/>
                  <a:pt x="184574" y="138431"/>
                  <a:pt x="184574" y="145239"/>
                </a:cubicBezTo>
                <a:cubicBezTo>
                  <a:pt x="184574" y="161957"/>
                  <a:pt x="171034" y="175497"/>
                  <a:pt x="154316" y="175497"/>
                </a:cubicBezTo>
                <a:cubicBezTo>
                  <a:pt x="154052" y="175497"/>
                  <a:pt x="153825" y="175497"/>
                  <a:pt x="153560" y="175497"/>
                </a:cubicBezTo>
                <a:cubicBezTo>
                  <a:pt x="150874" y="185936"/>
                  <a:pt x="141381" y="193652"/>
                  <a:pt x="130110" y="193652"/>
                </a:cubicBezTo>
                <a:lnTo>
                  <a:pt x="118007" y="193652"/>
                </a:lnTo>
                <a:cubicBezTo>
                  <a:pt x="111312" y="193652"/>
                  <a:pt x="105903" y="188243"/>
                  <a:pt x="105903" y="181549"/>
                </a:cubicBezTo>
                <a:lnTo>
                  <a:pt x="105903" y="12103"/>
                </a:lnTo>
                <a:cubicBezTo>
                  <a:pt x="105903" y="5409"/>
                  <a:pt x="111312" y="0"/>
                  <a:pt x="118007" y="0"/>
                </a:cubicBezTo>
                <a:lnTo>
                  <a:pt x="127084" y="0"/>
                </a:lnTo>
                <a:cubicBezTo>
                  <a:pt x="138771" y="0"/>
                  <a:pt x="148265" y="9493"/>
                  <a:pt x="148265" y="21181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6" name="Text 44"/>
          <p:cNvSpPr/>
          <p:nvPr/>
        </p:nvSpPr>
        <p:spPr>
          <a:xfrm>
            <a:off x="4438108" y="4889710"/>
            <a:ext cx="3396977" cy="2259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71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Raisonnement avancé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4438108" y="5212463"/>
            <a:ext cx="3380839" cy="467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7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Résolution de problèmes complexes, mathématiques, logique, sciences et raisonnement multi-étapes.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4438108" y="5813591"/>
            <a:ext cx="3316289" cy="8069"/>
          </a:xfrm>
          <a:custGeom>
            <a:avLst/>
            <a:gdLst/>
            <a:ahLst/>
            <a:cxnLst/>
            <a:rect l="l" t="t" r="r" b="b"/>
            <a:pathLst>
              <a:path w="3316289" h="8069">
                <a:moveTo>
                  <a:pt x="0" y="0"/>
                </a:moveTo>
                <a:lnTo>
                  <a:pt x="3316289" y="0"/>
                </a:lnTo>
                <a:lnTo>
                  <a:pt x="3316289" y="8069"/>
                </a:lnTo>
                <a:lnTo>
                  <a:pt x="0" y="8069"/>
                </a:lnTo>
                <a:lnTo>
                  <a:pt x="0" y="0"/>
                </a:lnTo>
                <a:close/>
              </a:path>
            </a:pathLst>
          </a:custGeom>
          <a:solidFill>
            <a:srgbClr val="E5E5E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9" name="Text 47"/>
          <p:cNvSpPr/>
          <p:nvPr/>
        </p:nvSpPr>
        <p:spPr>
          <a:xfrm>
            <a:off x="4438108" y="5946727"/>
            <a:ext cx="3372770" cy="1613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9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Benchmark Humanity's Last Exam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4438108" y="6108103"/>
            <a:ext cx="3388908" cy="2259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4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State-of-the-art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8154056" y="4111068"/>
            <a:ext cx="3711661" cy="2420649"/>
          </a:xfrm>
          <a:custGeom>
            <a:avLst/>
            <a:gdLst/>
            <a:ahLst/>
            <a:cxnLst/>
            <a:rect l="l" t="t" r="r" b="b"/>
            <a:pathLst>
              <a:path w="3711661" h="2420649">
                <a:moveTo>
                  <a:pt x="129093" y="0"/>
                </a:moveTo>
                <a:lnTo>
                  <a:pt x="3582568" y="0"/>
                </a:lnTo>
                <a:cubicBezTo>
                  <a:pt x="3653816" y="0"/>
                  <a:pt x="3711661" y="57845"/>
                  <a:pt x="3711661" y="129093"/>
                </a:cubicBezTo>
                <a:lnTo>
                  <a:pt x="3711661" y="2291555"/>
                </a:lnTo>
                <a:cubicBezTo>
                  <a:pt x="3711661" y="2362852"/>
                  <a:pt x="3653864" y="2420649"/>
                  <a:pt x="3582568" y="2420649"/>
                </a:cubicBezTo>
                <a:lnTo>
                  <a:pt x="129093" y="2420649"/>
                </a:lnTo>
                <a:cubicBezTo>
                  <a:pt x="57797" y="2420649"/>
                  <a:pt x="0" y="2362852"/>
                  <a:pt x="0" y="2291555"/>
                </a:cubicBezTo>
                <a:lnTo>
                  <a:pt x="0" y="129093"/>
                </a:lnTo>
                <a:cubicBezTo>
                  <a:pt x="0" y="57797"/>
                  <a:pt x="57797" y="0"/>
                  <a:pt x="129093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2" name="Shape 50"/>
          <p:cNvSpPr/>
          <p:nvPr/>
        </p:nvSpPr>
        <p:spPr>
          <a:xfrm>
            <a:off x="8351742" y="4308754"/>
            <a:ext cx="451854" cy="451854"/>
          </a:xfrm>
          <a:custGeom>
            <a:avLst/>
            <a:gdLst/>
            <a:ahLst/>
            <a:cxnLst/>
            <a:rect l="l" t="t" r="r" b="b"/>
            <a:pathLst>
              <a:path w="451854" h="451854">
                <a:moveTo>
                  <a:pt x="96828" y="0"/>
                </a:moveTo>
                <a:lnTo>
                  <a:pt x="355027" y="0"/>
                </a:lnTo>
                <a:cubicBezTo>
                  <a:pt x="408467" y="0"/>
                  <a:pt x="451854" y="43387"/>
                  <a:pt x="451854" y="96828"/>
                </a:cubicBezTo>
                <a:lnTo>
                  <a:pt x="451854" y="355027"/>
                </a:lnTo>
                <a:cubicBezTo>
                  <a:pt x="451854" y="408467"/>
                  <a:pt x="408467" y="451854"/>
                  <a:pt x="355027" y="451854"/>
                </a:cubicBezTo>
                <a:lnTo>
                  <a:pt x="96828" y="451854"/>
                </a:lnTo>
                <a:cubicBezTo>
                  <a:pt x="43387" y="451854"/>
                  <a:pt x="0" y="408467"/>
                  <a:pt x="0" y="355027"/>
                </a:cubicBezTo>
                <a:lnTo>
                  <a:pt x="0" y="96828"/>
                </a:lnTo>
                <a:cubicBezTo>
                  <a:pt x="0" y="43387"/>
                  <a:pt x="43387" y="0"/>
                  <a:pt x="96828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3" name="Shape 51"/>
          <p:cNvSpPr/>
          <p:nvPr/>
        </p:nvSpPr>
        <p:spPr>
          <a:xfrm>
            <a:off x="8468740" y="4437856"/>
            <a:ext cx="217858" cy="193652"/>
          </a:xfrm>
          <a:custGeom>
            <a:avLst/>
            <a:gdLst/>
            <a:ahLst/>
            <a:cxnLst/>
            <a:rect l="l" t="t" r="r" b="b"/>
            <a:pathLst>
              <a:path w="217858" h="193652">
                <a:moveTo>
                  <a:pt x="84761" y="36726"/>
                </a:moveTo>
                <a:lnTo>
                  <a:pt x="84761" y="55486"/>
                </a:lnTo>
                <a:lnTo>
                  <a:pt x="84950" y="55675"/>
                </a:lnTo>
                <a:cubicBezTo>
                  <a:pt x="87408" y="24509"/>
                  <a:pt x="113468" y="0"/>
                  <a:pt x="145277" y="0"/>
                </a:cubicBezTo>
                <a:cubicBezTo>
                  <a:pt x="152879" y="0"/>
                  <a:pt x="160179" y="1399"/>
                  <a:pt x="166873" y="3971"/>
                </a:cubicBezTo>
                <a:cubicBezTo>
                  <a:pt x="170656" y="5409"/>
                  <a:pt x="171337" y="10212"/>
                  <a:pt x="168500" y="13087"/>
                </a:cubicBezTo>
                <a:lnTo>
                  <a:pt x="134951" y="46635"/>
                </a:lnTo>
                <a:cubicBezTo>
                  <a:pt x="133816" y="47770"/>
                  <a:pt x="133173" y="49321"/>
                  <a:pt x="133173" y="50909"/>
                </a:cubicBezTo>
                <a:lnTo>
                  <a:pt x="133173" y="66568"/>
                </a:lnTo>
                <a:cubicBezTo>
                  <a:pt x="133173" y="69896"/>
                  <a:pt x="135897" y="72619"/>
                  <a:pt x="139225" y="72619"/>
                </a:cubicBezTo>
                <a:lnTo>
                  <a:pt x="154884" y="72619"/>
                </a:lnTo>
                <a:cubicBezTo>
                  <a:pt x="156472" y="72619"/>
                  <a:pt x="158023" y="71976"/>
                  <a:pt x="159158" y="70842"/>
                </a:cubicBezTo>
                <a:lnTo>
                  <a:pt x="192706" y="37293"/>
                </a:lnTo>
                <a:cubicBezTo>
                  <a:pt x="195581" y="34419"/>
                  <a:pt x="200384" y="35137"/>
                  <a:pt x="201822" y="38919"/>
                </a:cubicBezTo>
                <a:cubicBezTo>
                  <a:pt x="204394" y="45614"/>
                  <a:pt x="205793" y="52914"/>
                  <a:pt x="205793" y="60516"/>
                </a:cubicBezTo>
                <a:cubicBezTo>
                  <a:pt x="205793" y="83437"/>
                  <a:pt x="193047" y="103407"/>
                  <a:pt x="174211" y="113657"/>
                </a:cubicBezTo>
                <a:lnTo>
                  <a:pt x="205036" y="144482"/>
                </a:lnTo>
                <a:cubicBezTo>
                  <a:pt x="212109" y="151555"/>
                  <a:pt x="212109" y="163053"/>
                  <a:pt x="205036" y="170164"/>
                </a:cubicBezTo>
                <a:lnTo>
                  <a:pt x="182305" y="192895"/>
                </a:lnTo>
                <a:cubicBezTo>
                  <a:pt x="175232" y="199968"/>
                  <a:pt x="163734" y="199968"/>
                  <a:pt x="156624" y="192895"/>
                </a:cubicBezTo>
                <a:lnTo>
                  <a:pt x="108967" y="145239"/>
                </a:lnTo>
                <a:cubicBezTo>
                  <a:pt x="98604" y="134876"/>
                  <a:pt x="96259" y="119557"/>
                  <a:pt x="101970" y="106925"/>
                </a:cubicBezTo>
                <a:lnTo>
                  <a:pt x="67665" y="72619"/>
                </a:lnTo>
                <a:lnTo>
                  <a:pt x="48905" y="72619"/>
                </a:lnTo>
                <a:cubicBezTo>
                  <a:pt x="44858" y="72619"/>
                  <a:pt x="41075" y="70615"/>
                  <a:pt x="38844" y="67249"/>
                </a:cubicBezTo>
                <a:lnTo>
                  <a:pt x="8850" y="22278"/>
                </a:lnTo>
                <a:cubicBezTo>
                  <a:pt x="7262" y="19895"/>
                  <a:pt x="7565" y="16680"/>
                  <a:pt x="9607" y="14637"/>
                </a:cubicBezTo>
                <a:lnTo>
                  <a:pt x="26778" y="-2534"/>
                </a:lnTo>
                <a:cubicBezTo>
                  <a:pt x="28821" y="-4577"/>
                  <a:pt x="31998" y="-4879"/>
                  <a:pt x="34419" y="-3291"/>
                </a:cubicBezTo>
                <a:lnTo>
                  <a:pt x="79390" y="26665"/>
                </a:lnTo>
                <a:cubicBezTo>
                  <a:pt x="82756" y="28896"/>
                  <a:pt x="84761" y="32679"/>
                  <a:pt x="84761" y="36726"/>
                </a:cubicBezTo>
                <a:close/>
                <a:moveTo>
                  <a:pt x="81546" y="112182"/>
                </a:moveTo>
                <a:cubicBezTo>
                  <a:pt x="79163" y="126176"/>
                  <a:pt x="82453" y="140965"/>
                  <a:pt x="91531" y="152803"/>
                </a:cubicBezTo>
                <a:lnTo>
                  <a:pt x="55599" y="188697"/>
                </a:lnTo>
                <a:cubicBezTo>
                  <a:pt x="44971" y="199325"/>
                  <a:pt x="27724" y="199325"/>
                  <a:pt x="17096" y="188697"/>
                </a:cubicBezTo>
                <a:cubicBezTo>
                  <a:pt x="6468" y="178069"/>
                  <a:pt x="6468" y="160822"/>
                  <a:pt x="17096" y="150194"/>
                </a:cubicBezTo>
                <a:lnTo>
                  <a:pt x="68308" y="98982"/>
                </a:lnTo>
                <a:lnTo>
                  <a:pt x="81546" y="112220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4" name="Text 52"/>
          <p:cNvSpPr/>
          <p:nvPr/>
        </p:nvSpPr>
        <p:spPr>
          <a:xfrm>
            <a:off x="8351742" y="4889710"/>
            <a:ext cx="3396977" cy="2259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71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Utilisation d'outils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8351742" y="5212463"/>
            <a:ext cx="3380839" cy="6293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7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Appel de fonctions, exécution de code, recherche Google, intégration avec APIs externes et Google Maps.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8351742" y="5974968"/>
            <a:ext cx="3316289" cy="8069"/>
          </a:xfrm>
          <a:custGeom>
            <a:avLst/>
            <a:gdLst/>
            <a:ahLst/>
            <a:cxnLst/>
            <a:rect l="l" t="t" r="r" b="b"/>
            <a:pathLst>
              <a:path w="3316289" h="8069">
                <a:moveTo>
                  <a:pt x="0" y="0"/>
                </a:moveTo>
                <a:lnTo>
                  <a:pt x="3316289" y="0"/>
                </a:lnTo>
                <a:lnTo>
                  <a:pt x="3316289" y="8069"/>
                </a:lnTo>
                <a:lnTo>
                  <a:pt x="0" y="8069"/>
                </a:lnTo>
                <a:lnTo>
                  <a:pt x="0" y="0"/>
                </a:lnTo>
                <a:close/>
              </a:path>
            </a:pathLst>
          </a:custGeom>
          <a:solidFill>
            <a:srgbClr val="E5E5E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7" name="Shape 55"/>
          <p:cNvSpPr/>
          <p:nvPr/>
        </p:nvSpPr>
        <p:spPr>
          <a:xfrm>
            <a:off x="8351742" y="6108103"/>
            <a:ext cx="935984" cy="225927"/>
          </a:xfrm>
          <a:custGeom>
            <a:avLst/>
            <a:gdLst/>
            <a:ahLst/>
            <a:cxnLst/>
            <a:rect l="l" t="t" r="r" b="b"/>
            <a:pathLst>
              <a:path w="935984" h="225927">
                <a:moveTo>
                  <a:pt x="32276" y="0"/>
                </a:moveTo>
                <a:lnTo>
                  <a:pt x="903708" y="0"/>
                </a:lnTo>
                <a:cubicBezTo>
                  <a:pt x="921534" y="0"/>
                  <a:pt x="935984" y="14450"/>
                  <a:pt x="935984" y="32276"/>
                </a:cubicBezTo>
                <a:lnTo>
                  <a:pt x="935984" y="193651"/>
                </a:lnTo>
                <a:cubicBezTo>
                  <a:pt x="935984" y="211477"/>
                  <a:pt x="921534" y="225927"/>
                  <a:pt x="903708" y="225927"/>
                </a:cubicBezTo>
                <a:lnTo>
                  <a:pt x="32276" y="225927"/>
                </a:lnTo>
                <a:cubicBezTo>
                  <a:pt x="14450" y="225927"/>
                  <a:pt x="0" y="211477"/>
                  <a:pt x="0" y="193651"/>
                </a:cubicBezTo>
                <a:lnTo>
                  <a:pt x="0" y="32276"/>
                </a:lnTo>
                <a:cubicBezTo>
                  <a:pt x="0" y="14450"/>
                  <a:pt x="14450" y="0"/>
                  <a:pt x="32276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8" name="Text 56"/>
          <p:cNvSpPr/>
          <p:nvPr/>
        </p:nvSpPr>
        <p:spPr>
          <a:xfrm>
            <a:off x="8351742" y="6108103"/>
            <a:ext cx="992466" cy="225927"/>
          </a:xfrm>
          <a:prstGeom prst="rect">
            <a:avLst/>
          </a:prstGeom>
          <a:noFill/>
          <a:ln/>
        </p:spPr>
        <p:txBody>
          <a:bodyPr wrap="square" lIns="64551" tIns="32275" rIns="64551" bIns="32275" rtlCol="0" anchor="ctr"/>
          <a:lstStyle/>
          <a:p>
            <a:pPr>
              <a:lnSpc>
                <a:spcPct val="120000"/>
              </a:lnSpc>
            </a:pPr>
            <a:r>
              <a:rPr lang="en-US" sz="889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Function Calling</a:t>
            </a:r>
            <a:endParaRPr lang="en-US" sz="1600" dirty="0"/>
          </a:p>
        </p:txBody>
      </p:sp>
      <p:sp>
        <p:nvSpPr>
          <p:cNvPr id="59" name="Shape 57"/>
          <p:cNvSpPr/>
          <p:nvPr/>
        </p:nvSpPr>
        <p:spPr>
          <a:xfrm>
            <a:off x="9349251" y="6108103"/>
            <a:ext cx="911778" cy="225927"/>
          </a:xfrm>
          <a:custGeom>
            <a:avLst/>
            <a:gdLst/>
            <a:ahLst/>
            <a:cxnLst/>
            <a:rect l="l" t="t" r="r" b="b"/>
            <a:pathLst>
              <a:path w="911778" h="225927">
                <a:moveTo>
                  <a:pt x="32276" y="0"/>
                </a:moveTo>
                <a:lnTo>
                  <a:pt x="879502" y="0"/>
                </a:lnTo>
                <a:cubicBezTo>
                  <a:pt x="897327" y="0"/>
                  <a:pt x="911778" y="14450"/>
                  <a:pt x="911778" y="32276"/>
                </a:cubicBezTo>
                <a:lnTo>
                  <a:pt x="911778" y="193651"/>
                </a:lnTo>
                <a:cubicBezTo>
                  <a:pt x="911778" y="211477"/>
                  <a:pt x="897327" y="225927"/>
                  <a:pt x="879502" y="225927"/>
                </a:cubicBezTo>
                <a:lnTo>
                  <a:pt x="32276" y="225927"/>
                </a:lnTo>
                <a:cubicBezTo>
                  <a:pt x="14450" y="225927"/>
                  <a:pt x="0" y="211477"/>
                  <a:pt x="0" y="193651"/>
                </a:cubicBezTo>
                <a:lnTo>
                  <a:pt x="0" y="32276"/>
                </a:lnTo>
                <a:cubicBezTo>
                  <a:pt x="0" y="14450"/>
                  <a:pt x="14450" y="0"/>
                  <a:pt x="32276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0" name="Text 58"/>
          <p:cNvSpPr/>
          <p:nvPr/>
        </p:nvSpPr>
        <p:spPr>
          <a:xfrm>
            <a:off x="9349251" y="6108103"/>
            <a:ext cx="968259" cy="225927"/>
          </a:xfrm>
          <a:prstGeom prst="rect">
            <a:avLst/>
          </a:prstGeom>
          <a:noFill/>
          <a:ln/>
        </p:spPr>
        <p:txBody>
          <a:bodyPr wrap="square" lIns="64551" tIns="32275" rIns="64551" bIns="32275" rtlCol="0" anchor="ctr"/>
          <a:lstStyle/>
          <a:p>
            <a:pPr>
              <a:lnSpc>
                <a:spcPct val="120000"/>
              </a:lnSpc>
            </a:pPr>
            <a:r>
              <a:rPr lang="en-US" sz="889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Code Execution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2275" y="372275"/>
            <a:ext cx="11512598" cy="1861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6" b="1" kern="0" spc="51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Modèles Gemini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72275" y="632867"/>
            <a:ext cx="11670815" cy="446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518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Variantes de modèles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72275" y="1191279"/>
            <a:ext cx="11540519" cy="260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66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Choisissez selon vos besoins de qualité, vitesse et coût</a:t>
            </a:r>
            <a:endParaRPr lang="en-US" sz="1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72275" y="1675237"/>
          <a:ext cx="11447451" cy="5226702"/>
        </p:xfrm>
        <a:graphic>
          <a:graphicData uri="http://schemas.openxmlformats.org/drawingml/2006/table">
            <a:tbl>
              <a:tblPr/>
              <a:tblGrid>
                <a:gridCol w="24570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36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61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10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4567">
                <a:tc>
                  <a:txBody>
                    <a:bodyPr/>
                    <a:lstStyle/>
                    <a:p>
                      <a:pPr algn="l"/>
                      <a:r>
                        <a:rPr lang="en-US" sz="1100" b="1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Caractéristique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none" dirty="0">
                          <a:solidFill>
                            <a:srgbClr val="0071E3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Gemini 2.5 Pro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none" dirty="0">
                          <a:solidFill>
                            <a:srgbClr val="0071E3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Gemini 2.5 Flash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none" dirty="0">
                          <a:solidFill>
                            <a:srgbClr val="0071E3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Gemini 2.5 Flash-Lite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567">
                <a:tc>
                  <a:txBody>
                    <a:bodyPr/>
                    <a:lstStyle/>
                    <a:p>
                      <a:r>
                        <a:rPr lang="en-US" sz="1100" b="1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Positionnement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Raisonnement complexe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Équilibre performance/coût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Débit élevé, ultra-économique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4567">
                <a:tc>
                  <a:txBody>
                    <a:bodyPr/>
                    <a:lstStyle/>
                    <a:p>
                      <a:r>
                        <a:rPr lang="en-US" sz="1100" b="1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Fenêtre de contexte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1 048 576 tokens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1 048 576 tokens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1 048 576 tokens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4567">
                <a:tc>
                  <a:txBody>
                    <a:bodyPr/>
                    <a:lstStyle/>
                    <a:p>
                      <a:r>
                        <a:rPr lang="en-US" sz="1100" b="1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Sortie max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65 536 tokens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65 536 tokens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65 536 tokens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4567">
                <a:tc>
                  <a:txBody>
                    <a:bodyPr/>
                    <a:lstStyle/>
                    <a:p>
                      <a:r>
                        <a:rPr lang="en-US" sz="1100" b="1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Vitesse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147 tokens/sec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270 tokens/sec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La plus rapide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4567">
                <a:tc>
                  <a:txBody>
                    <a:bodyPr/>
                    <a:lstStyle/>
                    <a:p>
                      <a:r>
                        <a:rPr lang="en-US" sz="1100" b="1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Latence (TTFT - Time to First Token)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36.5 sec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0.40 sec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&lt; 0.40 sec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4567">
                <a:tc>
                  <a:txBody>
                    <a:bodyPr/>
                    <a:lstStyle/>
                    <a:p>
                      <a:r>
                        <a:rPr lang="en-US" sz="1100" b="1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Prix input (&lt;200K tokens)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$1.25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  <a:p>
                      <a:pPr algn="ctr"/>
                      <a:r>
                        <a:rPr lang="en-US" sz="1100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/M tokens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$0.15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  <a:p>
                      <a:pPr algn="ctr"/>
                      <a:r>
                        <a:rPr lang="en-US" sz="1100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/M tokens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$0.075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  <a:p>
                      <a:pPr algn="ctr"/>
                      <a:r>
                        <a:rPr lang="en-US" sz="1100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/M tokens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4567">
                <a:tc>
                  <a:txBody>
                    <a:bodyPr/>
                    <a:lstStyle/>
                    <a:p>
                      <a:r>
                        <a:rPr lang="en-US" sz="1100" b="1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Prix output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$10.00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  <a:p>
                      <a:pPr algn="ctr"/>
                      <a:r>
                        <a:rPr lang="en-US" sz="1100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/M tokens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$0.60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  <a:p>
                      <a:pPr algn="ctr"/>
                      <a:r>
                        <a:rPr lang="en-US" sz="1100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/M tokens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$0.30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  <a:p>
                      <a:pPr algn="ctr"/>
                      <a:r>
                        <a:rPr lang="en-US" sz="1100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/M tokens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4567">
                <a:tc>
                  <a:txBody>
                    <a:bodyPr/>
                    <a:lstStyle/>
                    <a:p>
                      <a:r>
                        <a:rPr lang="en-US" sz="1100" b="1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Cas d'usage idéal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Code, math, STEM, analyse longue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Chatbots, agents, tâches variées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Traitement de texte massif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8910" marR="148910" marT="148910" marB="14891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4024785" y="6700947"/>
            <a:ext cx="130296" cy="130296"/>
          </a:xfrm>
          <a:custGeom>
            <a:avLst/>
            <a:gdLst/>
            <a:ahLst/>
            <a:cxnLst/>
            <a:rect l="l" t="t" r="r" b="b"/>
            <a:pathLst>
              <a:path w="130296" h="130296">
                <a:moveTo>
                  <a:pt x="65148" y="130296"/>
                </a:moveTo>
                <a:cubicBezTo>
                  <a:pt x="101104" y="130296"/>
                  <a:pt x="130296" y="101104"/>
                  <a:pt x="130296" y="65148"/>
                </a:cubicBezTo>
                <a:cubicBezTo>
                  <a:pt x="130296" y="29192"/>
                  <a:pt x="101104" y="0"/>
                  <a:pt x="65148" y="0"/>
                </a:cubicBezTo>
                <a:cubicBezTo>
                  <a:pt x="29192" y="0"/>
                  <a:pt x="0" y="29192"/>
                  <a:pt x="0" y="65148"/>
                </a:cubicBezTo>
                <a:cubicBezTo>
                  <a:pt x="0" y="101104"/>
                  <a:pt x="29192" y="130296"/>
                  <a:pt x="65148" y="130296"/>
                </a:cubicBezTo>
                <a:close/>
                <a:moveTo>
                  <a:pt x="57005" y="40718"/>
                </a:moveTo>
                <a:cubicBezTo>
                  <a:pt x="57005" y="36223"/>
                  <a:pt x="60654" y="32574"/>
                  <a:pt x="65148" y="32574"/>
                </a:cubicBezTo>
                <a:cubicBezTo>
                  <a:pt x="69643" y="32574"/>
                  <a:pt x="73292" y="36223"/>
                  <a:pt x="73292" y="40718"/>
                </a:cubicBezTo>
                <a:cubicBezTo>
                  <a:pt x="73292" y="45212"/>
                  <a:pt x="69643" y="48861"/>
                  <a:pt x="65148" y="48861"/>
                </a:cubicBezTo>
                <a:cubicBezTo>
                  <a:pt x="60654" y="48861"/>
                  <a:pt x="57005" y="45212"/>
                  <a:pt x="57005" y="40718"/>
                </a:cubicBezTo>
                <a:close/>
                <a:moveTo>
                  <a:pt x="54969" y="57005"/>
                </a:moveTo>
                <a:lnTo>
                  <a:pt x="67184" y="57005"/>
                </a:lnTo>
                <a:cubicBezTo>
                  <a:pt x="70569" y="57005"/>
                  <a:pt x="73292" y="59728"/>
                  <a:pt x="73292" y="63112"/>
                </a:cubicBezTo>
                <a:lnTo>
                  <a:pt x="73292" y="85507"/>
                </a:lnTo>
                <a:lnTo>
                  <a:pt x="75327" y="85507"/>
                </a:lnTo>
                <a:cubicBezTo>
                  <a:pt x="78712" y="85507"/>
                  <a:pt x="81435" y="88230"/>
                  <a:pt x="81435" y="91615"/>
                </a:cubicBezTo>
                <a:cubicBezTo>
                  <a:pt x="81435" y="94999"/>
                  <a:pt x="78712" y="97722"/>
                  <a:pt x="75327" y="97722"/>
                </a:cubicBezTo>
                <a:lnTo>
                  <a:pt x="54969" y="97722"/>
                </a:lnTo>
                <a:cubicBezTo>
                  <a:pt x="51584" y="97722"/>
                  <a:pt x="48861" y="94999"/>
                  <a:pt x="48861" y="91615"/>
                </a:cubicBezTo>
                <a:cubicBezTo>
                  <a:pt x="48861" y="88230"/>
                  <a:pt x="51584" y="85507"/>
                  <a:pt x="54969" y="85507"/>
                </a:cubicBezTo>
                <a:lnTo>
                  <a:pt x="61076" y="85507"/>
                </a:lnTo>
                <a:lnTo>
                  <a:pt x="61076" y="69220"/>
                </a:lnTo>
                <a:lnTo>
                  <a:pt x="54969" y="69220"/>
                </a:lnTo>
                <a:cubicBezTo>
                  <a:pt x="51584" y="69220"/>
                  <a:pt x="48861" y="66497"/>
                  <a:pt x="48861" y="63112"/>
                </a:cubicBezTo>
                <a:cubicBezTo>
                  <a:pt x="48861" y="59728"/>
                  <a:pt x="51584" y="57005"/>
                  <a:pt x="54969" y="57005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Text 4"/>
          <p:cNvSpPr/>
          <p:nvPr/>
        </p:nvSpPr>
        <p:spPr>
          <a:xfrm>
            <a:off x="4243497" y="6673026"/>
            <a:ext cx="4011261" cy="1861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6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Prix pour Gemini 2.5 Pro &gt;200K tokens : $2.50/M input, $15/M output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d1di04ifehjy6m.cloudfront.net/8ce1c8835da8677f0f49e67aca6e2b397983d36c.png"/>
          <p:cNvPicPr>
            <a:picLocks noChangeAspect="1"/>
          </p:cNvPicPr>
          <p:nvPr/>
        </p:nvPicPr>
        <p:blipFill>
          <a:blip r:embed="rId3">
            <a:alphaModFix amt="25000"/>
          </a:blip>
          <a:srcRect t="10925" b="10925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D1D1D">
                  <a:alpha val="95000"/>
                </a:srgbClr>
              </a:gs>
              <a:gs pos="50000">
                <a:srgbClr val="1D1D1D">
                  <a:alpha val="80000"/>
                </a:srgbClr>
              </a:gs>
              <a:gs pos="10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1"/>
          <p:cNvSpPr/>
          <p:nvPr/>
        </p:nvSpPr>
        <p:spPr>
          <a:xfrm>
            <a:off x="381000" y="213747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315" dirty="0">
                <a:solidFill>
                  <a:srgbClr val="0071E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Chapitre 03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381000" y="2556570"/>
            <a:ext cx="11887200" cy="866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72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Les outils d'IA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81000" y="3729930"/>
            <a:ext cx="115728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Solutions pour chaque profil d'utilisateur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81000" y="468243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53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Outils d'IA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Utilisateurs professionnels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1219200"/>
            <a:ext cx="11525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Solutions no-code pour boostez votre productivité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5763" y="1719263"/>
            <a:ext cx="5591175" cy="2571750"/>
          </a:xfrm>
          <a:custGeom>
            <a:avLst/>
            <a:gdLst/>
            <a:ahLst/>
            <a:cxnLst/>
            <a:rect l="l" t="t" r="r" b="b"/>
            <a:pathLst>
              <a:path w="5591175" h="2571750">
                <a:moveTo>
                  <a:pt x="152402" y="0"/>
                </a:moveTo>
                <a:lnTo>
                  <a:pt x="5438773" y="0"/>
                </a:lnTo>
                <a:cubicBezTo>
                  <a:pt x="5522942" y="0"/>
                  <a:pt x="5591175" y="68233"/>
                  <a:pt x="5591175" y="152402"/>
                </a:cubicBezTo>
                <a:lnTo>
                  <a:pt x="5591175" y="2419348"/>
                </a:lnTo>
                <a:cubicBezTo>
                  <a:pt x="5591175" y="2503517"/>
                  <a:pt x="5522942" y="2571750"/>
                  <a:pt x="5438773" y="2571750"/>
                </a:cubicBezTo>
                <a:lnTo>
                  <a:pt x="152402" y="2571750"/>
                </a:lnTo>
                <a:cubicBezTo>
                  <a:pt x="68233" y="2571750"/>
                  <a:pt x="0" y="2503517"/>
                  <a:pt x="0" y="2419348"/>
                </a:cubicBezTo>
                <a:lnTo>
                  <a:pt x="0" y="152402"/>
                </a:lnTo>
                <a:cubicBezTo>
                  <a:pt x="0" y="68289"/>
                  <a:pt x="68289" y="0"/>
                  <a:pt x="152402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619125" y="195262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757238" y="2105025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71450" y="64294"/>
                </a:moveTo>
                <a:cubicBezTo>
                  <a:pt x="171450" y="107692"/>
                  <a:pt x="133052" y="142875"/>
                  <a:pt x="85725" y="142875"/>
                </a:cubicBezTo>
                <a:cubicBezTo>
                  <a:pt x="73804" y="142875"/>
                  <a:pt x="62463" y="140643"/>
                  <a:pt x="52149" y="136624"/>
                </a:cubicBezTo>
                <a:lnTo>
                  <a:pt x="15716" y="155912"/>
                </a:lnTo>
                <a:cubicBezTo>
                  <a:pt x="11564" y="158100"/>
                  <a:pt x="6474" y="157341"/>
                  <a:pt x="3125" y="154037"/>
                </a:cubicBezTo>
                <a:cubicBezTo>
                  <a:pt x="-223" y="150733"/>
                  <a:pt x="-982" y="145599"/>
                  <a:pt x="1250" y="141446"/>
                </a:cubicBezTo>
                <a:lnTo>
                  <a:pt x="17145" y="111443"/>
                </a:lnTo>
                <a:cubicBezTo>
                  <a:pt x="6385" y="98316"/>
                  <a:pt x="0" y="81975"/>
                  <a:pt x="0" y="64294"/>
                </a:cubicBezTo>
                <a:cubicBezTo>
                  <a:pt x="0" y="20895"/>
                  <a:pt x="38398" y="-14287"/>
                  <a:pt x="85725" y="-14287"/>
                </a:cubicBezTo>
                <a:cubicBezTo>
                  <a:pt x="133052" y="-14287"/>
                  <a:pt x="171450" y="20895"/>
                  <a:pt x="171450" y="64294"/>
                </a:cubicBezTo>
                <a:close/>
                <a:moveTo>
                  <a:pt x="171450" y="228600"/>
                </a:moveTo>
                <a:cubicBezTo>
                  <a:pt x="129436" y="228600"/>
                  <a:pt x="94476" y="200873"/>
                  <a:pt x="87154" y="164306"/>
                </a:cubicBezTo>
                <a:cubicBezTo>
                  <a:pt x="140732" y="163637"/>
                  <a:pt x="187300" y="125507"/>
                  <a:pt x="192435" y="73804"/>
                </a:cubicBezTo>
                <a:cubicBezTo>
                  <a:pt x="229627" y="82376"/>
                  <a:pt x="257175" y="113228"/>
                  <a:pt x="257175" y="150019"/>
                </a:cubicBezTo>
                <a:cubicBezTo>
                  <a:pt x="257175" y="167700"/>
                  <a:pt x="250790" y="184041"/>
                  <a:pt x="240030" y="197168"/>
                </a:cubicBezTo>
                <a:lnTo>
                  <a:pt x="255925" y="227171"/>
                </a:lnTo>
                <a:cubicBezTo>
                  <a:pt x="258113" y="231324"/>
                  <a:pt x="257354" y="236413"/>
                  <a:pt x="254050" y="239762"/>
                </a:cubicBezTo>
                <a:cubicBezTo>
                  <a:pt x="250746" y="243111"/>
                  <a:pt x="245611" y="243870"/>
                  <a:pt x="241459" y="241637"/>
                </a:cubicBezTo>
                <a:lnTo>
                  <a:pt x="205026" y="222349"/>
                </a:lnTo>
                <a:cubicBezTo>
                  <a:pt x="194712" y="226368"/>
                  <a:pt x="183371" y="228600"/>
                  <a:pt x="171450" y="228600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1304925" y="1952625"/>
            <a:ext cx="22193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Gemini Chat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304925" y="2257425"/>
            <a:ext cx="21812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Votre assistant conversationnel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38175" y="267652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9"/>
          <p:cNvSpPr/>
          <p:nvPr/>
        </p:nvSpPr>
        <p:spPr>
          <a:xfrm>
            <a:off x="923925" y="2638425"/>
            <a:ext cx="3867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Version gratuite</a:t>
            </a:r>
            <a:r>
              <a:rPr lang="en-US" sz="12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Accès aux capacités de base de Gemini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38175" y="301942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923925" y="2981325"/>
            <a:ext cx="43719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Advanced</a:t>
            </a:r>
            <a:r>
              <a:rPr lang="en-US" sz="12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($20/mois) : Modèles Pro, 2M tokens, priorité d'accès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38175" y="336232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Text 13"/>
          <p:cNvSpPr/>
          <p:nvPr/>
        </p:nvSpPr>
        <p:spPr>
          <a:xfrm>
            <a:off x="923925" y="3324225"/>
            <a:ext cx="3800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Ultra</a:t>
            </a:r>
            <a:r>
              <a:rPr lang="en-US" sz="12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($249/mois) : Accès illimité aux meilleurs modèles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19125" y="3709988"/>
            <a:ext cx="5124450" cy="9525"/>
          </a:xfrm>
          <a:custGeom>
            <a:avLst/>
            <a:gdLst/>
            <a:ahLst/>
            <a:cxnLst/>
            <a:rect l="l" t="t" r="r" b="b"/>
            <a:pathLst>
              <a:path w="5124450" h="9525">
                <a:moveTo>
                  <a:pt x="0" y="0"/>
                </a:moveTo>
                <a:lnTo>
                  <a:pt x="5124450" y="0"/>
                </a:lnTo>
                <a:lnTo>
                  <a:pt x="512445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E5E5E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Shape 15"/>
          <p:cNvSpPr/>
          <p:nvPr/>
        </p:nvSpPr>
        <p:spPr>
          <a:xfrm>
            <a:off x="638175" y="389572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66675" y="0"/>
                </a:moveTo>
                <a:cubicBezTo>
                  <a:pt x="67873" y="0"/>
                  <a:pt x="69071" y="260"/>
                  <a:pt x="70165" y="755"/>
                </a:cubicBezTo>
                <a:lnTo>
                  <a:pt x="119234" y="21565"/>
                </a:lnTo>
                <a:cubicBezTo>
                  <a:pt x="124964" y="23987"/>
                  <a:pt x="129235" y="29639"/>
                  <a:pt x="129209" y="36463"/>
                </a:cubicBezTo>
                <a:cubicBezTo>
                  <a:pt x="129079" y="62299"/>
                  <a:pt x="118452" y="109571"/>
                  <a:pt x="73577" y="131058"/>
                </a:cubicBezTo>
                <a:cubicBezTo>
                  <a:pt x="69227" y="133142"/>
                  <a:pt x="64175" y="133142"/>
                  <a:pt x="59825" y="131058"/>
                </a:cubicBezTo>
                <a:cubicBezTo>
                  <a:pt x="14924" y="109571"/>
                  <a:pt x="4323" y="62299"/>
                  <a:pt x="4193" y="36463"/>
                </a:cubicBezTo>
                <a:cubicBezTo>
                  <a:pt x="4167" y="29639"/>
                  <a:pt x="8439" y="23987"/>
                  <a:pt x="14168" y="21565"/>
                </a:cubicBezTo>
                <a:lnTo>
                  <a:pt x="63211" y="755"/>
                </a:lnTo>
                <a:cubicBezTo>
                  <a:pt x="64305" y="260"/>
                  <a:pt x="65477" y="0"/>
                  <a:pt x="66675" y="0"/>
                </a:cubicBezTo>
                <a:close/>
                <a:moveTo>
                  <a:pt x="66675" y="17398"/>
                </a:moveTo>
                <a:lnTo>
                  <a:pt x="66675" y="115874"/>
                </a:lnTo>
                <a:cubicBezTo>
                  <a:pt x="102617" y="98476"/>
                  <a:pt x="112280" y="59929"/>
                  <a:pt x="112514" y="36854"/>
                </a:cubicBezTo>
                <a:lnTo>
                  <a:pt x="66675" y="17424"/>
                </a:lnTo>
                <a:lnTo>
                  <a:pt x="66675" y="17424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Text 16"/>
          <p:cNvSpPr/>
          <p:nvPr/>
        </p:nvSpPr>
        <p:spPr>
          <a:xfrm>
            <a:off x="862013" y="3867150"/>
            <a:ext cx="2438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Opt-out formation des données (payant)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215063" y="1719263"/>
            <a:ext cx="5591175" cy="2571750"/>
          </a:xfrm>
          <a:custGeom>
            <a:avLst/>
            <a:gdLst/>
            <a:ahLst/>
            <a:cxnLst/>
            <a:rect l="l" t="t" r="r" b="b"/>
            <a:pathLst>
              <a:path w="5591175" h="2571750">
                <a:moveTo>
                  <a:pt x="152402" y="0"/>
                </a:moveTo>
                <a:lnTo>
                  <a:pt x="5438773" y="0"/>
                </a:lnTo>
                <a:cubicBezTo>
                  <a:pt x="5522942" y="0"/>
                  <a:pt x="5591175" y="68233"/>
                  <a:pt x="5591175" y="152402"/>
                </a:cubicBezTo>
                <a:lnTo>
                  <a:pt x="5591175" y="2419348"/>
                </a:lnTo>
                <a:cubicBezTo>
                  <a:pt x="5591175" y="2503517"/>
                  <a:pt x="5522942" y="2571750"/>
                  <a:pt x="5438773" y="2571750"/>
                </a:cubicBezTo>
                <a:lnTo>
                  <a:pt x="152402" y="2571750"/>
                </a:lnTo>
                <a:cubicBezTo>
                  <a:pt x="68233" y="2571750"/>
                  <a:pt x="0" y="2503517"/>
                  <a:pt x="0" y="2419348"/>
                </a:cubicBezTo>
                <a:lnTo>
                  <a:pt x="0" y="152402"/>
                </a:lnTo>
                <a:cubicBezTo>
                  <a:pt x="0" y="68289"/>
                  <a:pt x="68289" y="0"/>
                  <a:pt x="152402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0" name="Shape 18"/>
          <p:cNvSpPr/>
          <p:nvPr/>
        </p:nvSpPr>
        <p:spPr>
          <a:xfrm>
            <a:off x="6448425" y="195262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Shape 19"/>
          <p:cNvSpPr/>
          <p:nvPr/>
        </p:nvSpPr>
        <p:spPr>
          <a:xfrm>
            <a:off x="6600825" y="210502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89297" y="21431"/>
                </a:moveTo>
                <a:lnTo>
                  <a:pt x="139303" y="21431"/>
                </a:lnTo>
                <a:cubicBezTo>
                  <a:pt x="141268" y="21431"/>
                  <a:pt x="142875" y="23039"/>
                  <a:pt x="142875" y="25003"/>
                </a:cubicBezTo>
                <a:lnTo>
                  <a:pt x="142875" y="42863"/>
                </a:lnTo>
                <a:lnTo>
                  <a:pt x="85725" y="42863"/>
                </a:lnTo>
                <a:lnTo>
                  <a:pt x="85725" y="25003"/>
                </a:lnTo>
                <a:cubicBezTo>
                  <a:pt x="85725" y="23039"/>
                  <a:pt x="87332" y="21431"/>
                  <a:pt x="89297" y="21431"/>
                </a:cubicBezTo>
                <a:close/>
                <a:moveTo>
                  <a:pt x="64294" y="25003"/>
                </a:moveTo>
                <a:lnTo>
                  <a:pt x="64294" y="42863"/>
                </a:lnTo>
                <a:lnTo>
                  <a:pt x="28575" y="42863"/>
                </a:lnTo>
                <a:cubicBezTo>
                  <a:pt x="12814" y="42863"/>
                  <a:pt x="0" y="55677"/>
                  <a:pt x="0" y="71438"/>
                </a:cubicBezTo>
                <a:lnTo>
                  <a:pt x="0" y="114300"/>
                </a:lnTo>
                <a:lnTo>
                  <a:pt x="228600" y="114300"/>
                </a:lnTo>
                <a:lnTo>
                  <a:pt x="228600" y="71438"/>
                </a:lnTo>
                <a:cubicBezTo>
                  <a:pt x="228600" y="55677"/>
                  <a:pt x="215786" y="42863"/>
                  <a:pt x="200025" y="42863"/>
                </a:cubicBezTo>
                <a:lnTo>
                  <a:pt x="164306" y="42863"/>
                </a:lnTo>
                <a:lnTo>
                  <a:pt x="164306" y="25003"/>
                </a:lnTo>
                <a:cubicBezTo>
                  <a:pt x="164306" y="11207"/>
                  <a:pt x="153099" y="0"/>
                  <a:pt x="139303" y="0"/>
                </a:cubicBezTo>
                <a:lnTo>
                  <a:pt x="89297" y="0"/>
                </a:lnTo>
                <a:cubicBezTo>
                  <a:pt x="75501" y="0"/>
                  <a:pt x="64294" y="11207"/>
                  <a:pt x="64294" y="25003"/>
                </a:cubicBezTo>
                <a:close/>
                <a:moveTo>
                  <a:pt x="228600" y="135731"/>
                </a:moveTo>
                <a:lnTo>
                  <a:pt x="142875" y="135731"/>
                </a:lnTo>
                <a:lnTo>
                  <a:pt x="142875" y="142875"/>
                </a:lnTo>
                <a:cubicBezTo>
                  <a:pt x="142875" y="150778"/>
                  <a:pt x="136490" y="157163"/>
                  <a:pt x="128588" y="157163"/>
                </a:cubicBezTo>
                <a:lnTo>
                  <a:pt x="100013" y="157163"/>
                </a:lnTo>
                <a:cubicBezTo>
                  <a:pt x="92110" y="157163"/>
                  <a:pt x="85725" y="150778"/>
                  <a:pt x="85725" y="142875"/>
                </a:cubicBezTo>
                <a:lnTo>
                  <a:pt x="85725" y="135731"/>
                </a:lnTo>
                <a:lnTo>
                  <a:pt x="0" y="135731"/>
                </a:lnTo>
                <a:lnTo>
                  <a:pt x="0" y="185738"/>
                </a:lnTo>
                <a:cubicBezTo>
                  <a:pt x="0" y="201498"/>
                  <a:pt x="12814" y="214313"/>
                  <a:pt x="28575" y="214313"/>
                </a:cubicBezTo>
                <a:lnTo>
                  <a:pt x="200025" y="214313"/>
                </a:lnTo>
                <a:cubicBezTo>
                  <a:pt x="215786" y="214313"/>
                  <a:pt x="228600" y="201498"/>
                  <a:pt x="228600" y="185738"/>
                </a:cubicBezTo>
                <a:lnTo>
                  <a:pt x="228600" y="135731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2" name="Text 20"/>
          <p:cNvSpPr/>
          <p:nvPr/>
        </p:nvSpPr>
        <p:spPr>
          <a:xfrm>
            <a:off x="7134225" y="1952625"/>
            <a:ext cx="24098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Intégration Workspace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134225" y="2257425"/>
            <a:ext cx="2371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Dans vos outils Google quotidiens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448425" y="2638425"/>
            <a:ext cx="2505075" cy="657225"/>
          </a:xfrm>
          <a:custGeom>
            <a:avLst/>
            <a:gdLst/>
            <a:ahLst/>
            <a:cxnLst/>
            <a:rect l="l" t="t" r="r" b="b"/>
            <a:pathLst>
              <a:path w="2505075" h="657225">
                <a:moveTo>
                  <a:pt x="114298" y="0"/>
                </a:moveTo>
                <a:lnTo>
                  <a:pt x="2390777" y="0"/>
                </a:lnTo>
                <a:cubicBezTo>
                  <a:pt x="2453860" y="0"/>
                  <a:pt x="2505075" y="51215"/>
                  <a:pt x="2505075" y="114298"/>
                </a:cubicBezTo>
                <a:lnTo>
                  <a:pt x="2505075" y="542927"/>
                </a:lnTo>
                <a:cubicBezTo>
                  <a:pt x="2505075" y="606010"/>
                  <a:pt x="2453860" y="657225"/>
                  <a:pt x="2390777" y="657225"/>
                </a:cubicBezTo>
                <a:lnTo>
                  <a:pt x="114298" y="657225"/>
                </a:lnTo>
                <a:cubicBezTo>
                  <a:pt x="51215" y="657225"/>
                  <a:pt x="0" y="606010"/>
                  <a:pt x="0" y="542927"/>
                </a:cubicBezTo>
                <a:lnTo>
                  <a:pt x="0" y="114298"/>
                </a:lnTo>
                <a:cubicBezTo>
                  <a:pt x="0" y="51215"/>
                  <a:pt x="51215" y="0"/>
                  <a:pt x="114298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5" name="Shape 23"/>
          <p:cNvSpPr/>
          <p:nvPr/>
        </p:nvSpPr>
        <p:spPr>
          <a:xfrm>
            <a:off x="6586538" y="2869406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7859" y="23812"/>
                </a:moveTo>
                <a:cubicBezTo>
                  <a:pt x="8000" y="23812"/>
                  <a:pt x="0" y="31812"/>
                  <a:pt x="0" y="41672"/>
                </a:cubicBezTo>
                <a:cubicBezTo>
                  <a:pt x="0" y="47290"/>
                  <a:pt x="2642" y="52574"/>
                  <a:pt x="7144" y="55959"/>
                </a:cubicBezTo>
                <a:lnTo>
                  <a:pt x="84534" y="114002"/>
                </a:lnTo>
                <a:cubicBezTo>
                  <a:pt x="90897" y="118765"/>
                  <a:pt x="99603" y="118765"/>
                  <a:pt x="105966" y="114002"/>
                </a:cubicBezTo>
                <a:lnTo>
                  <a:pt x="183356" y="55959"/>
                </a:lnTo>
                <a:cubicBezTo>
                  <a:pt x="187858" y="52574"/>
                  <a:pt x="190500" y="47290"/>
                  <a:pt x="190500" y="41672"/>
                </a:cubicBezTo>
                <a:cubicBezTo>
                  <a:pt x="190500" y="31812"/>
                  <a:pt x="182500" y="23812"/>
                  <a:pt x="172641" y="23812"/>
                </a:cubicBezTo>
                <a:lnTo>
                  <a:pt x="17859" y="23812"/>
                </a:lnTo>
                <a:close/>
                <a:moveTo>
                  <a:pt x="0" y="72926"/>
                </a:moveTo>
                <a:lnTo>
                  <a:pt x="0" y="142875"/>
                </a:lnTo>
                <a:cubicBezTo>
                  <a:pt x="0" y="156009"/>
                  <a:pt x="10678" y="166688"/>
                  <a:pt x="23812" y="166688"/>
                </a:cubicBezTo>
                <a:lnTo>
                  <a:pt x="166688" y="166688"/>
                </a:lnTo>
                <a:cubicBezTo>
                  <a:pt x="179822" y="166688"/>
                  <a:pt x="190500" y="156009"/>
                  <a:pt x="190500" y="142875"/>
                </a:cubicBezTo>
                <a:lnTo>
                  <a:pt x="190500" y="72926"/>
                </a:lnTo>
                <a:lnTo>
                  <a:pt x="116681" y="128290"/>
                </a:lnTo>
                <a:cubicBezTo>
                  <a:pt x="103994" y="137815"/>
                  <a:pt x="86506" y="137815"/>
                  <a:pt x="73819" y="128290"/>
                </a:cubicBezTo>
                <a:lnTo>
                  <a:pt x="0" y="72926"/>
                </a:lnTo>
                <a:close/>
              </a:path>
            </a:pathLst>
          </a:custGeom>
          <a:solidFill>
            <a:srgbClr val="EA433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6" name="Text 24"/>
          <p:cNvSpPr/>
          <p:nvPr/>
        </p:nvSpPr>
        <p:spPr>
          <a:xfrm>
            <a:off x="6915150" y="2755106"/>
            <a:ext cx="11715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Gmail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915150" y="2983706"/>
            <a:ext cx="11620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Rédaction, résumé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9067800" y="2638425"/>
            <a:ext cx="2505075" cy="657225"/>
          </a:xfrm>
          <a:custGeom>
            <a:avLst/>
            <a:gdLst/>
            <a:ahLst/>
            <a:cxnLst/>
            <a:rect l="l" t="t" r="r" b="b"/>
            <a:pathLst>
              <a:path w="2505075" h="657225">
                <a:moveTo>
                  <a:pt x="114298" y="0"/>
                </a:moveTo>
                <a:lnTo>
                  <a:pt x="2390777" y="0"/>
                </a:lnTo>
                <a:cubicBezTo>
                  <a:pt x="2453860" y="0"/>
                  <a:pt x="2505075" y="51215"/>
                  <a:pt x="2505075" y="114298"/>
                </a:cubicBezTo>
                <a:lnTo>
                  <a:pt x="2505075" y="542927"/>
                </a:lnTo>
                <a:cubicBezTo>
                  <a:pt x="2505075" y="606010"/>
                  <a:pt x="2453860" y="657225"/>
                  <a:pt x="2390777" y="657225"/>
                </a:cubicBezTo>
                <a:lnTo>
                  <a:pt x="114298" y="657225"/>
                </a:lnTo>
                <a:cubicBezTo>
                  <a:pt x="51215" y="657225"/>
                  <a:pt x="0" y="606010"/>
                  <a:pt x="0" y="542927"/>
                </a:cubicBezTo>
                <a:lnTo>
                  <a:pt x="0" y="114298"/>
                </a:lnTo>
                <a:cubicBezTo>
                  <a:pt x="0" y="51215"/>
                  <a:pt x="51215" y="0"/>
                  <a:pt x="114298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9" name="Shape 27"/>
          <p:cNvSpPr/>
          <p:nvPr/>
        </p:nvSpPr>
        <p:spPr>
          <a:xfrm>
            <a:off x="9229725" y="2869406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0" y="23812"/>
                </a:moveTo>
                <a:cubicBezTo>
                  <a:pt x="0" y="10678"/>
                  <a:pt x="10678" y="0"/>
                  <a:pt x="23812" y="0"/>
                </a:cubicBezTo>
                <a:lnTo>
                  <a:pt x="79437" y="0"/>
                </a:lnTo>
                <a:cubicBezTo>
                  <a:pt x="85762" y="0"/>
                  <a:pt x="91827" y="2493"/>
                  <a:pt x="96292" y="6958"/>
                </a:cubicBezTo>
                <a:lnTo>
                  <a:pt x="135917" y="46620"/>
                </a:lnTo>
                <a:cubicBezTo>
                  <a:pt x="140382" y="51085"/>
                  <a:pt x="142875" y="57150"/>
                  <a:pt x="142875" y="63475"/>
                </a:cubicBezTo>
                <a:lnTo>
                  <a:pt x="142875" y="166688"/>
                </a:lnTo>
                <a:cubicBezTo>
                  <a:pt x="142875" y="179822"/>
                  <a:pt x="132197" y="190500"/>
                  <a:pt x="119063" y="190500"/>
                </a:cubicBezTo>
                <a:lnTo>
                  <a:pt x="23812" y="190500"/>
                </a:lnTo>
                <a:cubicBezTo>
                  <a:pt x="10678" y="190500"/>
                  <a:pt x="0" y="179822"/>
                  <a:pt x="0" y="166688"/>
                </a:cubicBezTo>
                <a:lnTo>
                  <a:pt x="0" y="23812"/>
                </a:lnTo>
                <a:close/>
                <a:moveTo>
                  <a:pt x="77391" y="21766"/>
                </a:moveTo>
                <a:lnTo>
                  <a:pt x="77391" y="56555"/>
                </a:lnTo>
                <a:cubicBezTo>
                  <a:pt x="77391" y="61503"/>
                  <a:pt x="81372" y="65484"/>
                  <a:pt x="86320" y="65484"/>
                </a:cubicBezTo>
                <a:lnTo>
                  <a:pt x="121109" y="65484"/>
                </a:lnTo>
                <a:lnTo>
                  <a:pt x="77391" y="21766"/>
                </a:lnTo>
                <a:close/>
                <a:moveTo>
                  <a:pt x="44648" y="95250"/>
                </a:moveTo>
                <a:cubicBezTo>
                  <a:pt x="39700" y="95250"/>
                  <a:pt x="35719" y="99231"/>
                  <a:pt x="35719" y="104180"/>
                </a:cubicBezTo>
                <a:cubicBezTo>
                  <a:pt x="35719" y="109128"/>
                  <a:pt x="39700" y="113109"/>
                  <a:pt x="44648" y="113109"/>
                </a:cubicBezTo>
                <a:lnTo>
                  <a:pt x="98227" y="113109"/>
                </a:lnTo>
                <a:cubicBezTo>
                  <a:pt x="103175" y="113109"/>
                  <a:pt x="107156" y="109128"/>
                  <a:pt x="107156" y="104180"/>
                </a:cubicBezTo>
                <a:cubicBezTo>
                  <a:pt x="107156" y="99231"/>
                  <a:pt x="103175" y="95250"/>
                  <a:pt x="98227" y="95250"/>
                </a:cubicBezTo>
                <a:lnTo>
                  <a:pt x="44648" y="95250"/>
                </a:lnTo>
                <a:close/>
                <a:moveTo>
                  <a:pt x="44648" y="130969"/>
                </a:moveTo>
                <a:cubicBezTo>
                  <a:pt x="39700" y="130969"/>
                  <a:pt x="35719" y="134950"/>
                  <a:pt x="35719" y="139898"/>
                </a:cubicBezTo>
                <a:cubicBezTo>
                  <a:pt x="35719" y="144847"/>
                  <a:pt x="39700" y="148828"/>
                  <a:pt x="44648" y="148828"/>
                </a:cubicBezTo>
                <a:lnTo>
                  <a:pt x="98227" y="148828"/>
                </a:lnTo>
                <a:cubicBezTo>
                  <a:pt x="103175" y="148828"/>
                  <a:pt x="107156" y="144847"/>
                  <a:pt x="107156" y="139898"/>
                </a:cubicBezTo>
                <a:cubicBezTo>
                  <a:pt x="107156" y="134950"/>
                  <a:pt x="103175" y="130969"/>
                  <a:pt x="98227" y="130969"/>
                </a:cubicBezTo>
                <a:lnTo>
                  <a:pt x="44648" y="130969"/>
                </a:lnTo>
                <a:close/>
              </a:path>
            </a:pathLst>
          </a:custGeom>
          <a:solidFill>
            <a:srgbClr val="4285F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Text 28"/>
          <p:cNvSpPr/>
          <p:nvPr/>
        </p:nvSpPr>
        <p:spPr>
          <a:xfrm>
            <a:off x="9534525" y="2755106"/>
            <a:ext cx="1047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Docs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534525" y="2983706"/>
            <a:ext cx="10382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Écriture assistée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448425" y="3405188"/>
            <a:ext cx="2505075" cy="657225"/>
          </a:xfrm>
          <a:custGeom>
            <a:avLst/>
            <a:gdLst/>
            <a:ahLst/>
            <a:cxnLst/>
            <a:rect l="l" t="t" r="r" b="b"/>
            <a:pathLst>
              <a:path w="2505075" h="657225">
                <a:moveTo>
                  <a:pt x="114298" y="0"/>
                </a:moveTo>
                <a:lnTo>
                  <a:pt x="2390777" y="0"/>
                </a:lnTo>
                <a:cubicBezTo>
                  <a:pt x="2453860" y="0"/>
                  <a:pt x="2505075" y="51215"/>
                  <a:pt x="2505075" y="114298"/>
                </a:cubicBezTo>
                <a:lnTo>
                  <a:pt x="2505075" y="542927"/>
                </a:lnTo>
                <a:cubicBezTo>
                  <a:pt x="2505075" y="606010"/>
                  <a:pt x="2453860" y="657225"/>
                  <a:pt x="2390777" y="657225"/>
                </a:cubicBezTo>
                <a:lnTo>
                  <a:pt x="114298" y="657225"/>
                </a:lnTo>
                <a:cubicBezTo>
                  <a:pt x="51215" y="657225"/>
                  <a:pt x="0" y="606010"/>
                  <a:pt x="0" y="542927"/>
                </a:cubicBezTo>
                <a:lnTo>
                  <a:pt x="0" y="114298"/>
                </a:lnTo>
                <a:cubicBezTo>
                  <a:pt x="0" y="51215"/>
                  <a:pt x="51215" y="0"/>
                  <a:pt x="114298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3" name="Shape 31"/>
          <p:cNvSpPr/>
          <p:nvPr/>
        </p:nvSpPr>
        <p:spPr>
          <a:xfrm>
            <a:off x="6598444" y="3636169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95250" y="59531"/>
                </a:moveTo>
                <a:lnTo>
                  <a:pt x="95250" y="95250"/>
                </a:lnTo>
                <a:lnTo>
                  <a:pt x="142875" y="95250"/>
                </a:lnTo>
                <a:lnTo>
                  <a:pt x="142875" y="59531"/>
                </a:lnTo>
                <a:lnTo>
                  <a:pt x="95250" y="59531"/>
                </a:lnTo>
                <a:close/>
                <a:moveTo>
                  <a:pt x="71438" y="59531"/>
                </a:moveTo>
                <a:lnTo>
                  <a:pt x="23812" y="59531"/>
                </a:lnTo>
                <a:lnTo>
                  <a:pt x="23812" y="95250"/>
                </a:lnTo>
                <a:lnTo>
                  <a:pt x="71438" y="95250"/>
                </a:lnTo>
                <a:lnTo>
                  <a:pt x="71438" y="59531"/>
                </a:lnTo>
                <a:close/>
                <a:moveTo>
                  <a:pt x="0" y="119063"/>
                </a:moveTo>
                <a:lnTo>
                  <a:pt x="0" y="35719"/>
                </a:lnTo>
                <a:cubicBezTo>
                  <a:pt x="0" y="22585"/>
                  <a:pt x="10678" y="11906"/>
                  <a:pt x="23812" y="11906"/>
                </a:cubicBezTo>
                <a:lnTo>
                  <a:pt x="142875" y="11906"/>
                </a:lnTo>
                <a:cubicBezTo>
                  <a:pt x="156009" y="11906"/>
                  <a:pt x="166688" y="22585"/>
                  <a:pt x="166688" y="35719"/>
                </a:cubicBezTo>
                <a:lnTo>
                  <a:pt x="166688" y="154781"/>
                </a:lnTo>
                <a:cubicBezTo>
                  <a:pt x="166688" y="167915"/>
                  <a:pt x="156009" y="178594"/>
                  <a:pt x="142875" y="178594"/>
                </a:cubicBezTo>
                <a:lnTo>
                  <a:pt x="23812" y="178594"/>
                </a:lnTo>
                <a:cubicBezTo>
                  <a:pt x="10678" y="178594"/>
                  <a:pt x="0" y="167915"/>
                  <a:pt x="0" y="154781"/>
                </a:cubicBezTo>
                <a:lnTo>
                  <a:pt x="0" y="119063"/>
                </a:lnTo>
                <a:close/>
                <a:moveTo>
                  <a:pt x="142875" y="119063"/>
                </a:moveTo>
                <a:lnTo>
                  <a:pt x="95250" y="119063"/>
                </a:lnTo>
                <a:lnTo>
                  <a:pt x="95250" y="154781"/>
                </a:lnTo>
                <a:lnTo>
                  <a:pt x="142875" y="154781"/>
                </a:lnTo>
                <a:lnTo>
                  <a:pt x="142875" y="119063"/>
                </a:lnTo>
                <a:close/>
                <a:moveTo>
                  <a:pt x="71438" y="154781"/>
                </a:moveTo>
                <a:lnTo>
                  <a:pt x="71438" y="119063"/>
                </a:lnTo>
                <a:lnTo>
                  <a:pt x="23812" y="119063"/>
                </a:lnTo>
                <a:lnTo>
                  <a:pt x="23812" y="154781"/>
                </a:lnTo>
                <a:lnTo>
                  <a:pt x="71438" y="154781"/>
                </a:lnTo>
                <a:close/>
              </a:path>
            </a:pathLst>
          </a:custGeom>
          <a:solidFill>
            <a:srgbClr val="34A85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4" name="Text 32"/>
          <p:cNvSpPr/>
          <p:nvPr/>
        </p:nvSpPr>
        <p:spPr>
          <a:xfrm>
            <a:off x="6915150" y="3521869"/>
            <a:ext cx="1133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Sheets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915150" y="3750469"/>
            <a:ext cx="1123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Formules, analyse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9067800" y="3405188"/>
            <a:ext cx="2505075" cy="657225"/>
          </a:xfrm>
          <a:custGeom>
            <a:avLst/>
            <a:gdLst/>
            <a:ahLst/>
            <a:cxnLst/>
            <a:rect l="l" t="t" r="r" b="b"/>
            <a:pathLst>
              <a:path w="2505075" h="657225">
                <a:moveTo>
                  <a:pt x="114298" y="0"/>
                </a:moveTo>
                <a:lnTo>
                  <a:pt x="2390777" y="0"/>
                </a:lnTo>
                <a:cubicBezTo>
                  <a:pt x="2453860" y="0"/>
                  <a:pt x="2505075" y="51215"/>
                  <a:pt x="2505075" y="114298"/>
                </a:cubicBezTo>
                <a:lnTo>
                  <a:pt x="2505075" y="542927"/>
                </a:lnTo>
                <a:cubicBezTo>
                  <a:pt x="2505075" y="606010"/>
                  <a:pt x="2453860" y="657225"/>
                  <a:pt x="2390777" y="657225"/>
                </a:cubicBezTo>
                <a:lnTo>
                  <a:pt x="114298" y="657225"/>
                </a:lnTo>
                <a:cubicBezTo>
                  <a:pt x="51215" y="657225"/>
                  <a:pt x="0" y="606010"/>
                  <a:pt x="0" y="542927"/>
                </a:cubicBezTo>
                <a:lnTo>
                  <a:pt x="0" y="114298"/>
                </a:lnTo>
                <a:cubicBezTo>
                  <a:pt x="0" y="51215"/>
                  <a:pt x="51215" y="0"/>
                  <a:pt x="114298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7" name="Shape 35"/>
          <p:cNvSpPr/>
          <p:nvPr/>
        </p:nvSpPr>
        <p:spPr>
          <a:xfrm>
            <a:off x="9205913" y="3636169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0" y="95250"/>
                </a:moveTo>
                <a:cubicBezTo>
                  <a:pt x="0" y="77912"/>
                  <a:pt x="4651" y="61615"/>
                  <a:pt x="12762" y="47290"/>
                </a:cubicBezTo>
                <a:lnTo>
                  <a:pt x="53615" y="118430"/>
                </a:lnTo>
                <a:cubicBezTo>
                  <a:pt x="61764" y="133015"/>
                  <a:pt x="77353" y="142875"/>
                  <a:pt x="95250" y="142875"/>
                </a:cubicBezTo>
                <a:cubicBezTo>
                  <a:pt x="100571" y="142875"/>
                  <a:pt x="105333" y="142019"/>
                  <a:pt x="110430" y="140419"/>
                </a:cubicBezTo>
                <a:lnTo>
                  <a:pt x="82042" y="189607"/>
                </a:lnTo>
                <a:cubicBezTo>
                  <a:pt x="35682" y="183170"/>
                  <a:pt x="0" y="143359"/>
                  <a:pt x="0" y="95250"/>
                </a:cubicBezTo>
                <a:close/>
                <a:moveTo>
                  <a:pt x="135843" y="119658"/>
                </a:moveTo>
                <a:cubicBezTo>
                  <a:pt x="140419" y="112514"/>
                  <a:pt x="142875" y="103845"/>
                  <a:pt x="142875" y="95250"/>
                </a:cubicBezTo>
                <a:cubicBezTo>
                  <a:pt x="142875" y="81037"/>
                  <a:pt x="136624" y="68275"/>
                  <a:pt x="126764" y="59531"/>
                </a:cubicBezTo>
                <a:lnTo>
                  <a:pt x="183579" y="59531"/>
                </a:lnTo>
                <a:cubicBezTo>
                  <a:pt x="188044" y="70545"/>
                  <a:pt x="190500" y="82637"/>
                  <a:pt x="190500" y="95250"/>
                </a:cubicBezTo>
                <a:cubicBezTo>
                  <a:pt x="190500" y="147861"/>
                  <a:pt x="147861" y="190165"/>
                  <a:pt x="95250" y="190500"/>
                </a:cubicBezTo>
                <a:lnTo>
                  <a:pt x="135843" y="119658"/>
                </a:lnTo>
                <a:close/>
                <a:moveTo>
                  <a:pt x="177775" y="47625"/>
                </a:moveTo>
                <a:lnTo>
                  <a:pt x="95250" y="47625"/>
                </a:lnTo>
                <a:cubicBezTo>
                  <a:pt x="71847" y="47625"/>
                  <a:pt x="52946" y="64033"/>
                  <a:pt x="48555" y="85837"/>
                </a:cubicBezTo>
                <a:lnTo>
                  <a:pt x="20166" y="36649"/>
                </a:lnTo>
                <a:cubicBezTo>
                  <a:pt x="37579" y="14325"/>
                  <a:pt x="64740" y="0"/>
                  <a:pt x="95250" y="0"/>
                </a:cubicBezTo>
                <a:cubicBezTo>
                  <a:pt x="130522" y="0"/>
                  <a:pt x="161292" y="19162"/>
                  <a:pt x="177775" y="47625"/>
                </a:cubicBezTo>
                <a:close/>
                <a:moveTo>
                  <a:pt x="127992" y="95250"/>
                </a:moveTo>
                <a:cubicBezTo>
                  <a:pt x="127992" y="113321"/>
                  <a:pt x="113321" y="127992"/>
                  <a:pt x="95250" y="127992"/>
                </a:cubicBezTo>
                <a:cubicBezTo>
                  <a:pt x="77179" y="127992"/>
                  <a:pt x="62508" y="113321"/>
                  <a:pt x="62508" y="95250"/>
                </a:cubicBezTo>
                <a:cubicBezTo>
                  <a:pt x="62508" y="77179"/>
                  <a:pt x="77179" y="62508"/>
                  <a:pt x="95250" y="62508"/>
                </a:cubicBezTo>
                <a:cubicBezTo>
                  <a:pt x="113321" y="62508"/>
                  <a:pt x="127992" y="77179"/>
                  <a:pt x="127992" y="95250"/>
                </a:cubicBezTo>
                <a:close/>
              </a:path>
            </a:pathLst>
          </a:custGeom>
          <a:solidFill>
            <a:srgbClr val="FBBC0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8" name="Text 36"/>
          <p:cNvSpPr/>
          <p:nvPr/>
        </p:nvSpPr>
        <p:spPr>
          <a:xfrm>
            <a:off x="9534525" y="3521869"/>
            <a:ext cx="14001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Chrome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9534525" y="3750469"/>
            <a:ext cx="1390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Résumé vidéo, onglets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385763" y="4529138"/>
            <a:ext cx="11420475" cy="2143125"/>
          </a:xfrm>
          <a:custGeom>
            <a:avLst/>
            <a:gdLst/>
            <a:ahLst/>
            <a:cxnLst/>
            <a:rect l="l" t="t" r="r" b="b"/>
            <a:pathLst>
              <a:path w="11420475" h="2143125">
                <a:moveTo>
                  <a:pt x="152398" y="0"/>
                </a:moveTo>
                <a:lnTo>
                  <a:pt x="11268077" y="0"/>
                </a:lnTo>
                <a:cubicBezTo>
                  <a:pt x="11352244" y="0"/>
                  <a:pt x="11420475" y="68231"/>
                  <a:pt x="11420475" y="152398"/>
                </a:cubicBezTo>
                <a:lnTo>
                  <a:pt x="11420475" y="1990727"/>
                </a:lnTo>
                <a:cubicBezTo>
                  <a:pt x="11420475" y="2074894"/>
                  <a:pt x="11352244" y="2143125"/>
                  <a:pt x="11268077" y="2143125"/>
                </a:cubicBezTo>
                <a:lnTo>
                  <a:pt x="152398" y="2143125"/>
                </a:lnTo>
                <a:cubicBezTo>
                  <a:pt x="68231" y="2143125"/>
                  <a:pt x="0" y="2074894"/>
                  <a:pt x="0" y="1990727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1" name="Shape 39"/>
          <p:cNvSpPr/>
          <p:nvPr/>
        </p:nvSpPr>
        <p:spPr>
          <a:xfrm>
            <a:off x="619125" y="47625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2" name="Shape 40"/>
          <p:cNvSpPr/>
          <p:nvPr/>
        </p:nvSpPr>
        <p:spPr>
          <a:xfrm>
            <a:off x="742950" y="4914900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157163" y="0"/>
                </a:moveTo>
                <a:cubicBezTo>
                  <a:pt x="157163" y="-7903"/>
                  <a:pt x="150778" y="-14287"/>
                  <a:pt x="142875" y="-14287"/>
                </a:cubicBezTo>
                <a:cubicBezTo>
                  <a:pt x="134972" y="-14287"/>
                  <a:pt x="128588" y="-7903"/>
                  <a:pt x="128588" y="0"/>
                </a:cubicBezTo>
                <a:lnTo>
                  <a:pt x="128588" y="28575"/>
                </a:lnTo>
                <a:lnTo>
                  <a:pt x="85725" y="28575"/>
                </a:lnTo>
                <a:cubicBezTo>
                  <a:pt x="62061" y="28575"/>
                  <a:pt x="42863" y="47774"/>
                  <a:pt x="42863" y="71438"/>
                </a:cubicBezTo>
                <a:lnTo>
                  <a:pt x="42863" y="171450"/>
                </a:lnTo>
                <a:cubicBezTo>
                  <a:pt x="42863" y="195114"/>
                  <a:pt x="62061" y="214313"/>
                  <a:pt x="85725" y="214313"/>
                </a:cubicBezTo>
                <a:lnTo>
                  <a:pt x="200025" y="214313"/>
                </a:lnTo>
                <a:cubicBezTo>
                  <a:pt x="223689" y="214313"/>
                  <a:pt x="242888" y="195114"/>
                  <a:pt x="242888" y="171450"/>
                </a:cubicBezTo>
                <a:lnTo>
                  <a:pt x="242888" y="71438"/>
                </a:lnTo>
                <a:cubicBezTo>
                  <a:pt x="242888" y="47774"/>
                  <a:pt x="223689" y="28575"/>
                  <a:pt x="200025" y="28575"/>
                </a:cubicBezTo>
                <a:lnTo>
                  <a:pt x="157163" y="28575"/>
                </a:lnTo>
                <a:lnTo>
                  <a:pt x="157163" y="0"/>
                </a:lnTo>
                <a:close/>
                <a:moveTo>
                  <a:pt x="71438" y="164306"/>
                </a:moveTo>
                <a:cubicBezTo>
                  <a:pt x="71438" y="158368"/>
                  <a:pt x="76215" y="153591"/>
                  <a:pt x="82153" y="153591"/>
                </a:cubicBezTo>
                <a:lnTo>
                  <a:pt x="96441" y="153591"/>
                </a:lnTo>
                <a:cubicBezTo>
                  <a:pt x="102379" y="153591"/>
                  <a:pt x="107156" y="158368"/>
                  <a:pt x="107156" y="164306"/>
                </a:cubicBezTo>
                <a:cubicBezTo>
                  <a:pt x="107156" y="170244"/>
                  <a:pt x="102379" y="175022"/>
                  <a:pt x="96441" y="175022"/>
                </a:cubicBezTo>
                <a:lnTo>
                  <a:pt x="82153" y="175022"/>
                </a:lnTo>
                <a:cubicBezTo>
                  <a:pt x="76215" y="175022"/>
                  <a:pt x="71438" y="170244"/>
                  <a:pt x="71438" y="164306"/>
                </a:cubicBezTo>
                <a:close/>
                <a:moveTo>
                  <a:pt x="125016" y="164306"/>
                </a:moveTo>
                <a:cubicBezTo>
                  <a:pt x="125016" y="158368"/>
                  <a:pt x="129793" y="153591"/>
                  <a:pt x="135731" y="153591"/>
                </a:cubicBezTo>
                <a:lnTo>
                  <a:pt x="150019" y="153591"/>
                </a:lnTo>
                <a:cubicBezTo>
                  <a:pt x="155957" y="153591"/>
                  <a:pt x="160734" y="158368"/>
                  <a:pt x="160734" y="164306"/>
                </a:cubicBezTo>
                <a:cubicBezTo>
                  <a:pt x="160734" y="170244"/>
                  <a:pt x="155957" y="175022"/>
                  <a:pt x="150019" y="175022"/>
                </a:cubicBezTo>
                <a:lnTo>
                  <a:pt x="135731" y="175022"/>
                </a:lnTo>
                <a:cubicBezTo>
                  <a:pt x="129793" y="175022"/>
                  <a:pt x="125016" y="170244"/>
                  <a:pt x="125016" y="164306"/>
                </a:cubicBezTo>
                <a:close/>
                <a:moveTo>
                  <a:pt x="178594" y="164306"/>
                </a:moveTo>
                <a:cubicBezTo>
                  <a:pt x="178594" y="158368"/>
                  <a:pt x="183371" y="153591"/>
                  <a:pt x="189309" y="153591"/>
                </a:cubicBezTo>
                <a:lnTo>
                  <a:pt x="203597" y="153591"/>
                </a:lnTo>
                <a:cubicBezTo>
                  <a:pt x="209535" y="153591"/>
                  <a:pt x="214313" y="158368"/>
                  <a:pt x="214313" y="164306"/>
                </a:cubicBezTo>
                <a:cubicBezTo>
                  <a:pt x="214313" y="170244"/>
                  <a:pt x="209535" y="175022"/>
                  <a:pt x="203597" y="175022"/>
                </a:cubicBezTo>
                <a:lnTo>
                  <a:pt x="189309" y="175022"/>
                </a:lnTo>
                <a:cubicBezTo>
                  <a:pt x="183371" y="175022"/>
                  <a:pt x="178594" y="170244"/>
                  <a:pt x="178594" y="164306"/>
                </a:cubicBezTo>
                <a:close/>
                <a:moveTo>
                  <a:pt x="100013" y="78581"/>
                </a:moveTo>
                <a:cubicBezTo>
                  <a:pt x="111841" y="78581"/>
                  <a:pt x="121444" y="88184"/>
                  <a:pt x="121444" y="100013"/>
                </a:cubicBezTo>
                <a:cubicBezTo>
                  <a:pt x="121444" y="111841"/>
                  <a:pt x="111841" y="121444"/>
                  <a:pt x="100013" y="121444"/>
                </a:cubicBezTo>
                <a:cubicBezTo>
                  <a:pt x="88184" y="121444"/>
                  <a:pt x="78581" y="111841"/>
                  <a:pt x="78581" y="100013"/>
                </a:cubicBezTo>
                <a:cubicBezTo>
                  <a:pt x="78581" y="88184"/>
                  <a:pt x="88184" y="78581"/>
                  <a:pt x="100013" y="78581"/>
                </a:cubicBezTo>
                <a:close/>
                <a:moveTo>
                  <a:pt x="164306" y="100013"/>
                </a:moveTo>
                <a:cubicBezTo>
                  <a:pt x="164306" y="88184"/>
                  <a:pt x="173909" y="78581"/>
                  <a:pt x="185738" y="78581"/>
                </a:cubicBezTo>
                <a:cubicBezTo>
                  <a:pt x="197566" y="78581"/>
                  <a:pt x="207169" y="88184"/>
                  <a:pt x="207169" y="100013"/>
                </a:cubicBezTo>
                <a:cubicBezTo>
                  <a:pt x="207169" y="111841"/>
                  <a:pt x="197566" y="121444"/>
                  <a:pt x="185738" y="121444"/>
                </a:cubicBezTo>
                <a:cubicBezTo>
                  <a:pt x="173909" y="121444"/>
                  <a:pt x="164306" y="111841"/>
                  <a:pt x="164306" y="100013"/>
                </a:cubicBezTo>
                <a:close/>
                <a:moveTo>
                  <a:pt x="28575" y="100013"/>
                </a:moveTo>
                <a:cubicBezTo>
                  <a:pt x="28575" y="92110"/>
                  <a:pt x="22190" y="85725"/>
                  <a:pt x="14288" y="85725"/>
                </a:cubicBezTo>
                <a:cubicBezTo>
                  <a:pt x="6385" y="85725"/>
                  <a:pt x="0" y="92110"/>
                  <a:pt x="0" y="100013"/>
                </a:cubicBezTo>
                <a:lnTo>
                  <a:pt x="0" y="142875"/>
                </a:lnTo>
                <a:cubicBezTo>
                  <a:pt x="0" y="150778"/>
                  <a:pt x="6385" y="157163"/>
                  <a:pt x="14288" y="157163"/>
                </a:cubicBezTo>
                <a:cubicBezTo>
                  <a:pt x="22190" y="157163"/>
                  <a:pt x="28575" y="150778"/>
                  <a:pt x="28575" y="142875"/>
                </a:cubicBezTo>
                <a:lnTo>
                  <a:pt x="28575" y="100013"/>
                </a:lnTo>
                <a:close/>
                <a:moveTo>
                  <a:pt x="271463" y="85725"/>
                </a:moveTo>
                <a:cubicBezTo>
                  <a:pt x="263560" y="85725"/>
                  <a:pt x="257175" y="92110"/>
                  <a:pt x="257175" y="100013"/>
                </a:cubicBezTo>
                <a:lnTo>
                  <a:pt x="257175" y="142875"/>
                </a:lnTo>
                <a:cubicBezTo>
                  <a:pt x="257175" y="150778"/>
                  <a:pt x="263560" y="157163"/>
                  <a:pt x="271463" y="157163"/>
                </a:cubicBezTo>
                <a:cubicBezTo>
                  <a:pt x="279365" y="157163"/>
                  <a:pt x="285750" y="150778"/>
                  <a:pt x="285750" y="142875"/>
                </a:cubicBezTo>
                <a:lnTo>
                  <a:pt x="285750" y="100013"/>
                </a:lnTo>
                <a:cubicBezTo>
                  <a:pt x="285750" y="92110"/>
                  <a:pt x="279365" y="85725"/>
                  <a:pt x="271463" y="85725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3" name="Text 41"/>
          <p:cNvSpPr/>
          <p:nvPr/>
        </p:nvSpPr>
        <p:spPr>
          <a:xfrm>
            <a:off x="1304925" y="4762500"/>
            <a:ext cx="23145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Agents pré-construits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1304925" y="5067300"/>
            <a:ext cx="2276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Automatisation clé en main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619125" y="5448300"/>
            <a:ext cx="3552825" cy="990600"/>
          </a:xfrm>
          <a:custGeom>
            <a:avLst/>
            <a:gdLst/>
            <a:ahLst/>
            <a:cxnLst/>
            <a:rect l="l" t="t" r="r" b="b"/>
            <a:pathLst>
              <a:path w="3552825" h="990600">
                <a:moveTo>
                  <a:pt x="114295" y="0"/>
                </a:moveTo>
                <a:lnTo>
                  <a:pt x="3438530" y="0"/>
                </a:lnTo>
                <a:cubicBezTo>
                  <a:pt x="3501611" y="0"/>
                  <a:pt x="3552825" y="51214"/>
                  <a:pt x="3552825" y="114295"/>
                </a:cubicBezTo>
                <a:lnTo>
                  <a:pt x="3552825" y="876305"/>
                </a:lnTo>
                <a:cubicBezTo>
                  <a:pt x="3552825" y="939386"/>
                  <a:pt x="3501611" y="990600"/>
                  <a:pt x="3438530" y="990600"/>
                </a:cubicBezTo>
                <a:lnTo>
                  <a:pt x="114295" y="990600"/>
                </a:lnTo>
                <a:cubicBezTo>
                  <a:pt x="51214" y="990600"/>
                  <a:pt x="0" y="939386"/>
                  <a:pt x="0" y="876305"/>
                </a:cubicBezTo>
                <a:lnTo>
                  <a:pt x="0" y="114295"/>
                </a:lnTo>
                <a:cubicBezTo>
                  <a:pt x="0" y="51214"/>
                  <a:pt x="51214" y="0"/>
                  <a:pt x="114295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6" name="Shape 44"/>
          <p:cNvSpPr/>
          <p:nvPr/>
        </p:nvSpPr>
        <p:spPr>
          <a:xfrm>
            <a:off x="790575" y="56388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23825" y="61912"/>
                </a:moveTo>
                <a:cubicBezTo>
                  <a:pt x="123825" y="75575"/>
                  <a:pt x="119390" y="88196"/>
                  <a:pt x="111919" y="98435"/>
                </a:cubicBezTo>
                <a:lnTo>
                  <a:pt x="149602" y="136148"/>
                </a:lnTo>
                <a:cubicBezTo>
                  <a:pt x="153323" y="139869"/>
                  <a:pt x="153323" y="145911"/>
                  <a:pt x="149602" y="149632"/>
                </a:cubicBezTo>
                <a:cubicBezTo>
                  <a:pt x="145881" y="153353"/>
                  <a:pt x="139839" y="153353"/>
                  <a:pt x="136118" y="149632"/>
                </a:cubicBezTo>
                <a:lnTo>
                  <a:pt x="98435" y="111919"/>
                </a:lnTo>
                <a:cubicBezTo>
                  <a:pt x="88196" y="119390"/>
                  <a:pt x="75575" y="123825"/>
                  <a:pt x="61912" y="123825"/>
                </a:cubicBezTo>
                <a:cubicBezTo>
                  <a:pt x="27712" y="123825"/>
                  <a:pt x="0" y="96113"/>
                  <a:pt x="0" y="61912"/>
                </a:cubicBezTo>
                <a:cubicBezTo>
                  <a:pt x="0" y="27712"/>
                  <a:pt x="27712" y="0"/>
                  <a:pt x="61912" y="0"/>
                </a:cubicBezTo>
                <a:cubicBezTo>
                  <a:pt x="96113" y="0"/>
                  <a:pt x="123825" y="27712"/>
                  <a:pt x="123825" y="61912"/>
                </a:cubicBezTo>
                <a:close/>
                <a:moveTo>
                  <a:pt x="61912" y="104775"/>
                </a:moveTo>
                <a:cubicBezTo>
                  <a:pt x="85569" y="104775"/>
                  <a:pt x="104775" y="85569"/>
                  <a:pt x="104775" y="61912"/>
                </a:cubicBezTo>
                <a:cubicBezTo>
                  <a:pt x="104775" y="38256"/>
                  <a:pt x="85569" y="19050"/>
                  <a:pt x="61912" y="19050"/>
                </a:cubicBezTo>
                <a:cubicBezTo>
                  <a:pt x="38256" y="19050"/>
                  <a:pt x="19050" y="38256"/>
                  <a:pt x="19050" y="61912"/>
                </a:cubicBezTo>
                <a:cubicBezTo>
                  <a:pt x="19050" y="85569"/>
                  <a:pt x="38256" y="104775"/>
                  <a:pt x="61912" y="104775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7" name="Text 45"/>
          <p:cNvSpPr/>
          <p:nvPr/>
        </p:nvSpPr>
        <p:spPr>
          <a:xfrm>
            <a:off x="1038225" y="5600700"/>
            <a:ext cx="10858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Deep Research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771525" y="5905500"/>
            <a:ext cx="33147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Recherche autonome multi-sources avec rapports complets et citations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4321076" y="5448300"/>
            <a:ext cx="3552825" cy="990600"/>
          </a:xfrm>
          <a:custGeom>
            <a:avLst/>
            <a:gdLst/>
            <a:ahLst/>
            <a:cxnLst/>
            <a:rect l="l" t="t" r="r" b="b"/>
            <a:pathLst>
              <a:path w="3552825" h="990600">
                <a:moveTo>
                  <a:pt x="114295" y="0"/>
                </a:moveTo>
                <a:lnTo>
                  <a:pt x="3438530" y="0"/>
                </a:lnTo>
                <a:cubicBezTo>
                  <a:pt x="3501611" y="0"/>
                  <a:pt x="3552825" y="51214"/>
                  <a:pt x="3552825" y="114295"/>
                </a:cubicBezTo>
                <a:lnTo>
                  <a:pt x="3552825" y="876305"/>
                </a:lnTo>
                <a:cubicBezTo>
                  <a:pt x="3552825" y="939386"/>
                  <a:pt x="3501611" y="990600"/>
                  <a:pt x="3438530" y="990600"/>
                </a:cubicBezTo>
                <a:lnTo>
                  <a:pt x="114295" y="990600"/>
                </a:lnTo>
                <a:cubicBezTo>
                  <a:pt x="51214" y="990600"/>
                  <a:pt x="0" y="939386"/>
                  <a:pt x="0" y="876305"/>
                </a:cubicBezTo>
                <a:lnTo>
                  <a:pt x="0" y="114295"/>
                </a:lnTo>
                <a:cubicBezTo>
                  <a:pt x="0" y="51214"/>
                  <a:pt x="51214" y="0"/>
                  <a:pt x="114295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0" name="Shape 48"/>
          <p:cNvSpPr/>
          <p:nvPr/>
        </p:nvSpPr>
        <p:spPr>
          <a:xfrm>
            <a:off x="4502051" y="56388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14300" y="152400"/>
                </a:moveTo>
                <a:lnTo>
                  <a:pt x="28575" y="152400"/>
                </a:lnTo>
                <a:cubicBezTo>
                  <a:pt x="12799" y="152400"/>
                  <a:pt x="0" y="139601"/>
                  <a:pt x="0" y="123825"/>
                </a:cubicBezTo>
                <a:lnTo>
                  <a:pt x="0" y="28575"/>
                </a:lnTo>
                <a:cubicBezTo>
                  <a:pt x="0" y="12799"/>
                  <a:pt x="12799" y="0"/>
                  <a:pt x="28575" y="0"/>
                </a:cubicBezTo>
                <a:lnTo>
                  <a:pt x="119062" y="0"/>
                </a:lnTo>
                <a:cubicBezTo>
                  <a:pt x="126950" y="0"/>
                  <a:pt x="133350" y="6400"/>
                  <a:pt x="133350" y="14288"/>
                </a:cubicBezTo>
                <a:lnTo>
                  <a:pt x="133350" y="100013"/>
                </a:lnTo>
                <a:cubicBezTo>
                  <a:pt x="133350" y="106234"/>
                  <a:pt x="129361" y="111532"/>
                  <a:pt x="123825" y="113496"/>
                </a:cubicBezTo>
                <a:lnTo>
                  <a:pt x="123825" y="133350"/>
                </a:lnTo>
                <a:cubicBezTo>
                  <a:pt x="129094" y="133350"/>
                  <a:pt x="133350" y="137606"/>
                  <a:pt x="133350" y="142875"/>
                </a:cubicBezTo>
                <a:cubicBezTo>
                  <a:pt x="133350" y="148144"/>
                  <a:pt x="129094" y="152400"/>
                  <a:pt x="123825" y="152400"/>
                </a:cubicBezTo>
                <a:lnTo>
                  <a:pt x="114300" y="152400"/>
                </a:lnTo>
                <a:close/>
                <a:moveTo>
                  <a:pt x="28575" y="114300"/>
                </a:moveTo>
                <a:cubicBezTo>
                  <a:pt x="23306" y="114300"/>
                  <a:pt x="19050" y="118556"/>
                  <a:pt x="19050" y="123825"/>
                </a:cubicBezTo>
                <a:cubicBezTo>
                  <a:pt x="19050" y="129094"/>
                  <a:pt x="23306" y="133350"/>
                  <a:pt x="28575" y="133350"/>
                </a:cubicBezTo>
                <a:lnTo>
                  <a:pt x="104775" y="133350"/>
                </a:lnTo>
                <a:lnTo>
                  <a:pt x="104775" y="114300"/>
                </a:lnTo>
                <a:lnTo>
                  <a:pt x="28575" y="114300"/>
                </a:lnTo>
                <a:close/>
                <a:moveTo>
                  <a:pt x="38100" y="45244"/>
                </a:moveTo>
                <a:cubicBezTo>
                  <a:pt x="38100" y="49203"/>
                  <a:pt x="41285" y="52388"/>
                  <a:pt x="45244" y="52388"/>
                </a:cubicBezTo>
                <a:lnTo>
                  <a:pt x="97631" y="52388"/>
                </a:lnTo>
                <a:cubicBezTo>
                  <a:pt x="101590" y="52388"/>
                  <a:pt x="104775" y="49203"/>
                  <a:pt x="104775" y="45244"/>
                </a:cubicBezTo>
                <a:cubicBezTo>
                  <a:pt x="104775" y="41285"/>
                  <a:pt x="101590" y="38100"/>
                  <a:pt x="97631" y="38100"/>
                </a:cubicBezTo>
                <a:lnTo>
                  <a:pt x="45244" y="38100"/>
                </a:lnTo>
                <a:cubicBezTo>
                  <a:pt x="41285" y="38100"/>
                  <a:pt x="38100" y="41285"/>
                  <a:pt x="38100" y="45244"/>
                </a:cubicBezTo>
                <a:close/>
                <a:moveTo>
                  <a:pt x="45244" y="66675"/>
                </a:moveTo>
                <a:cubicBezTo>
                  <a:pt x="41285" y="66675"/>
                  <a:pt x="38100" y="69860"/>
                  <a:pt x="38100" y="73819"/>
                </a:cubicBezTo>
                <a:cubicBezTo>
                  <a:pt x="38100" y="77778"/>
                  <a:pt x="41285" y="80962"/>
                  <a:pt x="45244" y="80962"/>
                </a:cubicBezTo>
                <a:lnTo>
                  <a:pt x="97631" y="80962"/>
                </a:lnTo>
                <a:cubicBezTo>
                  <a:pt x="101590" y="80962"/>
                  <a:pt x="104775" y="77778"/>
                  <a:pt x="104775" y="73819"/>
                </a:cubicBezTo>
                <a:cubicBezTo>
                  <a:pt x="104775" y="69860"/>
                  <a:pt x="101590" y="66675"/>
                  <a:pt x="97631" y="66675"/>
                </a:cubicBezTo>
                <a:lnTo>
                  <a:pt x="45244" y="66675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1" name="Text 49"/>
          <p:cNvSpPr/>
          <p:nvPr/>
        </p:nvSpPr>
        <p:spPr>
          <a:xfrm>
            <a:off x="4740176" y="5600700"/>
            <a:ext cx="16859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NotebookLM Enterprise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4473476" y="5905500"/>
            <a:ext cx="33147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Analyse de documents, génération de podcasts à partir de vos sources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8023175" y="5448300"/>
            <a:ext cx="3552825" cy="990600"/>
          </a:xfrm>
          <a:custGeom>
            <a:avLst/>
            <a:gdLst/>
            <a:ahLst/>
            <a:cxnLst/>
            <a:rect l="l" t="t" r="r" b="b"/>
            <a:pathLst>
              <a:path w="3552825" h="990600">
                <a:moveTo>
                  <a:pt x="114295" y="0"/>
                </a:moveTo>
                <a:lnTo>
                  <a:pt x="3438530" y="0"/>
                </a:lnTo>
                <a:cubicBezTo>
                  <a:pt x="3501611" y="0"/>
                  <a:pt x="3552825" y="51214"/>
                  <a:pt x="3552825" y="114295"/>
                </a:cubicBezTo>
                <a:lnTo>
                  <a:pt x="3552825" y="876305"/>
                </a:lnTo>
                <a:cubicBezTo>
                  <a:pt x="3552825" y="939386"/>
                  <a:pt x="3501611" y="990600"/>
                  <a:pt x="3438530" y="990600"/>
                </a:cubicBezTo>
                <a:lnTo>
                  <a:pt x="114295" y="990600"/>
                </a:lnTo>
                <a:cubicBezTo>
                  <a:pt x="51214" y="990600"/>
                  <a:pt x="0" y="939386"/>
                  <a:pt x="0" y="876305"/>
                </a:cubicBezTo>
                <a:lnTo>
                  <a:pt x="0" y="114295"/>
                </a:lnTo>
                <a:cubicBezTo>
                  <a:pt x="0" y="51214"/>
                  <a:pt x="51214" y="0"/>
                  <a:pt x="114295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4" name="Shape 52"/>
          <p:cNvSpPr/>
          <p:nvPr/>
        </p:nvSpPr>
        <p:spPr>
          <a:xfrm>
            <a:off x="8204150" y="56388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33350" y="61258"/>
                </a:moveTo>
                <a:cubicBezTo>
                  <a:pt x="128945" y="64175"/>
                  <a:pt x="123885" y="66526"/>
                  <a:pt x="118616" y="68401"/>
                </a:cubicBezTo>
                <a:cubicBezTo>
                  <a:pt x="104626" y="73402"/>
                  <a:pt x="86261" y="76200"/>
                  <a:pt x="66675" y="76200"/>
                </a:cubicBezTo>
                <a:cubicBezTo>
                  <a:pt x="47089" y="76200"/>
                  <a:pt x="28694" y="73372"/>
                  <a:pt x="14734" y="68401"/>
                </a:cubicBezTo>
                <a:cubicBezTo>
                  <a:pt x="9495" y="66526"/>
                  <a:pt x="4405" y="64175"/>
                  <a:pt x="0" y="61258"/>
                </a:cubicBezTo>
                <a:lnTo>
                  <a:pt x="0" y="85725"/>
                </a:lnTo>
                <a:cubicBezTo>
                  <a:pt x="0" y="98881"/>
                  <a:pt x="29855" y="109537"/>
                  <a:pt x="66675" y="109537"/>
                </a:cubicBezTo>
                <a:cubicBezTo>
                  <a:pt x="103495" y="109537"/>
                  <a:pt x="133350" y="98881"/>
                  <a:pt x="133350" y="85725"/>
                </a:cubicBezTo>
                <a:lnTo>
                  <a:pt x="133350" y="61258"/>
                </a:lnTo>
                <a:close/>
                <a:moveTo>
                  <a:pt x="133350" y="38100"/>
                </a:moveTo>
                <a:lnTo>
                  <a:pt x="133350" y="23813"/>
                </a:lnTo>
                <a:cubicBezTo>
                  <a:pt x="133350" y="10656"/>
                  <a:pt x="103495" y="0"/>
                  <a:pt x="66675" y="0"/>
                </a:cubicBezTo>
                <a:cubicBezTo>
                  <a:pt x="29855" y="0"/>
                  <a:pt x="0" y="10656"/>
                  <a:pt x="0" y="23813"/>
                </a:cubicBezTo>
                <a:lnTo>
                  <a:pt x="0" y="38100"/>
                </a:lnTo>
                <a:cubicBezTo>
                  <a:pt x="0" y="51256"/>
                  <a:pt x="29855" y="61912"/>
                  <a:pt x="66675" y="61912"/>
                </a:cubicBezTo>
                <a:cubicBezTo>
                  <a:pt x="103495" y="61912"/>
                  <a:pt x="133350" y="51256"/>
                  <a:pt x="133350" y="38100"/>
                </a:cubicBezTo>
                <a:close/>
                <a:moveTo>
                  <a:pt x="118616" y="116026"/>
                </a:moveTo>
                <a:cubicBezTo>
                  <a:pt x="104656" y="120997"/>
                  <a:pt x="86291" y="123825"/>
                  <a:pt x="66675" y="123825"/>
                </a:cubicBezTo>
                <a:cubicBezTo>
                  <a:pt x="47059" y="123825"/>
                  <a:pt x="28694" y="120997"/>
                  <a:pt x="14734" y="116026"/>
                </a:cubicBezTo>
                <a:cubicBezTo>
                  <a:pt x="9495" y="114151"/>
                  <a:pt x="4405" y="111800"/>
                  <a:pt x="0" y="108883"/>
                </a:cubicBezTo>
                <a:lnTo>
                  <a:pt x="0" y="128588"/>
                </a:lnTo>
                <a:cubicBezTo>
                  <a:pt x="0" y="141744"/>
                  <a:pt x="29855" y="152400"/>
                  <a:pt x="66675" y="152400"/>
                </a:cubicBezTo>
                <a:cubicBezTo>
                  <a:pt x="103495" y="152400"/>
                  <a:pt x="133350" y="141744"/>
                  <a:pt x="133350" y="128588"/>
                </a:cubicBezTo>
                <a:lnTo>
                  <a:pt x="133350" y="108883"/>
                </a:lnTo>
                <a:cubicBezTo>
                  <a:pt x="128945" y="111800"/>
                  <a:pt x="123885" y="114151"/>
                  <a:pt x="118616" y="116026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5" name="Text 53"/>
          <p:cNvSpPr/>
          <p:nvPr/>
        </p:nvSpPr>
        <p:spPr>
          <a:xfrm>
            <a:off x="8442275" y="5600700"/>
            <a:ext cx="952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Data Insights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8175575" y="5905500"/>
            <a:ext cx="33147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Analyse automatique de données, visualisations et recommandations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7500" y="317500"/>
            <a:ext cx="116125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kern="0" spc="44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Outils d'IA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17500" y="539750"/>
            <a:ext cx="11747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Développeurs &amp; Data Scientists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17500" y="1016000"/>
            <a:ext cx="116363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Outils professionnels pour construire et déployer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21469" y="1432719"/>
            <a:ext cx="5675313" cy="2579688"/>
          </a:xfrm>
          <a:custGeom>
            <a:avLst/>
            <a:gdLst/>
            <a:ahLst/>
            <a:cxnLst/>
            <a:rect l="l" t="t" r="r" b="b"/>
            <a:pathLst>
              <a:path w="5675313" h="2579688">
                <a:moveTo>
                  <a:pt x="126998" y="0"/>
                </a:moveTo>
                <a:lnTo>
                  <a:pt x="5548314" y="0"/>
                </a:lnTo>
                <a:cubicBezTo>
                  <a:pt x="5618454" y="0"/>
                  <a:pt x="5675313" y="56859"/>
                  <a:pt x="5675313" y="126998"/>
                </a:cubicBezTo>
                <a:lnTo>
                  <a:pt x="5675313" y="2452689"/>
                </a:lnTo>
                <a:cubicBezTo>
                  <a:pt x="5675313" y="2522829"/>
                  <a:pt x="5618454" y="2579688"/>
                  <a:pt x="5548314" y="2579688"/>
                </a:cubicBezTo>
                <a:lnTo>
                  <a:pt x="126998" y="2579688"/>
                </a:lnTo>
                <a:cubicBezTo>
                  <a:pt x="56859" y="2579688"/>
                  <a:pt x="0" y="2522829"/>
                  <a:pt x="0" y="2452689"/>
                </a:cubicBezTo>
                <a:lnTo>
                  <a:pt x="0" y="126998"/>
                </a:lnTo>
                <a:cubicBezTo>
                  <a:pt x="0" y="56906"/>
                  <a:pt x="56906" y="0"/>
                  <a:pt x="126998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515938" y="1627188"/>
            <a:ext cx="444500" cy="444500"/>
          </a:xfrm>
          <a:custGeom>
            <a:avLst/>
            <a:gdLst/>
            <a:ahLst/>
            <a:cxnLst/>
            <a:rect l="l" t="t" r="r" b="b"/>
            <a:pathLst>
              <a:path w="444500" h="444500">
                <a:moveTo>
                  <a:pt x="95252" y="0"/>
                </a:moveTo>
                <a:lnTo>
                  <a:pt x="349248" y="0"/>
                </a:lnTo>
                <a:cubicBezTo>
                  <a:pt x="401819" y="0"/>
                  <a:pt x="444500" y="42681"/>
                  <a:pt x="444500" y="95252"/>
                </a:cubicBezTo>
                <a:lnTo>
                  <a:pt x="444500" y="349248"/>
                </a:lnTo>
                <a:cubicBezTo>
                  <a:pt x="444500" y="401854"/>
                  <a:pt x="401854" y="444500"/>
                  <a:pt x="349248" y="444500"/>
                </a:cubicBezTo>
                <a:lnTo>
                  <a:pt x="95252" y="444500"/>
                </a:lnTo>
                <a:cubicBezTo>
                  <a:pt x="42681" y="444500"/>
                  <a:pt x="0" y="401819"/>
                  <a:pt x="0" y="34924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654844" y="1754188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107156" y="0"/>
                </a:moveTo>
                <a:lnTo>
                  <a:pt x="47625" y="0"/>
                </a:lnTo>
                <a:cubicBezTo>
                  <a:pt x="41039" y="0"/>
                  <a:pt x="35719" y="5321"/>
                  <a:pt x="35719" y="11906"/>
                </a:cubicBezTo>
                <a:cubicBezTo>
                  <a:pt x="35719" y="18492"/>
                  <a:pt x="41039" y="23812"/>
                  <a:pt x="47625" y="23812"/>
                </a:cubicBezTo>
                <a:lnTo>
                  <a:pt x="47625" y="80181"/>
                </a:lnTo>
                <a:lnTo>
                  <a:pt x="2791" y="158614"/>
                </a:lnTo>
                <a:cubicBezTo>
                  <a:pt x="967" y="161851"/>
                  <a:pt x="0" y="165460"/>
                  <a:pt x="0" y="169180"/>
                </a:cubicBezTo>
                <a:cubicBezTo>
                  <a:pt x="0" y="180975"/>
                  <a:pt x="9525" y="190500"/>
                  <a:pt x="21320" y="190500"/>
                </a:cubicBezTo>
                <a:lnTo>
                  <a:pt x="145368" y="190500"/>
                </a:lnTo>
                <a:cubicBezTo>
                  <a:pt x="157125" y="190500"/>
                  <a:pt x="166688" y="180975"/>
                  <a:pt x="166688" y="169180"/>
                </a:cubicBezTo>
                <a:cubicBezTo>
                  <a:pt x="166688" y="165460"/>
                  <a:pt x="165720" y="161813"/>
                  <a:pt x="163897" y="158614"/>
                </a:cubicBezTo>
                <a:lnTo>
                  <a:pt x="119063" y="80181"/>
                </a:lnTo>
                <a:lnTo>
                  <a:pt x="119063" y="23812"/>
                </a:lnTo>
                <a:cubicBezTo>
                  <a:pt x="125648" y="23812"/>
                  <a:pt x="130969" y="18492"/>
                  <a:pt x="130969" y="11906"/>
                </a:cubicBezTo>
                <a:cubicBezTo>
                  <a:pt x="130969" y="5321"/>
                  <a:pt x="125648" y="0"/>
                  <a:pt x="119063" y="0"/>
                </a:cubicBezTo>
                <a:lnTo>
                  <a:pt x="107156" y="0"/>
                </a:lnTo>
                <a:close/>
                <a:moveTo>
                  <a:pt x="71438" y="80181"/>
                </a:moveTo>
                <a:lnTo>
                  <a:pt x="71438" y="23812"/>
                </a:lnTo>
                <a:lnTo>
                  <a:pt x="95250" y="23812"/>
                </a:lnTo>
                <a:lnTo>
                  <a:pt x="95250" y="80181"/>
                </a:lnTo>
                <a:cubicBezTo>
                  <a:pt x="95250" y="84311"/>
                  <a:pt x="96329" y="88404"/>
                  <a:pt x="98375" y="92013"/>
                </a:cubicBezTo>
                <a:lnTo>
                  <a:pt x="113854" y="119063"/>
                </a:lnTo>
                <a:lnTo>
                  <a:pt x="52834" y="119063"/>
                </a:lnTo>
                <a:lnTo>
                  <a:pt x="68312" y="92013"/>
                </a:lnTo>
                <a:cubicBezTo>
                  <a:pt x="70358" y="88404"/>
                  <a:pt x="71438" y="84348"/>
                  <a:pt x="71438" y="80181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1087438" y="1627188"/>
            <a:ext cx="111125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AI Studio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87438" y="1881187"/>
            <a:ext cx="1079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Bac à sable gratuit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31813" y="223043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9"/>
          <p:cNvSpPr/>
          <p:nvPr/>
        </p:nvSpPr>
        <p:spPr>
          <a:xfrm>
            <a:off x="769938" y="2198688"/>
            <a:ext cx="28336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100% gratuit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Expérimentation sans limite de coût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31813" y="251618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769938" y="2484438"/>
            <a:ext cx="318293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Interface visuelle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Canvas interactif avec aperçu et code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31813" y="280193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Text 13"/>
          <p:cNvSpPr/>
          <p:nvPr/>
        </p:nvSpPr>
        <p:spPr>
          <a:xfrm>
            <a:off x="769938" y="2770188"/>
            <a:ext cx="3730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Bibliothèque de prompts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Exemples d'applications prêts à l'emploi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31813" y="308768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Text 15"/>
          <p:cNvSpPr/>
          <p:nvPr/>
        </p:nvSpPr>
        <p:spPr>
          <a:xfrm>
            <a:off x="769938" y="3055938"/>
            <a:ext cx="33416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Commandes slash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/ask, /clear, /compare, /model, /prompt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31813" y="337343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9" name="Text 17"/>
          <p:cNvSpPr/>
          <p:nvPr/>
        </p:nvSpPr>
        <p:spPr>
          <a:xfrm>
            <a:off x="769938" y="3341688"/>
            <a:ext cx="356393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Comparaison côte à côte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Tester plusieurs modèles et prompts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31813" y="3659187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Text 19"/>
          <p:cNvSpPr/>
          <p:nvPr/>
        </p:nvSpPr>
        <p:spPr>
          <a:xfrm>
            <a:off x="769938" y="3627438"/>
            <a:ext cx="3349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Upload de fichiers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Jusqu'à 20 Mo (local ou Cloud Storage)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195219" y="1432719"/>
            <a:ext cx="5675313" cy="2579688"/>
          </a:xfrm>
          <a:custGeom>
            <a:avLst/>
            <a:gdLst/>
            <a:ahLst/>
            <a:cxnLst/>
            <a:rect l="l" t="t" r="r" b="b"/>
            <a:pathLst>
              <a:path w="5675313" h="2579688">
                <a:moveTo>
                  <a:pt x="126998" y="0"/>
                </a:moveTo>
                <a:lnTo>
                  <a:pt x="5548314" y="0"/>
                </a:lnTo>
                <a:cubicBezTo>
                  <a:pt x="5618454" y="0"/>
                  <a:pt x="5675313" y="56859"/>
                  <a:pt x="5675313" y="126998"/>
                </a:cubicBezTo>
                <a:lnTo>
                  <a:pt x="5675313" y="2452689"/>
                </a:lnTo>
                <a:cubicBezTo>
                  <a:pt x="5675313" y="2522829"/>
                  <a:pt x="5618454" y="2579688"/>
                  <a:pt x="5548314" y="2579688"/>
                </a:cubicBezTo>
                <a:lnTo>
                  <a:pt x="126998" y="2579688"/>
                </a:lnTo>
                <a:cubicBezTo>
                  <a:pt x="56859" y="2579688"/>
                  <a:pt x="0" y="2522829"/>
                  <a:pt x="0" y="2452689"/>
                </a:cubicBezTo>
                <a:lnTo>
                  <a:pt x="0" y="126998"/>
                </a:lnTo>
                <a:cubicBezTo>
                  <a:pt x="0" y="56906"/>
                  <a:pt x="56906" y="0"/>
                  <a:pt x="126998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3" name="Shape 21"/>
          <p:cNvSpPr/>
          <p:nvPr/>
        </p:nvSpPr>
        <p:spPr>
          <a:xfrm>
            <a:off x="6389688" y="1627188"/>
            <a:ext cx="444500" cy="444500"/>
          </a:xfrm>
          <a:custGeom>
            <a:avLst/>
            <a:gdLst/>
            <a:ahLst/>
            <a:cxnLst/>
            <a:rect l="l" t="t" r="r" b="b"/>
            <a:pathLst>
              <a:path w="444500" h="444500">
                <a:moveTo>
                  <a:pt x="95252" y="0"/>
                </a:moveTo>
                <a:lnTo>
                  <a:pt x="349248" y="0"/>
                </a:lnTo>
                <a:cubicBezTo>
                  <a:pt x="401819" y="0"/>
                  <a:pt x="444500" y="42681"/>
                  <a:pt x="444500" y="95252"/>
                </a:cubicBezTo>
                <a:lnTo>
                  <a:pt x="444500" y="349248"/>
                </a:lnTo>
                <a:cubicBezTo>
                  <a:pt x="444500" y="401854"/>
                  <a:pt x="401854" y="444500"/>
                  <a:pt x="349248" y="444500"/>
                </a:cubicBezTo>
                <a:lnTo>
                  <a:pt x="95252" y="444500"/>
                </a:lnTo>
                <a:cubicBezTo>
                  <a:pt x="42681" y="444500"/>
                  <a:pt x="0" y="401819"/>
                  <a:pt x="0" y="34924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Shape 22"/>
          <p:cNvSpPr/>
          <p:nvPr/>
        </p:nvSpPr>
        <p:spPr>
          <a:xfrm>
            <a:off x="6504781" y="1754188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34243" y="446"/>
                </a:moveTo>
                <a:cubicBezTo>
                  <a:pt x="127918" y="-1377"/>
                  <a:pt x="121332" y="2307"/>
                  <a:pt x="119509" y="8632"/>
                </a:cubicBezTo>
                <a:lnTo>
                  <a:pt x="71884" y="175320"/>
                </a:lnTo>
                <a:cubicBezTo>
                  <a:pt x="70061" y="181645"/>
                  <a:pt x="73744" y="188230"/>
                  <a:pt x="80070" y="190054"/>
                </a:cubicBezTo>
                <a:cubicBezTo>
                  <a:pt x="86395" y="191877"/>
                  <a:pt x="92980" y="188193"/>
                  <a:pt x="94804" y="181868"/>
                </a:cubicBezTo>
                <a:lnTo>
                  <a:pt x="142429" y="15180"/>
                </a:lnTo>
                <a:cubicBezTo>
                  <a:pt x="144252" y="8855"/>
                  <a:pt x="140568" y="2270"/>
                  <a:pt x="134243" y="446"/>
                </a:cubicBezTo>
                <a:close/>
                <a:moveTo>
                  <a:pt x="158279" y="51085"/>
                </a:moveTo>
                <a:cubicBezTo>
                  <a:pt x="153628" y="55736"/>
                  <a:pt x="153628" y="63289"/>
                  <a:pt x="158279" y="67940"/>
                </a:cubicBezTo>
                <a:lnTo>
                  <a:pt x="185589" y="95250"/>
                </a:lnTo>
                <a:lnTo>
                  <a:pt x="158279" y="122560"/>
                </a:lnTo>
                <a:cubicBezTo>
                  <a:pt x="153628" y="127211"/>
                  <a:pt x="153628" y="134764"/>
                  <a:pt x="158279" y="139415"/>
                </a:cubicBezTo>
                <a:cubicBezTo>
                  <a:pt x="162930" y="144066"/>
                  <a:pt x="170483" y="144066"/>
                  <a:pt x="175133" y="139415"/>
                </a:cubicBezTo>
                <a:lnTo>
                  <a:pt x="210852" y="103696"/>
                </a:lnTo>
                <a:cubicBezTo>
                  <a:pt x="215503" y="99045"/>
                  <a:pt x="215503" y="91492"/>
                  <a:pt x="210852" y="86841"/>
                </a:cubicBezTo>
                <a:lnTo>
                  <a:pt x="175133" y="51122"/>
                </a:lnTo>
                <a:cubicBezTo>
                  <a:pt x="170483" y="46472"/>
                  <a:pt x="162930" y="46472"/>
                  <a:pt x="158279" y="51122"/>
                </a:cubicBezTo>
                <a:close/>
                <a:moveTo>
                  <a:pt x="56071" y="51085"/>
                </a:moveTo>
                <a:cubicBezTo>
                  <a:pt x="51420" y="46434"/>
                  <a:pt x="43867" y="46434"/>
                  <a:pt x="39216" y="51085"/>
                </a:cubicBezTo>
                <a:lnTo>
                  <a:pt x="3497" y="86804"/>
                </a:lnTo>
                <a:cubicBezTo>
                  <a:pt x="-1153" y="91455"/>
                  <a:pt x="-1153" y="99008"/>
                  <a:pt x="3497" y="103659"/>
                </a:cubicBezTo>
                <a:lnTo>
                  <a:pt x="39216" y="139378"/>
                </a:lnTo>
                <a:cubicBezTo>
                  <a:pt x="43867" y="144028"/>
                  <a:pt x="51420" y="144028"/>
                  <a:pt x="56071" y="139378"/>
                </a:cubicBezTo>
                <a:cubicBezTo>
                  <a:pt x="60722" y="134727"/>
                  <a:pt x="60722" y="127174"/>
                  <a:pt x="56071" y="122523"/>
                </a:cubicBezTo>
                <a:lnTo>
                  <a:pt x="28761" y="95250"/>
                </a:lnTo>
                <a:lnTo>
                  <a:pt x="56034" y="67940"/>
                </a:lnTo>
                <a:cubicBezTo>
                  <a:pt x="60685" y="63289"/>
                  <a:pt x="60685" y="55736"/>
                  <a:pt x="56034" y="51085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5" name="Text 23"/>
          <p:cNvSpPr/>
          <p:nvPr/>
        </p:nvSpPr>
        <p:spPr>
          <a:xfrm>
            <a:off x="6961188" y="1627188"/>
            <a:ext cx="1666875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Gemini API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961188" y="1881187"/>
            <a:ext cx="1635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Intégration programmatique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405563" y="223043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8" name="Text 26"/>
          <p:cNvSpPr/>
          <p:nvPr/>
        </p:nvSpPr>
        <p:spPr>
          <a:xfrm>
            <a:off x="6643688" y="2198688"/>
            <a:ext cx="33416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SDK unifié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Google Gen AI SDK pour toutes les plateformes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405563" y="251618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Text 28"/>
          <p:cNvSpPr/>
          <p:nvPr/>
        </p:nvSpPr>
        <p:spPr>
          <a:xfrm>
            <a:off x="6643688" y="2484438"/>
            <a:ext cx="26908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Multi-langage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Python, Node.js, Go, Java, REST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6405563" y="280193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Text 30"/>
          <p:cNvSpPr/>
          <p:nvPr/>
        </p:nvSpPr>
        <p:spPr>
          <a:xfrm>
            <a:off x="6643688" y="2770188"/>
            <a:ext cx="3984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Tarification à la consommation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Payez uniquement ce que vous utilisez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405563" y="308768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4" name="Text 32"/>
          <p:cNvSpPr/>
          <p:nvPr/>
        </p:nvSpPr>
        <p:spPr>
          <a:xfrm>
            <a:off x="6643688" y="3055938"/>
            <a:ext cx="31988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Free tier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Quota gratuit généreux pour le développement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405563" y="337343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6" name="Text 34"/>
          <p:cNvSpPr/>
          <p:nvPr/>
        </p:nvSpPr>
        <p:spPr>
          <a:xfrm>
            <a:off x="6643688" y="3341688"/>
            <a:ext cx="30400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Streaming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Réponses en temps réel pour les chatbots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405563" y="3659187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8" name="Text 36"/>
          <p:cNvSpPr/>
          <p:nvPr/>
        </p:nvSpPr>
        <p:spPr>
          <a:xfrm>
            <a:off x="6643688" y="3627438"/>
            <a:ext cx="29130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Function calling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Intégrez vos propres outils et APIs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321469" y="4210844"/>
            <a:ext cx="11549063" cy="2738438"/>
          </a:xfrm>
          <a:custGeom>
            <a:avLst/>
            <a:gdLst/>
            <a:ahLst/>
            <a:cxnLst/>
            <a:rect l="l" t="t" r="r" b="b"/>
            <a:pathLst>
              <a:path w="11549063" h="2738438">
                <a:moveTo>
                  <a:pt x="127009" y="0"/>
                </a:moveTo>
                <a:lnTo>
                  <a:pt x="11422054" y="0"/>
                </a:lnTo>
                <a:cubicBezTo>
                  <a:pt x="11492199" y="0"/>
                  <a:pt x="11549063" y="56864"/>
                  <a:pt x="11549063" y="127009"/>
                </a:cubicBezTo>
                <a:lnTo>
                  <a:pt x="11549063" y="2611429"/>
                </a:lnTo>
                <a:cubicBezTo>
                  <a:pt x="11549063" y="2681574"/>
                  <a:pt x="11492199" y="2738438"/>
                  <a:pt x="11422054" y="2738437"/>
                </a:cubicBezTo>
                <a:lnTo>
                  <a:pt x="127009" y="2738438"/>
                </a:lnTo>
                <a:cubicBezTo>
                  <a:pt x="56864" y="2738437"/>
                  <a:pt x="0" y="2681574"/>
                  <a:pt x="0" y="2611429"/>
                </a:cubicBezTo>
                <a:lnTo>
                  <a:pt x="0" y="127009"/>
                </a:lnTo>
                <a:cubicBezTo>
                  <a:pt x="0" y="56911"/>
                  <a:pt x="56911" y="0"/>
                  <a:pt x="127009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0" name="Shape 38"/>
          <p:cNvSpPr/>
          <p:nvPr/>
        </p:nvSpPr>
        <p:spPr>
          <a:xfrm>
            <a:off x="515938" y="4405313"/>
            <a:ext cx="444500" cy="444500"/>
          </a:xfrm>
          <a:custGeom>
            <a:avLst/>
            <a:gdLst/>
            <a:ahLst/>
            <a:cxnLst/>
            <a:rect l="l" t="t" r="r" b="b"/>
            <a:pathLst>
              <a:path w="444500" h="444500">
                <a:moveTo>
                  <a:pt x="95252" y="0"/>
                </a:moveTo>
                <a:lnTo>
                  <a:pt x="349248" y="0"/>
                </a:lnTo>
                <a:cubicBezTo>
                  <a:pt x="401819" y="0"/>
                  <a:pt x="444500" y="42681"/>
                  <a:pt x="444500" y="95252"/>
                </a:cubicBezTo>
                <a:lnTo>
                  <a:pt x="444500" y="349248"/>
                </a:lnTo>
                <a:cubicBezTo>
                  <a:pt x="444500" y="401854"/>
                  <a:pt x="401854" y="444500"/>
                  <a:pt x="349248" y="444500"/>
                </a:cubicBezTo>
                <a:lnTo>
                  <a:pt x="95252" y="444500"/>
                </a:lnTo>
                <a:cubicBezTo>
                  <a:pt x="42681" y="444500"/>
                  <a:pt x="0" y="401819"/>
                  <a:pt x="0" y="34924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1" name="Shape 39"/>
          <p:cNvSpPr/>
          <p:nvPr/>
        </p:nvSpPr>
        <p:spPr>
          <a:xfrm>
            <a:off x="642938" y="4532313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86506" y="1935"/>
                </a:moveTo>
                <a:cubicBezTo>
                  <a:pt x="92050" y="-633"/>
                  <a:pt x="98450" y="-633"/>
                  <a:pt x="103994" y="1935"/>
                </a:cubicBezTo>
                <a:lnTo>
                  <a:pt x="185328" y="39514"/>
                </a:lnTo>
                <a:cubicBezTo>
                  <a:pt x="188491" y="40965"/>
                  <a:pt x="190500" y="44128"/>
                  <a:pt x="190500" y="47625"/>
                </a:cubicBezTo>
                <a:cubicBezTo>
                  <a:pt x="190500" y="51122"/>
                  <a:pt x="188491" y="54285"/>
                  <a:pt x="185328" y="55736"/>
                </a:cubicBezTo>
                <a:lnTo>
                  <a:pt x="103994" y="93315"/>
                </a:lnTo>
                <a:cubicBezTo>
                  <a:pt x="98450" y="95883"/>
                  <a:pt x="92050" y="95883"/>
                  <a:pt x="86506" y="93315"/>
                </a:cubicBezTo>
                <a:lnTo>
                  <a:pt x="5172" y="55736"/>
                </a:lnTo>
                <a:cubicBezTo>
                  <a:pt x="2009" y="54248"/>
                  <a:pt x="0" y="51085"/>
                  <a:pt x="0" y="47625"/>
                </a:cubicBezTo>
                <a:cubicBezTo>
                  <a:pt x="0" y="44165"/>
                  <a:pt x="2009" y="40965"/>
                  <a:pt x="5172" y="39514"/>
                </a:cubicBezTo>
                <a:lnTo>
                  <a:pt x="86506" y="1935"/>
                </a:lnTo>
                <a:close/>
                <a:moveTo>
                  <a:pt x="17897" y="81260"/>
                </a:moveTo>
                <a:lnTo>
                  <a:pt x="79028" y="109500"/>
                </a:lnTo>
                <a:cubicBezTo>
                  <a:pt x="89334" y="114263"/>
                  <a:pt x="101203" y="114263"/>
                  <a:pt x="111509" y="109500"/>
                </a:cubicBezTo>
                <a:lnTo>
                  <a:pt x="172641" y="81260"/>
                </a:lnTo>
                <a:lnTo>
                  <a:pt x="185328" y="87139"/>
                </a:lnTo>
                <a:cubicBezTo>
                  <a:pt x="188491" y="88590"/>
                  <a:pt x="190500" y="91753"/>
                  <a:pt x="190500" y="95250"/>
                </a:cubicBezTo>
                <a:cubicBezTo>
                  <a:pt x="190500" y="98747"/>
                  <a:pt x="188491" y="101910"/>
                  <a:pt x="185328" y="103361"/>
                </a:cubicBezTo>
                <a:lnTo>
                  <a:pt x="103994" y="140940"/>
                </a:lnTo>
                <a:cubicBezTo>
                  <a:pt x="98450" y="143508"/>
                  <a:pt x="92050" y="143508"/>
                  <a:pt x="86506" y="140940"/>
                </a:cubicBezTo>
                <a:lnTo>
                  <a:pt x="5172" y="103361"/>
                </a:lnTo>
                <a:cubicBezTo>
                  <a:pt x="2009" y="101873"/>
                  <a:pt x="0" y="98710"/>
                  <a:pt x="0" y="95250"/>
                </a:cubicBezTo>
                <a:cubicBezTo>
                  <a:pt x="0" y="91790"/>
                  <a:pt x="2009" y="88590"/>
                  <a:pt x="5172" y="87139"/>
                </a:cubicBezTo>
                <a:lnTo>
                  <a:pt x="17859" y="81260"/>
                </a:lnTo>
                <a:close/>
                <a:moveTo>
                  <a:pt x="5172" y="134764"/>
                </a:moveTo>
                <a:lnTo>
                  <a:pt x="17859" y="128885"/>
                </a:lnTo>
                <a:lnTo>
                  <a:pt x="78991" y="157125"/>
                </a:lnTo>
                <a:cubicBezTo>
                  <a:pt x="89297" y="161888"/>
                  <a:pt x="101166" y="161888"/>
                  <a:pt x="111472" y="157125"/>
                </a:cubicBezTo>
                <a:lnTo>
                  <a:pt x="172603" y="128885"/>
                </a:lnTo>
                <a:lnTo>
                  <a:pt x="185291" y="134764"/>
                </a:lnTo>
                <a:cubicBezTo>
                  <a:pt x="188454" y="136215"/>
                  <a:pt x="190463" y="139378"/>
                  <a:pt x="190463" y="142875"/>
                </a:cubicBezTo>
                <a:cubicBezTo>
                  <a:pt x="190463" y="146372"/>
                  <a:pt x="188454" y="149535"/>
                  <a:pt x="185291" y="150986"/>
                </a:cubicBezTo>
                <a:lnTo>
                  <a:pt x="103956" y="188565"/>
                </a:lnTo>
                <a:cubicBezTo>
                  <a:pt x="98413" y="191133"/>
                  <a:pt x="92013" y="191133"/>
                  <a:pt x="86469" y="188565"/>
                </a:cubicBezTo>
                <a:lnTo>
                  <a:pt x="5172" y="150986"/>
                </a:lnTo>
                <a:cubicBezTo>
                  <a:pt x="2009" y="149498"/>
                  <a:pt x="0" y="146335"/>
                  <a:pt x="0" y="142875"/>
                </a:cubicBezTo>
                <a:cubicBezTo>
                  <a:pt x="0" y="139415"/>
                  <a:pt x="2009" y="136215"/>
                  <a:pt x="5172" y="13476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2" name="Text 40"/>
          <p:cNvSpPr/>
          <p:nvPr/>
        </p:nvSpPr>
        <p:spPr>
          <a:xfrm>
            <a:off x="1087438" y="4405313"/>
            <a:ext cx="226218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Vertex AI Platform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1087438" y="4659313"/>
            <a:ext cx="223043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Machine Learning à l'échelle enterprise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515938" y="4976813"/>
            <a:ext cx="2698750" cy="825500"/>
          </a:xfrm>
          <a:custGeom>
            <a:avLst/>
            <a:gdLst/>
            <a:ahLst/>
            <a:cxnLst/>
            <a:rect l="l" t="t" r="r" b="b"/>
            <a:pathLst>
              <a:path w="2698750" h="825500">
                <a:moveTo>
                  <a:pt x="95246" y="0"/>
                </a:moveTo>
                <a:lnTo>
                  <a:pt x="2603504" y="0"/>
                </a:lnTo>
                <a:cubicBezTo>
                  <a:pt x="2656107" y="0"/>
                  <a:pt x="2698750" y="42643"/>
                  <a:pt x="2698750" y="95246"/>
                </a:cubicBezTo>
                <a:lnTo>
                  <a:pt x="2698750" y="730254"/>
                </a:lnTo>
                <a:cubicBezTo>
                  <a:pt x="2698750" y="782857"/>
                  <a:pt x="2656107" y="825500"/>
                  <a:pt x="2603504" y="825500"/>
                </a:cubicBezTo>
                <a:lnTo>
                  <a:pt x="95246" y="825500"/>
                </a:lnTo>
                <a:cubicBezTo>
                  <a:pt x="42643" y="825500"/>
                  <a:pt x="0" y="782857"/>
                  <a:pt x="0" y="730254"/>
                </a:cubicBezTo>
                <a:lnTo>
                  <a:pt x="0" y="95246"/>
                </a:lnTo>
                <a:cubicBezTo>
                  <a:pt x="0" y="42643"/>
                  <a:pt x="42643" y="0"/>
                  <a:pt x="95246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5" name="Shape 43"/>
          <p:cNvSpPr/>
          <p:nvPr/>
        </p:nvSpPr>
        <p:spPr>
          <a:xfrm>
            <a:off x="658813" y="5135563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29766" y="13891"/>
                </a:moveTo>
                <a:cubicBezTo>
                  <a:pt x="29766" y="6226"/>
                  <a:pt x="35992" y="0"/>
                  <a:pt x="43656" y="0"/>
                </a:cubicBezTo>
                <a:lnTo>
                  <a:pt x="49609" y="0"/>
                </a:lnTo>
                <a:cubicBezTo>
                  <a:pt x="54000" y="0"/>
                  <a:pt x="57547" y="3547"/>
                  <a:pt x="57547" y="7938"/>
                </a:cubicBezTo>
                <a:lnTo>
                  <a:pt x="57547" y="119063"/>
                </a:lnTo>
                <a:cubicBezTo>
                  <a:pt x="57547" y="123453"/>
                  <a:pt x="54000" y="127000"/>
                  <a:pt x="49609" y="127000"/>
                </a:cubicBezTo>
                <a:lnTo>
                  <a:pt x="41672" y="127000"/>
                </a:lnTo>
                <a:cubicBezTo>
                  <a:pt x="34280" y="127000"/>
                  <a:pt x="28054" y="121940"/>
                  <a:pt x="26293" y="115094"/>
                </a:cubicBezTo>
                <a:cubicBezTo>
                  <a:pt x="26119" y="115094"/>
                  <a:pt x="25971" y="115094"/>
                  <a:pt x="25797" y="115094"/>
                </a:cubicBezTo>
                <a:cubicBezTo>
                  <a:pt x="14833" y="115094"/>
                  <a:pt x="5953" y="106214"/>
                  <a:pt x="5953" y="95250"/>
                </a:cubicBezTo>
                <a:cubicBezTo>
                  <a:pt x="5953" y="90785"/>
                  <a:pt x="7441" y="86668"/>
                  <a:pt x="9922" y="83344"/>
                </a:cubicBezTo>
                <a:cubicBezTo>
                  <a:pt x="5110" y="79722"/>
                  <a:pt x="1984" y="73968"/>
                  <a:pt x="1984" y="67469"/>
                </a:cubicBezTo>
                <a:cubicBezTo>
                  <a:pt x="1984" y="59804"/>
                  <a:pt x="6350" y="53132"/>
                  <a:pt x="12700" y="49833"/>
                </a:cubicBezTo>
                <a:cubicBezTo>
                  <a:pt x="10939" y="46856"/>
                  <a:pt x="9922" y="43383"/>
                  <a:pt x="9922" y="39688"/>
                </a:cubicBezTo>
                <a:cubicBezTo>
                  <a:pt x="9922" y="28724"/>
                  <a:pt x="18802" y="19844"/>
                  <a:pt x="29766" y="19844"/>
                </a:cubicBezTo>
                <a:lnTo>
                  <a:pt x="29766" y="13891"/>
                </a:lnTo>
                <a:close/>
                <a:moveTo>
                  <a:pt x="97234" y="13891"/>
                </a:moveTo>
                <a:lnTo>
                  <a:pt x="97234" y="19844"/>
                </a:lnTo>
                <a:cubicBezTo>
                  <a:pt x="108198" y="19844"/>
                  <a:pt x="117078" y="28724"/>
                  <a:pt x="117078" y="39688"/>
                </a:cubicBezTo>
                <a:cubicBezTo>
                  <a:pt x="117078" y="43408"/>
                  <a:pt x="116061" y="46881"/>
                  <a:pt x="114300" y="49833"/>
                </a:cubicBezTo>
                <a:cubicBezTo>
                  <a:pt x="120675" y="53132"/>
                  <a:pt x="125016" y="59779"/>
                  <a:pt x="125016" y="67469"/>
                </a:cubicBezTo>
                <a:cubicBezTo>
                  <a:pt x="125016" y="73968"/>
                  <a:pt x="121890" y="79722"/>
                  <a:pt x="117078" y="83344"/>
                </a:cubicBezTo>
                <a:cubicBezTo>
                  <a:pt x="119559" y="86668"/>
                  <a:pt x="121047" y="90785"/>
                  <a:pt x="121047" y="95250"/>
                </a:cubicBezTo>
                <a:cubicBezTo>
                  <a:pt x="121047" y="106214"/>
                  <a:pt x="112167" y="115094"/>
                  <a:pt x="101203" y="115094"/>
                </a:cubicBezTo>
                <a:cubicBezTo>
                  <a:pt x="101029" y="115094"/>
                  <a:pt x="100881" y="115094"/>
                  <a:pt x="100707" y="115094"/>
                </a:cubicBezTo>
                <a:cubicBezTo>
                  <a:pt x="98946" y="121940"/>
                  <a:pt x="92720" y="127000"/>
                  <a:pt x="85328" y="127000"/>
                </a:cubicBezTo>
                <a:lnTo>
                  <a:pt x="77391" y="127000"/>
                </a:lnTo>
                <a:cubicBezTo>
                  <a:pt x="73000" y="127000"/>
                  <a:pt x="69453" y="123453"/>
                  <a:pt x="69453" y="119063"/>
                </a:cubicBezTo>
                <a:lnTo>
                  <a:pt x="69453" y="7938"/>
                </a:lnTo>
                <a:cubicBezTo>
                  <a:pt x="69453" y="3547"/>
                  <a:pt x="73000" y="0"/>
                  <a:pt x="77391" y="0"/>
                </a:cubicBezTo>
                <a:lnTo>
                  <a:pt x="83344" y="0"/>
                </a:lnTo>
                <a:cubicBezTo>
                  <a:pt x="91008" y="0"/>
                  <a:pt x="97234" y="6226"/>
                  <a:pt x="97234" y="13891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6" name="Text 44"/>
          <p:cNvSpPr/>
          <p:nvPr/>
        </p:nvSpPr>
        <p:spPr>
          <a:xfrm>
            <a:off x="865188" y="5103813"/>
            <a:ext cx="8493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Model Garden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642938" y="5357813"/>
            <a:ext cx="2500313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200+ modèles pré-entraînés (Gemini, open source, partenaires)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3337719" y="4976813"/>
            <a:ext cx="2698750" cy="825500"/>
          </a:xfrm>
          <a:custGeom>
            <a:avLst/>
            <a:gdLst/>
            <a:ahLst/>
            <a:cxnLst/>
            <a:rect l="l" t="t" r="r" b="b"/>
            <a:pathLst>
              <a:path w="2698750" h="825500">
                <a:moveTo>
                  <a:pt x="95246" y="0"/>
                </a:moveTo>
                <a:lnTo>
                  <a:pt x="2603504" y="0"/>
                </a:lnTo>
                <a:cubicBezTo>
                  <a:pt x="2656107" y="0"/>
                  <a:pt x="2698750" y="42643"/>
                  <a:pt x="2698750" y="95246"/>
                </a:cubicBezTo>
                <a:lnTo>
                  <a:pt x="2698750" y="730254"/>
                </a:lnTo>
                <a:cubicBezTo>
                  <a:pt x="2698750" y="782857"/>
                  <a:pt x="2656107" y="825500"/>
                  <a:pt x="2603504" y="825500"/>
                </a:cubicBezTo>
                <a:lnTo>
                  <a:pt x="95246" y="825500"/>
                </a:lnTo>
                <a:cubicBezTo>
                  <a:pt x="42643" y="825500"/>
                  <a:pt x="0" y="782857"/>
                  <a:pt x="0" y="730254"/>
                </a:cubicBezTo>
                <a:lnTo>
                  <a:pt x="0" y="95246"/>
                </a:lnTo>
                <a:cubicBezTo>
                  <a:pt x="0" y="42643"/>
                  <a:pt x="42643" y="0"/>
                  <a:pt x="95246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9" name="Shape 47"/>
          <p:cNvSpPr/>
          <p:nvPr/>
        </p:nvSpPr>
        <p:spPr>
          <a:xfrm>
            <a:off x="3480594" y="5135563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98847" y="3026"/>
                </a:moveTo>
                <a:lnTo>
                  <a:pt x="76969" y="24904"/>
                </a:lnTo>
                <a:lnTo>
                  <a:pt x="102096" y="50031"/>
                </a:lnTo>
                <a:lnTo>
                  <a:pt x="123974" y="28153"/>
                </a:lnTo>
                <a:cubicBezTo>
                  <a:pt x="125909" y="26194"/>
                  <a:pt x="127000" y="23564"/>
                  <a:pt x="127000" y="20836"/>
                </a:cubicBezTo>
                <a:cubicBezTo>
                  <a:pt x="127000" y="18107"/>
                  <a:pt x="125909" y="15478"/>
                  <a:pt x="123974" y="13519"/>
                </a:cubicBezTo>
                <a:lnTo>
                  <a:pt x="113481" y="3026"/>
                </a:lnTo>
                <a:cubicBezTo>
                  <a:pt x="111522" y="1091"/>
                  <a:pt x="108893" y="0"/>
                  <a:pt x="106164" y="0"/>
                </a:cubicBezTo>
                <a:cubicBezTo>
                  <a:pt x="103436" y="0"/>
                  <a:pt x="100806" y="1091"/>
                  <a:pt x="98847" y="3026"/>
                </a:cubicBezTo>
                <a:close/>
                <a:moveTo>
                  <a:pt x="68560" y="33313"/>
                </a:moveTo>
                <a:lnTo>
                  <a:pt x="3026" y="98847"/>
                </a:lnTo>
                <a:cubicBezTo>
                  <a:pt x="1091" y="100806"/>
                  <a:pt x="0" y="103436"/>
                  <a:pt x="0" y="106164"/>
                </a:cubicBezTo>
                <a:cubicBezTo>
                  <a:pt x="0" y="108893"/>
                  <a:pt x="1091" y="111522"/>
                  <a:pt x="3026" y="113481"/>
                </a:cubicBezTo>
                <a:lnTo>
                  <a:pt x="13519" y="123974"/>
                </a:lnTo>
                <a:cubicBezTo>
                  <a:pt x="15478" y="125909"/>
                  <a:pt x="18107" y="127000"/>
                  <a:pt x="20836" y="127000"/>
                </a:cubicBezTo>
                <a:cubicBezTo>
                  <a:pt x="23564" y="127000"/>
                  <a:pt x="26194" y="125909"/>
                  <a:pt x="28153" y="123974"/>
                </a:cubicBezTo>
                <a:lnTo>
                  <a:pt x="93687" y="58440"/>
                </a:lnTo>
                <a:lnTo>
                  <a:pt x="68560" y="33313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0" name="Text 48"/>
          <p:cNvSpPr/>
          <p:nvPr/>
        </p:nvSpPr>
        <p:spPr>
          <a:xfrm>
            <a:off x="3686969" y="5103813"/>
            <a:ext cx="51593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AutoML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3464719" y="5357813"/>
            <a:ext cx="2500313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Entraînement de modèles personnalisés sans écrire de code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6159500" y="4976813"/>
            <a:ext cx="2698750" cy="825500"/>
          </a:xfrm>
          <a:custGeom>
            <a:avLst/>
            <a:gdLst/>
            <a:ahLst/>
            <a:cxnLst/>
            <a:rect l="l" t="t" r="r" b="b"/>
            <a:pathLst>
              <a:path w="2698750" h="825500">
                <a:moveTo>
                  <a:pt x="95246" y="0"/>
                </a:moveTo>
                <a:lnTo>
                  <a:pt x="2603504" y="0"/>
                </a:lnTo>
                <a:cubicBezTo>
                  <a:pt x="2656107" y="0"/>
                  <a:pt x="2698750" y="42643"/>
                  <a:pt x="2698750" y="95246"/>
                </a:cubicBezTo>
                <a:lnTo>
                  <a:pt x="2698750" y="730254"/>
                </a:lnTo>
                <a:cubicBezTo>
                  <a:pt x="2698750" y="782857"/>
                  <a:pt x="2656107" y="825500"/>
                  <a:pt x="2603504" y="825500"/>
                </a:cubicBezTo>
                <a:lnTo>
                  <a:pt x="95246" y="825500"/>
                </a:lnTo>
                <a:cubicBezTo>
                  <a:pt x="42643" y="825500"/>
                  <a:pt x="0" y="782857"/>
                  <a:pt x="0" y="730254"/>
                </a:cubicBezTo>
                <a:lnTo>
                  <a:pt x="0" y="95246"/>
                </a:lnTo>
                <a:cubicBezTo>
                  <a:pt x="0" y="42643"/>
                  <a:pt x="42643" y="0"/>
                  <a:pt x="95246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3" name="Shape 51"/>
          <p:cNvSpPr/>
          <p:nvPr/>
        </p:nvSpPr>
        <p:spPr>
          <a:xfrm>
            <a:off x="6302375" y="5135563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119087" y="47625"/>
                </a:moveTo>
                <a:lnTo>
                  <a:pt x="121047" y="47625"/>
                </a:lnTo>
                <a:cubicBezTo>
                  <a:pt x="124346" y="47625"/>
                  <a:pt x="127000" y="44971"/>
                  <a:pt x="127000" y="41672"/>
                </a:cubicBezTo>
                <a:lnTo>
                  <a:pt x="127000" y="5953"/>
                </a:lnTo>
                <a:cubicBezTo>
                  <a:pt x="127000" y="3547"/>
                  <a:pt x="125561" y="1364"/>
                  <a:pt x="123329" y="446"/>
                </a:cubicBezTo>
                <a:cubicBezTo>
                  <a:pt x="121096" y="-471"/>
                  <a:pt x="118542" y="50"/>
                  <a:pt x="116830" y="1736"/>
                </a:cubicBezTo>
                <a:lnTo>
                  <a:pt x="104006" y="14585"/>
                </a:lnTo>
                <a:cubicBezTo>
                  <a:pt x="93018" y="5482"/>
                  <a:pt x="78879" y="0"/>
                  <a:pt x="63500" y="0"/>
                </a:cubicBezTo>
                <a:cubicBezTo>
                  <a:pt x="31502" y="0"/>
                  <a:pt x="5035" y="23664"/>
                  <a:pt x="645" y="54446"/>
                </a:cubicBezTo>
                <a:cubicBezTo>
                  <a:pt x="25" y="58787"/>
                  <a:pt x="3026" y="62805"/>
                  <a:pt x="7367" y="63426"/>
                </a:cubicBezTo>
                <a:cubicBezTo>
                  <a:pt x="11708" y="64046"/>
                  <a:pt x="15726" y="61020"/>
                  <a:pt x="16346" y="56704"/>
                </a:cubicBezTo>
                <a:cubicBezTo>
                  <a:pt x="19645" y="33610"/>
                  <a:pt x="39514" y="15875"/>
                  <a:pt x="63500" y="15875"/>
                </a:cubicBezTo>
                <a:cubicBezTo>
                  <a:pt x="74513" y="15875"/>
                  <a:pt x="84634" y="19596"/>
                  <a:pt x="92695" y="25871"/>
                </a:cubicBezTo>
                <a:lnTo>
                  <a:pt x="81111" y="37455"/>
                </a:lnTo>
                <a:cubicBezTo>
                  <a:pt x="79400" y="39167"/>
                  <a:pt x="78904" y="41721"/>
                  <a:pt x="79821" y="43954"/>
                </a:cubicBezTo>
                <a:cubicBezTo>
                  <a:pt x="80739" y="46186"/>
                  <a:pt x="82922" y="47625"/>
                  <a:pt x="85328" y="47625"/>
                </a:cubicBezTo>
                <a:lnTo>
                  <a:pt x="119087" y="47625"/>
                </a:lnTo>
                <a:close/>
                <a:moveTo>
                  <a:pt x="126380" y="72554"/>
                </a:moveTo>
                <a:cubicBezTo>
                  <a:pt x="127000" y="68213"/>
                  <a:pt x="123974" y="64195"/>
                  <a:pt x="119658" y="63574"/>
                </a:cubicBezTo>
                <a:cubicBezTo>
                  <a:pt x="115342" y="62954"/>
                  <a:pt x="111299" y="65980"/>
                  <a:pt x="110679" y="70296"/>
                </a:cubicBezTo>
                <a:cubicBezTo>
                  <a:pt x="107379" y="93365"/>
                  <a:pt x="87511" y="111100"/>
                  <a:pt x="63525" y="111100"/>
                </a:cubicBezTo>
                <a:cubicBezTo>
                  <a:pt x="52512" y="111100"/>
                  <a:pt x="42391" y="107379"/>
                  <a:pt x="34330" y="101104"/>
                </a:cubicBezTo>
                <a:lnTo>
                  <a:pt x="45889" y="89545"/>
                </a:lnTo>
                <a:cubicBezTo>
                  <a:pt x="47600" y="87833"/>
                  <a:pt x="48096" y="85279"/>
                  <a:pt x="47179" y="83046"/>
                </a:cubicBezTo>
                <a:cubicBezTo>
                  <a:pt x="46261" y="80814"/>
                  <a:pt x="44078" y="79375"/>
                  <a:pt x="41672" y="79375"/>
                </a:cubicBezTo>
                <a:lnTo>
                  <a:pt x="5953" y="79375"/>
                </a:lnTo>
                <a:cubicBezTo>
                  <a:pt x="2654" y="79375"/>
                  <a:pt x="0" y="82029"/>
                  <a:pt x="0" y="85328"/>
                </a:cubicBezTo>
                <a:lnTo>
                  <a:pt x="0" y="121047"/>
                </a:lnTo>
                <a:cubicBezTo>
                  <a:pt x="0" y="123453"/>
                  <a:pt x="1439" y="125636"/>
                  <a:pt x="3671" y="126554"/>
                </a:cubicBezTo>
                <a:cubicBezTo>
                  <a:pt x="5904" y="127471"/>
                  <a:pt x="8458" y="126950"/>
                  <a:pt x="10170" y="125264"/>
                </a:cubicBezTo>
                <a:lnTo>
                  <a:pt x="23019" y="112415"/>
                </a:lnTo>
                <a:cubicBezTo>
                  <a:pt x="33982" y="121518"/>
                  <a:pt x="48121" y="127000"/>
                  <a:pt x="63500" y="127000"/>
                </a:cubicBezTo>
                <a:cubicBezTo>
                  <a:pt x="95498" y="127000"/>
                  <a:pt x="121965" y="103336"/>
                  <a:pt x="126355" y="7255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4" name="Text 52"/>
          <p:cNvSpPr/>
          <p:nvPr/>
        </p:nvSpPr>
        <p:spPr>
          <a:xfrm>
            <a:off x="6508750" y="5103813"/>
            <a:ext cx="476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MLOps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6286500" y="5357813"/>
            <a:ext cx="2500313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Pipeline CI/CD, monitoring, gestion des versions de modèles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8981281" y="4976813"/>
            <a:ext cx="2698750" cy="825500"/>
          </a:xfrm>
          <a:custGeom>
            <a:avLst/>
            <a:gdLst/>
            <a:ahLst/>
            <a:cxnLst/>
            <a:rect l="l" t="t" r="r" b="b"/>
            <a:pathLst>
              <a:path w="2698750" h="825500">
                <a:moveTo>
                  <a:pt x="95246" y="0"/>
                </a:moveTo>
                <a:lnTo>
                  <a:pt x="2603504" y="0"/>
                </a:lnTo>
                <a:cubicBezTo>
                  <a:pt x="2656107" y="0"/>
                  <a:pt x="2698750" y="42643"/>
                  <a:pt x="2698750" y="95246"/>
                </a:cubicBezTo>
                <a:lnTo>
                  <a:pt x="2698750" y="730254"/>
                </a:lnTo>
                <a:cubicBezTo>
                  <a:pt x="2698750" y="782857"/>
                  <a:pt x="2656107" y="825500"/>
                  <a:pt x="2603504" y="825500"/>
                </a:cubicBezTo>
                <a:lnTo>
                  <a:pt x="95246" y="825500"/>
                </a:lnTo>
                <a:cubicBezTo>
                  <a:pt x="42643" y="825500"/>
                  <a:pt x="0" y="782857"/>
                  <a:pt x="0" y="730254"/>
                </a:cubicBezTo>
                <a:lnTo>
                  <a:pt x="0" y="95246"/>
                </a:lnTo>
                <a:cubicBezTo>
                  <a:pt x="0" y="42643"/>
                  <a:pt x="42643" y="0"/>
                  <a:pt x="95246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7" name="Shape 55"/>
          <p:cNvSpPr/>
          <p:nvPr/>
        </p:nvSpPr>
        <p:spPr>
          <a:xfrm>
            <a:off x="9124156" y="5135563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103188" y="51594"/>
                </a:moveTo>
                <a:cubicBezTo>
                  <a:pt x="103188" y="62979"/>
                  <a:pt x="99492" y="73496"/>
                  <a:pt x="93266" y="82029"/>
                </a:cubicBezTo>
                <a:lnTo>
                  <a:pt x="124668" y="113457"/>
                </a:lnTo>
                <a:cubicBezTo>
                  <a:pt x="127769" y="116557"/>
                  <a:pt x="127769" y="121593"/>
                  <a:pt x="124668" y="124693"/>
                </a:cubicBezTo>
                <a:cubicBezTo>
                  <a:pt x="121568" y="127794"/>
                  <a:pt x="116532" y="127794"/>
                  <a:pt x="113432" y="124693"/>
                </a:cubicBezTo>
                <a:lnTo>
                  <a:pt x="82029" y="93266"/>
                </a:lnTo>
                <a:cubicBezTo>
                  <a:pt x="73496" y="99492"/>
                  <a:pt x="62979" y="103188"/>
                  <a:pt x="51594" y="103188"/>
                </a:cubicBezTo>
                <a:cubicBezTo>
                  <a:pt x="23093" y="103188"/>
                  <a:pt x="0" y="80094"/>
                  <a:pt x="0" y="51594"/>
                </a:cubicBezTo>
                <a:cubicBezTo>
                  <a:pt x="0" y="23093"/>
                  <a:pt x="23093" y="0"/>
                  <a:pt x="51594" y="0"/>
                </a:cubicBezTo>
                <a:cubicBezTo>
                  <a:pt x="80094" y="0"/>
                  <a:pt x="103188" y="23093"/>
                  <a:pt x="103188" y="51594"/>
                </a:cubicBezTo>
                <a:close/>
                <a:moveTo>
                  <a:pt x="51594" y="87313"/>
                </a:moveTo>
                <a:cubicBezTo>
                  <a:pt x="71307" y="87313"/>
                  <a:pt x="87313" y="71307"/>
                  <a:pt x="87313" y="51594"/>
                </a:cubicBezTo>
                <a:cubicBezTo>
                  <a:pt x="87313" y="31880"/>
                  <a:pt x="71307" y="15875"/>
                  <a:pt x="51594" y="15875"/>
                </a:cubicBezTo>
                <a:cubicBezTo>
                  <a:pt x="31880" y="15875"/>
                  <a:pt x="15875" y="31880"/>
                  <a:pt x="15875" y="51594"/>
                </a:cubicBezTo>
                <a:cubicBezTo>
                  <a:pt x="15875" y="71307"/>
                  <a:pt x="31880" y="87313"/>
                  <a:pt x="51594" y="87313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8" name="Text 56"/>
          <p:cNvSpPr/>
          <p:nvPr/>
        </p:nvSpPr>
        <p:spPr>
          <a:xfrm>
            <a:off x="9330531" y="5103813"/>
            <a:ext cx="857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Vector Search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9108281" y="5357813"/>
            <a:ext cx="2500313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Recherche sémantique et similarité vectorielle à grande échelle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515938" y="5929313"/>
            <a:ext cx="2698750" cy="825500"/>
          </a:xfrm>
          <a:custGeom>
            <a:avLst/>
            <a:gdLst/>
            <a:ahLst/>
            <a:cxnLst/>
            <a:rect l="l" t="t" r="r" b="b"/>
            <a:pathLst>
              <a:path w="2698750" h="825500">
                <a:moveTo>
                  <a:pt x="95246" y="0"/>
                </a:moveTo>
                <a:lnTo>
                  <a:pt x="2603504" y="0"/>
                </a:lnTo>
                <a:cubicBezTo>
                  <a:pt x="2656107" y="0"/>
                  <a:pt x="2698750" y="42643"/>
                  <a:pt x="2698750" y="95246"/>
                </a:cubicBezTo>
                <a:lnTo>
                  <a:pt x="2698750" y="730254"/>
                </a:lnTo>
                <a:cubicBezTo>
                  <a:pt x="2698750" y="782857"/>
                  <a:pt x="2656107" y="825500"/>
                  <a:pt x="2603504" y="825500"/>
                </a:cubicBezTo>
                <a:lnTo>
                  <a:pt x="95246" y="825500"/>
                </a:lnTo>
                <a:cubicBezTo>
                  <a:pt x="42643" y="825500"/>
                  <a:pt x="0" y="782857"/>
                  <a:pt x="0" y="730254"/>
                </a:cubicBezTo>
                <a:lnTo>
                  <a:pt x="0" y="95246"/>
                </a:lnTo>
                <a:cubicBezTo>
                  <a:pt x="0" y="42643"/>
                  <a:pt x="42643" y="0"/>
                  <a:pt x="95246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1" name="Shape 59"/>
          <p:cNvSpPr/>
          <p:nvPr/>
        </p:nvSpPr>
        <p:spPr>
          <a:xfrm>
            <a:off x="642938" y="6088063"/>
            <a:ext cx="158750" cy="127000"/>
          </a:xfrm>
          <a:custGeom>
            <a:avLst/>
            <a:gdLst/>
            <a:ahLst/>
            <a:cxnLst/>
            <a:rect l="l" t="t" r="r" b="b"/>
            <a:pathLst>
              <a:path w="158750" h="127000">
                <a:moveTo>
                  <a:pt x="87313" y="0"/>
                </a:moveTo>
                <a:cubicBezTo>
                  <a:pt x="87313" y="-4390"/>
                  <a:pt x="83765" y="-7937"/>
                  <a:pt x="79375" y="-7937"/>
                </a:cubicBezTo>
                <a:cubicBezTo>
                  <a:pt x="74985" y="-7937"/>
                  <a:pt x="71438" y="-4390"/>
                  <a:pt x="71438" y="0"/>
                </a:cubicBezTo>
                <a:lnTo>
                  <a:pt x="71438" y="15875"/>
                </a:lnTo>
                <a:lnTo>
                  <a:pt x="47625" y="15875"/>
                </a:lnTo>
                <a:cubicBezTo>
                  <a:pt x="34479" y="15875"/>
                  <a:pt x="23812" y="26541"/>
                  <a:pt x="23812" y="39688"/>
                </a:cubicBezTo>
                <a:lnTo>
                  <a:pt x="23812" y="95250"/>
                </a:lnTo>
                <a:cubicBezTo>
                  <a:pt x="23812" y="108396"/>
                  <a:pt x="34479" y="119063"/>
                  <a:pt x="47625" y="119063"/>
                </a:cubicBezTo>
                <a:lnTo>
                  <a:pt x="111125" y="119063"/>
                </a:lnTo>
                <a:cubicBezTo>
                  <a:pt x="124271" y="119063"/>
                  <a:pt x="134938" y="108396"/>
                  <a:pt x="134938" y="95250"/>
                </a:cubicBezTo>
                <a:lnTo>
                  <a:pt x="134938" y="39688"/>
                </a:lnTo>
                <a:cubicBezTo>
                  <a:pt x="134938" y="26541"/>
                  <a:pt x="124271" y="15875"/>
                  <a:pt x="111125" y="15875"/>
                </a:cubicBezTo>
                <a:lnTo>
                  <a:pt x="87313" y="15875"/>
                </a:lnTo>
                <a:lnTo>
                  <a:pt x="87313" y="0"/>
                </a:lnTo>
                <a:close/>
                <a:moveTo>
                  <a:pt x="39688" y="91281"/>
                </a:moveTo>
                <a:cubicBezTo>
                  <a:pt x="39688" y="87982"/>
                  <a:pt x="42342" y="85328"/>
                  <a:pt x="45641" y="85328"/>
                </a:cubicBezTo>
                <a:lnTo>
                  <a:pt x="53578" y="85328"/>
                </a:lnTo>
                <a:cubicBezTo>
                  <a:pt x="56877" y="85328"/>
                  <a:pt x="59531" y="87982"/>
                  <a:pt x="59531" y="91281"/>
                </a:cubicBezTo>
                <a:cubicBezTo>
                  <a:pt x="59531" y="94580"/>
                  <a:pt x="56877" y="97234"/>
                  <a:pt x="53578" y="97234"/>
                </a:cubicBezTo>
                <a:lnTo>
                  <a:pt x="45641" y="97234"/>
                </a:lnTo>
                <a:cubicBezTo>
                  <a:pt x="42342" y="97234"/>
                  <a:pt x="39688" y="94580"/>
                  <a:pt x="39688" y="91281"/>
                </a:cubicBezTo>
                <a:close/>
                <a:moveTo>
                  <a:pt x="69453" y="91281"/>
                </a:moveTo>
                <a:cubicBezTo>
                  <a:pt x="69453" y="87982"/>
                  <a:pt x="72107" y="85328"/>
                  <a:pt x="75406" y="85328"/>
                </a:cubicBezTo>
                <a:lnTo>
                  <a:pt x="83344" y="85328"/>
                </a:lnTo>
                <a:cubicBezTo>
                  <a:pt x="86643" y="85328"/>
                  <a:pt x="89297" y="87982"/>
                  <a:pt x="89297" y="91281"/>
                </a:cubicBezTo>
                <a:cubicBezTo>
                  <a:pt x="89297" y="94580"/>
                  <a:pt x="86643" y="97234"/>
                  <a:pt x="83344" y="97234"/>
                </a:cubicBezTo>
                <a:lnTo>
                  <a:pt x="75406" y="97234"/>
                </a:lnTo>
                <a:cubicBezTo>
                  <a:pt x="72107" y="97234"/>
                  <a:pt x="69453" y="94580"/>
                  <a:pt x="69453" y="91281"/>
                </a:cubicBezTo>
                <a:close/>
                <a:moveTo>
                  <a:pt x="99219" y="91281"/>
                </a:moveTo>
                <a:cubicBezTo>
                  <a:pt x="99219" y="87982"/>
                  <a:pt x="101873" y="85328"/>
                  <a:pt x="105172" y="85328"/>
                </a:cubicBezTo>
                <a:lnTo>
                  <a:pt x="113109" y="85328"/>
                </a:lnTo>
                <a:cubicBezTo>
                  <a:pt x="116408" y="85328"/>
                  <a:pt x="119063" y="87982"/>
                  <a:pt x="119063" y="91281"/>
                </a:cubicBezTo>
                <a:cubicBezTo>
                  <a:pt x="119063" y="94580"/>
                  <a:pt x="116408" y="97234"/>
                  <a:pt x="113109" y="97234"/>
                </a:cubicBezTo>
                <a:lnTo>
                  <a:pt x="105172" y="97234"/>
                </a:lnTo>
                <a:cubicBezTo>
                  <a:pt x="101873" y="97234"/>
                  <a:pt x="99219" y="94580"/>
                  <a:pt x="99219" y="91281"/>
                </a:cubicBezTo>
                <a:close/>
                <a:moveTo>
                  <a:pt x="55563" y="43656"/>
                </a:moveTo>
                <a:cubicBezTo>
                  <a:pt x="62134" y="43656"/>
                  <a:pt x="67469" y="48991"/>
                  <a:pt x="67469" y="55563"/>
                </a:cubicBezTo>
                <a:cubicBezTo>
                  <a:pt x="67469" y="62134"/>
                  <a:pt x="62134" y="67469"/>
                  <a:pt x="55563" y="67469"/>
                </a:cubicBezTo>
                <a:cubicBezTo>
                  <a:pt x="48991" y="67469"/>
                  <a:pt x="43656" y="62134"/>
                  <a:pt x="43656" y="55563"/>
                </a:cubicBezTo>
                <a:cubicBezTo>
                  <a:pt x="43656" y="48991"/>
                  <a:pt x="48991" y="43656"/>
                  <a:pt x="55563" y="43656"/>
                </a:cubicBezTo>
                <a:close/>
                <a:moveTo>
                  <a:pt x="91281" y="55563"/>
                </a:moveTo>
                <a:cubicBezTo>
                  <a:pt x="91281" y="48991"/>
                  <a:pt x="96616" y="43656"/>
                  <a:pt x="103188" y="43656"/>
                </a:cubicBezTo>
                <a:cubicBezTo>
                  <a:pt x="109759" y="43656"/>
                  <a:pt x="115094" y="48991"/>
                  <a:pt x="115094" y="55563"/>
                </a:cubicBezTo>
                <a:cubicBezTo>
                  <a:pt x="115094" y="62134"/>
                  <a:pt x="109759" y="67469"/>
                  <a:pt x="103188" y="67469"/>
                </a:cubicBezTo>
                <a:cubicBezTo>
                  <a:pt x="96616" y="67469"/>
                  <a:pt x="91281" y="62134"/>
                  <a:pt x="91281" y="55563"/>
                </a:cubicBezTo>
                <a:close/>
                <a:moveTo>
                  <a:pt x="15875" y="55563"/>
                </a:moveTo>
                <a:cubicBezTo>
                  <a:pt x="15875" y="51172"/>
                  <a:pt x="12328" y="47625"/>
                  <a:pt x="7938" y="47625"/>
                </a:cubicBezTo>
                <a:cubicBezTo>
                  <a:pt x="3547" y="47625"/>
                  <a:pt x="0" y="51172"/>
                  <a:pt x="0" y="55563"/>
                </a:cubicBezTo>
                <a:lnTo>
                  <a:pt x="0" y="79375"/>
                </a:lnTo>
                <a:cubicBezTo>
                  <a:pt x="0" y="83765"/>
                  <a:pt x="3547" y="87313"/>
                  <a:pt x="7938" y="87313"/>
                </a:cubicBezTo>
                <a:cubicBezTo>
                  <a:pt x="12328" y="87313"/>
                  <a:pt x="15875" y="83765"/>
                  <a:pt x="15875" y="79375"/>
                </a:cubicBezTo>
                <a:lnTo>
                  <a:pt x="15875" y="55563"/>
                </a:lnTo>
                <a:close/>
                <a:moveTo>
                  <a:pt x="150813" y="47625"/>
                </a:moveTo>
                <a:cubicBezTo>
                  <a:pt x="146422" y="47625"/>
                  <a:pt x="142875" y="51172"/>
                  <a:pt x="142875" y="55563"/>
                </a:cubicBezTo>
                <a:lnTo>
                  <a:pt x="142875" y="79375"/>
                </a:lnTo>
                <a:cubicBezTo>
                  <a:pt x="142875" y="83765"/>
                  <a:pt x="146422" y="87313"/>
                  <a:pt x="150813" y="87313"/>
                </a:cubicBezTo>
                <a:cubicBezTo>
                  <a:pt x="155203" y="87313"/>
                  <a:pt x="158750" y="83765"/>
                  <a:pt x="158750" y="79375"/>
                </a:cubicBezTo>
                <a:lnTo>
                  <a:pt x="158750" y="55563"/>
                </a:lnTo>
                <a:cubicBezTo>
                  <a:pt x="158750" y="51172"/>
                  <a:pt x="155203" y="47625"/>
                  <a:pt x="150813" y="47625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2" name="Text 60"/>
          <p:cNvSpPr/>
          <p:nvPr/>
        </p:nvSpPr>
        <p:spPr>
          <a:xfrm>
            <a:off x="865188" y="6056313"/>
            <a:ext cx="817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Agent Builder</a:t>
            </a:r>
            <a:endParaRPr lang="en-US" sz="1600" dirty="0"/>
          </a:p>
        </p:txBody>
      </p:sp>
      <p:sp>
        <p:nvSpPr>
          <p:cNvPr id="63" name="Text 61"/>
          <p:cNvSpPr/>
          <p:nvPr/>
        </p:nvSpPr>
        <p:spPr>
          <a:xfrm>
            <a:off x="642938" y="6310313"/>
            <a:ext cx="2500313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Création d'agents IA conversationnels avec grounding</a:t>
            </a:r>
            <a:endParaRPr lang="en-US" sz="1600" dirty="0"/>
          </a:p>
        </p:txBody>
      </p:sp>
      <p:sp>
        <p:nvSpPr>
          <p:cNvPr id="64" name="Shape 62"/>
          <p:cNvSpPr/>
          <p:nvPr/>
        </p:nvSpPr>
        <p:spPr>
          <a:xfrm>
            <a:off x="3337719" y="5929313"/>
            <a:ext cx="2698750" cy="825500"/>
          </a:xfrm>
          <a:custGeom>
            <a:avLst/>
            <a:gdLst/>
            <a:ahLst/>
            <a:cxnLst/>
            <a:rect l="l" t="t" r="r" b="b"/>
            <a:pathLst>
              <a:path w="2698750" h="825500">
                <a:moveTo>
                  <a:pt x="95246" y="0"/>
                </a:moveTo>
                <a:lnTo>
                  <a:pt x="2603504" y="0"/>
                </a:lnTo>
                <a:cubicBezTo>
                  <a:pt x="2656107" y="0"/>
                  <a:pt x="2698750" y="42643"/>
                  <a:pt x="2698750" y="95246"/>
                </a:cubicBezTo>
                <a:lnTo>
                  <a:pt x="2698750" y="730254"/>
                </a:lnTo>
                <a:cubicBezTo>
                  <a:pt x="2698750" y="782857"/>
                  <a:pt x="2656107" y="825500"/>
                  <a:pt x="2603504" y="825500"/>
                </a:cubicBezTo>
                <a:lnTo>
                  <a:pt x="95246" y="825500"/>
                </a:lnTo>
                <a:cubicBezTo>
                  <a:pt x="42643" y="825500"/>
                  <a:pt x="0" y="782857"/>
                  <a:pt x="0" y="730254"/>
                </a:cubicBezTo>
                <a:lnTo>
                  <a:pt x="0" y="95246"/>
                </a:lnTo>
                <a:cubicBezTo>
                  <a:pt x="0" y="42643"/>
                  <a:pt x="42643" y="0"/>
                  <a:pt x="95246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5" name="Shape 63"/>
          <p:cNvSpPr/>
          <p:nvPr/>
        </p:nvSpPr>
        <p:spPr>
          <a:xfrm>
            <a:off x="3488531" y="6088063"/>
            <a:ext cx="111125" cy="127000"/>
          </a:xfrm>
          <a:custGeom>
            <a:avLst/>
            <a:gdLst/>
            <a:ahLst/>
            <a:cxnLst/>
            <a:rect l="l" t="t" r="r" b="b"/>
            <a:pathLst>
              <a:path w="111125" h="127000">
                <a:moveTo>
                  <a:pt x="111125" y="51048"/>
                </a:moveTo>
                <a:cubicBezTo>
                  <a:pt x="107454" y="53479"/>
                  <a:pt x="103237" y="55438"/>
                  <a:pt x="98847" y="57001"/>
                </a:cubicBezTo>
                <a:cubicBezTo>
                  <a:pt x="87188" y="61168"/>
                  <a:pt x="71884" y="63500"/>
                  <a:pt x="55563" y="63500"/>
                </a:cubicBezTo>
                <a:cubicBezTo>
                  <a:pt x="39241" y="63500"/>
                  <a:pt x="23912" y="61144"/>
                  <a:pt x="12278" y="57001"/>
                </a:cubicBezTo>
                <a:cubicBezTo>
                  <a:pt x="7913" y="55438"/>
                  <a:pt x="3671" y="53479"/>
                  <a:pt x="0" y="51048"/>
                </a:cubicBezTo>
                <a:lnTo>
                  <a:pt x="0" y="71438"/>
                </a:lnTo>
                <a:cubicBezTo>
                  <a:pt x="0" y="82401"/>
                  <a:pt x="24879" y="91281"/>
                  <a:pt x="55563" y="91281"/>
                </a:cubicBezTo>
                <a:cubicBezTo>
                  <a:pt x="86246" y="91281"/>
                  <a:pt x="111125" y="82401"/>
                  <a:pt x="111125" y="71438"/>
                </a:cubicBezTo>
                <a:lnTo>
                  <a:pt x="111125" y="51048"/>
                </a:lnTo>
                <a:close/>
                <a:moveTo>
                  <a:pt x="111125" y="31750"/>
                </a:moveTo>
                <a:lnTo>
                  <a:pt x="111125" y="19844"/>
                </a:lnTo>
                <a:cubicBezTo>
                  <a:pt x="111125" y="8880"/>
                  <a:pt x="86246" y="0"/>
                  <a:pt x="55563" y="0"/>
                </a:cubicBezTo>
                <a:cubicBezTo>
                  <a:pt x="24879" y="0"/>
                  <a:pt x="0" y="8880"/>
                  <a:pt x="0" y="19844"/>
                </a:cubicBezTo>
                <a:lnTo>
                  <a:pt x="0" y="31750"/>
                </a:lnTo>
                <a:cubicBezTo>
                  <a:pt x="0" y="42714"/>
                  <a:pt x="24879" y="51594"/>
                  <a:pt x="55563" y="51594"/>
                </a:cubicBezTo>
                <a:cubicBezTo>
                  <a:pt x="86246" y="51594"/>
                  <a:pt x="111125" y="42714"/>
                  <a:pt x="111125" y="31750"/>
                </a:cubicBezTo>
                <a:close/>
                <a:moveTo>
                  <a:pt x="98847" y="96689"/>
                </a:moveTo>
                <a:cubicBezTo>
                  <a:pt x="87213" y="100831"/>
                  <a:pt x="71909" y="103188"/>
                  <a:pt x="55563" y="103188"/>
                </a:cubicBezTo>
                <a:cubicBezTo>
                  <a:pt x="39216" y="103188"/>
                  <a:pt x="23912" y="100831"/>
                  <a:pt x="12278" y="96689"/>
                </a:cubicBezTo>
                <a:cubicBezTo>
                  <a:pt x="7913" y="95126"/>
                  <a:pt x="3671" y="93166"/>
                  <a:pt x="0" y="90736"/>
                </a:cubicBezTo>
                <a:lnTo>
                  <a:pt x="0" y="107156"/>
                </a:lnTo>
                <a:cubicBezTo>
                  <a:pt x="0" y="118120"/>
                  <a:pt x="24879" y="127000"/>
                  <a:pt x="55563" y="127000"/>
                </a:cubicBezTo>
                <a:cubicBezTo>
                  <a:pt x="86246" y="127000"/>
                  <a:pt x="111125" y="118120"/>
                  <a:pt x="111125" y="107156"/>
                </a:cubicBezTo>
                <a:lnTo>
                  <a:pt x="111125" y="90736"/>
                </a:lnTo>
                <a:cubicBezTo>
                  <a:pt x="107454" y="93166"/>
                  <a:pt x="103237" y="95126"/>
                  <a:pt x="98847" y="96689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6" name="Text 64"/>
          <p:cNvSpPr/>
          <p:nvPr/>
        </p:nvSpPr>
        <p:spPr>
          <a:xfrm>
            <a:off x="3686969" y="6056313"/>
            <a:ext cx="1222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BigQuery Integration</a:t>
            </a:r>
            <a:endParaRPr lang="en-US" sz="1600" dirty="0"/>
          </a:p>
        </p:txBody>
      </p:sp>
      <p:sp>
        <p:nvSpPr>
          <p:cNvPr id="67" name="Text 65"/>
          <p:cNvSpPr/>
          <p:nvPr/>
        </p:nvSpPr>
        <p:spPr>
          <a:xfrm>
            <a:off x="3464719" y="6310313"/>
            <a:ext cx="2500313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Analyse de données ML-native avec Gemini in BigQuery</a:t>
            </a:r>
            <a:endParaRPr lang="en-US" sz="1600" dirty="0"/>
          </a:p>
        </p:txBody>
      </p:sp>
      <p:sp>
        <p:nvSpPr>
          <p:cNvPr id="68" name="Shape 66"/>
          <p:cNvSpPr/>
          <p:nvPr/>
        </p:nvSpPr>
        <p:spPr>
          <a:xfrm>
            <a:off x="6159500" y="5929313"/>
            <a:ext cx="2698750" cy="825500"/>
          </a:xfrm>
          <a:custGeom>
            <a:avLst/>
            <a:gdLst/>
            <a:ahLst/>
            <a:cxnLst/>
            <a:rect l="l" t="t" r="r" b="b"/>
            <a:pathLst>
              <a:path w="2698750" h="825500">
                <a:moveTo>
                  <a:pt x="95246" y="0"/>
                </a:moveTo>
                <a:lnTo>
                  <a:pt x="2603504" y="0"/>
                </a:lnTo>
                <a:cubicBezTo>
                  <a:pt x="2656107" y="0"/>
                  <a:pt x="2698750" y="42643"/>
                  <a:pt x="2698750" y="95246"/>
                </a:cubicBezTo>
                <a:lnTo>
                  <a:pt x="2698750" y="730254"/>
                </a:lnTo>
                <a:cubicBezTo>
                  <a:pt x="2698750" y="782857"/>
                  <a:pt x="2656107" y="825500"/>
                  <a:pt x="2603504" y="825500"/>
                </a:cubicBezTo>
                <a:lnTo>
                  <a:pt x="95246" y="825500"/>
                </a:lnTo>
                <a:cubicBezTo>
                  <a:pt x="42643" y="825500"/>
                  <a:pt x="0" y="782857"/>
                  <a:pt x="0" y="730254"/>
                </a:cubicBezTo>
                <a:lnTo>
                  <a:pt x="0" y="95246"/>
                </a:lnTo>
                <a:cubicBezTo>
                  <a:pt x="0" y="42643"/>
                  <a:pt x="42643" y="0"/>
                  <a:pt x="95246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9" name="Shape 67"/>
          <p:cNvSpPr/>
          <p:nvPr/>
        </p:nvSpPr>
        <p:spPr>
          <a:xfrm>
            <a:off x="6302375" y="6088063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7938" y="15875"/>
                </a:moveTo>
                <a:cubicBezTo>
                  <a:pt x="3547" y="15875"/>
                  <a:pt x="0" y="19422"/>
                  <a:pt x="0" y="23812"/>
                </a:cubicBezTo>
                <a:cubicBezTo>
                  <a:pt x="0" y="28203"/>
                  <a:pt x="3547" y="31750"/>
                  <a:pt x="7938" y="31750"/>
                </a:cubicBezTo>
                <a:lnTo>
                  <a:pt x="29443" y="31750"/>
                </a:lnTo>
                <a:cubicBezTo>
                  <a:pt x="32494" y="38770"/>
                  <a:pt x="39489" y="43656"/>
                  <a:pt x="47625" y="43656"/>
                </a:cubicBezTo>
                <a:cubicBezTo>
                  <a:pt x="55761" y="43656"/>
                  <a:pt x="62756" y="38770"/>
                  <a:pt x="65807" y="31750"/>
                </a:cubicBezTo>
                <a:lnTo>
                  <a:pt x="119063" y="31750"/>
                </a:lnTo>
                <a:cubicBezTo>
                  <a:pt x="123453" y="31750"/>
                  <a:pt x="127000" y="28203"/>
                  <a:pt x="127000" y="23812"/>
                </a:cubicBezTo>
                <a:cubicBezTo>
                  <a:pt x="127000" y="19422"/>
                  <a:pt x="123453" y="15875"/>
                  <a:pt x="119063" y="15875"/>
                </a:cubicBezTo>
                <a:lnTo>
                  <a:pt x="65807" y="15875"/>
                </a:lnTo>
                <a:cubicBezTo>
                  <a:pt x="62756" y="8855"/>
                  <a:pt x="55761" y="3969"/>
                  <a:pt x="47625" y="3969"/>
                </a:cubicBezTo>
                <a:cubicBezTo>
                  <a:pt x="39489" y="3969"/>
                  <a:pt x="32494" y="8855"/>
                  <a:pt x="29443" y="15875"/>
                </a:cubicBezTo>
                <a:lnTo>
                  <a:pt x="7938" y="15875"/>
                </a:lnTo>
                <a:close/>
                <a:moveTo>
                  <a:pt x="7938" y="55563"/>
                </a:moveTo>
                <a:cubicBezTo>
                  <a:pt x="3547" y="55563"/>
                  <a:pt x="0" y="59110"/>
                  <a:pt x="0" y="63500"/>
                </a:cubicBezTo>
                <a:cubicBezTo>
                  <a:pt x="0" y="67890"/>
                  <a:pt x="3547" y="71438"/>
                  <a:pt x="7938" y="71438"/>
                </a:cubicBezTo>
                <a:lnTo>
                  <a:pt x="69131" y="71438"/>
                </a:lnTo>
                <a:cubicBezTo>
                  <a:pt x="72182" y="78457"/>
                  <a:pt x="79177" y="83344"/>
                  <a:pt x="87313" y="83344"/>
                </a:cubicBezTo>
                <a:cubicBezTo>
                  <a:pt x="95448" y="83344"/>
                  <a:pt x="102443" y="78457"/>
                  <a:pt x="105494" y="71438"/>
                </a:cubicBezTo>
                <a:lnTo>
                  <a:pt x="119063" y="71438"/>
                </a:lnTo>
                <a:cubicBezTo>
                  <a:pt x="123453" y="71438"/>
                  <a:pt x="127000" y="67890"/>
                  <a:pt x="127000" y="63500"/>
                </a:cubicBezTo>
                <a:cubicBezTo>
                  <a:pt x="127000" y="59110"/>
                  <a:pt x="123453" y="55563"/>
                  <a:pt x="119063" y="55563"/>
                </a:cubicBezTo>
                <a:lnTo>
                  <a:pt x="105494" y="55563"/>
                </a:lnTo>
                <a:cubicBezTo>
                  <a:pt x="102443" y="48543"/>
                  <a:pt x="95448" y="43656"/>
                  <a:pt x="87313" y="43656"/>
                </a:cubicBezTo>
                <a:cubicBezTo>
                  <a:pt x="79177" y="43656"/>
                  <a:pt x="72182" y="48543"/>
                  <a:pt x="69131" y="55563"/>
                </a:cubicBezTo>
                <a:lnTo>
                  <a:pt x="7938" y="55563"/>
                </a:lnTo>
                <a:close/>
                <a:moveTo>
                  <a:pt x="7938" y="95250"/>
                </a:moveTo>
                <a:cubicBezTo>
                  <a:pt x="3547" y="95250"/>
                  <a:pt x="0" y="98797"/>
                  <a:pt x="0" y="103188"/>
                </a:cubicBezTo>
                <a:cubicBezTo>
                  <a:pt x="0" y="107578"/>
                  <a:pt x="3547" y="111125"/>
                  <a:pt x="7938" y="111125"/>
                </a:cubicBezTo>
                <a:lnTo>
                  <a:pt x="21506" y="111125"/>
                </a:lnTo>
                <a:cubicBezTo>
                  <a:pt x="24557" y="118145"/>
                  <a:pt x="31552" y="123031"/>
                  <a:pt x="39688" y="123031"/>
                </a:cubicBezTo>
                <a:cubicBezTo>
                  <a:pt x="47823" y="123031"/>
                  <a:pt x="54818" y="118145"/>
                  <a:pt x="57869" y="111125"/>
                </a:cubicBezTo>
                <a:lnTo>
                  <a:pt x="119063" y="111125"/>
                </a:lnTo>
                <a:cubicBezTo>
                  <a:pt x="123453" y="111125"/>
                  <a:pt x="127000" y="107578"/>
                  <a:pt x="127000" y="103188"/>
                </a:cubicBezTo>
                <a:cubicBezTo>
                  <a:pt x="127000" y="98797"/>
                  <a:pt x="123453" y="95250"/>
                  <a:pt x="119063" y="95250"/>
                </a:cubicBezTo>
                <a:lnTo>
                  <a:pt x="57869" y="95250"/>
                </a:lnTo>
                <a:cubicBezTo>
                  <a:pt x="54818" y="88230"/>
                  <a:pt x="47823" y="83344"/>
                  <a:pt x="39688" y="83344"/>
                </a:cubicBezTo>
                <a:cubicBezTo>
                  <a:pt x="31552" y="83344"/>
                  <a:pt x="24557" y="88230"/>
                  <a:pt x="21506" y="95250"/>
                </a:cubicBezTo>
                <a:lnTo>
                  <a:pt x="7938" y="95250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0" name="Text 68"/>
          <p:cNvSpPr/>
          <p:nvPr/>
        </p:nvSpPr>
        <p:spPr>
          <a:xfrm>
            <a:off x="6508750" y="6056313"/>
            <a:ext cx="70643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Fine-tuning</a:t>
            </a:r>
            <a:endParaRPr lang="en-US" sz="1600" dirty="0"/>
          </a:p>
        </p:txBody>
      </p:sp>
      <p:sp>
        <p:nvSpPr>
          <p:cNvPr id="71" name="Text 69"/>
          <p:cNvSpPr/>
          <p:nvPr/>
        </p:nvSpPr>
        <p:spPr>
          <a:xfrm>
            <a:off x="6286500" y="6310313"/>
            <a:ext cx="2500313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Personnalisation des modèles Gemini avec vos données</a:t>
            </a:r>
            <a:endParaRPr lang="en-US" sz="1600" dirty="0"/>
          </a:p>
        </p:txBody>
      </p:sp>
      <p:sp>
        <p:nvSpPr>
          <p:cNvPr id="72" name="Shape 70"/>
          <p:cNvSpPr/>
          <p:nvPr/>
        </p:nvSpPr>
        <p:spPr>
          <a:xfrm>
            <a:off x="8981281" y="5929313"/>
            <a:ext cx="2698750" cy="825500"/>
          </a:xfrm>
          <a:custGeom>
            <a:avLst/>
            <a:gdLst/>
            <a:ahLst/>
            <a:cxnLst/>
            <a:rect l="l" t="t" r="r" b="b"/>
            <a:pathLst>
              <a:path w="2698750" h="825500">
                <a:moveTo>
                  <a:pt x="95246" y="0"/>
                </a:moveTo>
                <a:lnTo>
                  <a:pt x="2603504" y="0"/>
                </a:lnTo>
                <a:cubicBezTo>
                  <a:pt x="2656107" y="0"/>
                  <a:pt x="2698750" y="42643"/>
                  <a:pt x="2698750" y="95246"/>
                </a:cubicBezTo>
                <a:lnTo>
                  <a:pt x="2698750" y="730254"/>
                </a:lnTo>
                <a:cubicBezTo>
                  <a:pt x="2698750" y="782857"/>
                  <a:pt x="2656107" y="825500"/>
                  <a:pt x="2603504" y="825500"/>
                </a:cubicBezTo>
                <a:lnTo>
                  <a:pt x="95246" y="825500"/>
                </a:lnTo>
                <a:cubicBezTo>
                  <a:pt x="42643" y="825500"/>
                  <a:pt x="0" y="782857"/>
                  <a:pt x="0" y="730254"/>
                </a:cubicBezTo>
                <a:lnTo>
                  <a:pt x="0" y="95246"/>
                </a:lnTo>
                <a:cubicBezTo>
                  <a:pt x="0" y="42643"/>
                  <a:pt x="42643" y="0"/>
                  <a:pt x="95246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3" name="Shape 71"/>
          <p:cNvSpPr/>
          <p:nvPr/>
        </p:nvSpPr>
        <p:spPr>
          <a:xfrm>
            <a:off x="9124156" y="6088063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15875" y="15875"/>
                </a:moveTo>
                <a:cubicBezTo>
                  <a:pt x="15875" y="11485"/>
                  <a:pt x="12328" y="7938"/>
                  <a:pt x="7938" y="7938"/>
                </a:cubicBezTo>
                <a:cubicBezTo>
                  <a:pt x="3547" y="7938"/>
                  <a:pt x="0" y="11485"/>
                  <a:pt x="0" y="15875"/>
                </a:cubicBezTo>
                <a:lnTo>
                  <a:pt x="0" y="99219"/>
                </a:lnTo>
                <a:cubicBezTo>
                  <a:pt x="0" y="110182"/>
                  <a:pt x="8880" y="119063"/>
                  <a:pt x="19844" y="119063"/>
                </a:cubicBezTo>
                <a:lnTo>
                  <a:pt x="119063" y="119063"/>
                </a:lnTo>
                <a:cubicBezTo>
                  <a:pt x="123453" y="119063"/>
                  <a:pt x="127000" y="115515"/>
                  <a:pt x="127000" y="111125"/>
                </a:cubicBezTo>
                <a:cubicBezTo>
                  <a:pt x="127000" y="106735"/>
                  <a:pt x="123453" y="103188"/>
                  <a:pt x="119063" y="103188"/>
                </a:cubicBezTo>
                <a:lnTo>
                  <a:pt x="19844" y="103188"/>
                </a:lnTo>
                <a:cubicBezTo>
                  <a:pt x="17661" y="103188"/>
                  <a:pt x="15875" y="101402"/>
                  <a:pt x="15875" y="99219"/>
                </a:cubicBezTo>
                <a:lnTo>
                  <a:pt x="15875" y="15875"/>
                </a:lnTo>
                <a:close/>
                <a:moveTo>
                  <a:pt x="116731" y="37356"/>
                </a:moveTo>
                <a:cubicBezTo>
                  <a:pt x="119831" y="34255"/>
                  <a:pt x="119831" y="29220"/>
                  <a:pt x="116731" y="26119"/>
                </a:cubicBezTo>
                <a:cubicBezTo>
                  <a:pt x="113630" y="23019"/>
                  <a:pt x="108595" y="23019"/>
                  <a:pt x="105494" y="26119"/>
                </a:cubicBezTo>
                <a:lnTo>
                  <a:pt x="79375" y="52263"/>
                </a:lnTo>
                <a:lnTo>
                  <a:pt x="65137" y="38050"/>
                </a:lnTo>
                <a:cubicBezTo>
                  <a:pt x="62037" y="34950"/>
                  <a:pt x="57001" y="34950"/>
                  <a:pt x="53901" y="38050"/>
                </a:cubicBezTo>
                <a:lnTo>
                  <a:pt x="30088" y="61863"/>
                </a:lnTo>
                <a:cubicBezTo>
                  <a:pt x="26988" y="64963"/>
                  <a:pt x="26988" y="69999"/>
                  <a:pt x="30088" y="73099"/>
                </a:cubicBezTo>
                <a:cubicBezTo>
                  <a:pt x="33189" y="76200"/>
                  <a:pt x="38224" y="76200"/>
                  <a:pt x="41325" y="73099"/>
                </a:cubicBezTo>
                <a:lnTo>
                  <a:pt x="59531" y="54893"/>
                </a:lnTo>
                <a:lnTo>
                  <a:pt x="73769" y="69131"/>
                </a:lnTo>
                <a:cubicBezTo>
                  <a:pt x="76870" y="72231"/>
                  <a:pt x="81905" y="72231"/>
                  <a:pt x="85006" y="69131"/>
                </a:cubicBezTo>
                <a:lnTo>
                  <a:pt x="116756" y="37381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4" name="Text 72"/>
          <p:cNvSpPr/>
          <p:nvPr/>
        </p:nvSpPr>
        <p:spPr>
          <a:xfrm>
            <a:off x="9330531" y="6056313"/>
            <a:ext cx="64293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Evaluation</a:t>
            </a:r>
            <a:endParaRPr lang="en-US" sz="1600" dirty="0"/>
          </a:p>
        </p:txBody>
      </p:sp>
      <p:sp>
        <p:nvSpPr>
          <p:cNvPr id="75" name="Text 73"/>
          <p:cNvSpPr/>
          <p:nvPr/>
        </p:nvSpPr>
        <p:spPr>
          <a:xfrm>
            <a:off x="9108281" y="6310313"/>
            <a:ext cx="2500313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Évaluation automatique des performances des modèles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7500" y="317500"/>
            <a:ext cx="116125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kern="0" spc="44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Outils d'IA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17500" y="539750"/>
            <a:ext cx="11747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Entreprise &amp; Décideurs IT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17500" y="1016000"/>
            <a:ext cx="116363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Sécurité, conformité et gouvernance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21469" y="1432719"/>
            <a:ext cx="5675313" cy="3913188"/>
          </a:xfrm>
          <a:custGeom>
            <a:avLst/>
            <a:gdLst/>
            <a:ahLst/>
            <a:cxnLst/>
            <a:rect l="l" t="t" r="r" b="b"/>
            <a:pathLst>
              <a:path w="5675313" h="3913188">
                <a:moveTo>
                  <a:pt x="126983" y="0"/>
                </a:moveTo>
                <a:lnTo>
                  <a:pt x="5548330" y="0"/>
                </a:lnTo>
                <a:cubicBezTo>
                  <a:pt x="5618460" y="0"/>
                  <a:pt x="5675313" y="56852"/>
                  <a:pt x="5675313" y="126983"/>
                </a:cubicBezTo>
                <a:lnTo>
                  <a:pt x="5675313" y="3786205"/>
                </a:lnTo>
                <a:cubicBezTo>
                  <a:pt x="5675313" y="3856335"/>
                  <a:pt x="5618460" y="3913188"/>
                  <a:pt x="5548330" y="3913188"/>
                </a:cubicBezTo>
                <a:lnTo>
                  <a:pt x="126983" y="3913188"/>
                </a:lnTo>
                <a:cubicBezTo>
                  <a:pt x="56852" y="3913188"/>
                  <a:pt x="0" y="3856335"/>
                  <a:pt x="0" y="3786205"/>
                </a:cubicBezTo>
                <a:lnTo>
                  <a:pt x="0" y="126983"/>
                </a:lnTo>
                <a:cubicBezTo>
                  <a:pt x="0" y="56899"/>
                  <a:pt x="56899" y="0"/>
                  <a:pt x="126983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515938" y="1627188"/>
            <a:ext cx="444500" cy="444500"/>
          </a:xfrm>
          <a:custGeom>
            <a:avLst/>
            <a:gdLst/>
            <a:ahLst/>
            <a:cxnLst/>
            <a:rect l="l" t="t" r="r" b="b"/>
            <a:pathLst>
              <a:path w="444500" h="444500">
                <a:moveTo>
                  <a:pt x="95252" y="0"/>
                </a:moveTo>
                <a:lnTo>
                  <a:pt x="349248" y="0"/>
                </a:lnTo>
                <a:cubicBezTo>
                  <a:pt x="401819" y="0"/>
                  <a:pt x="444500" y="42681"/>
                  <a:pt x="444500" y="95252"/>
                </a:cubicBezTo>
                <a:lnTo>
                  <a:pt x="444500" y="349248"/>
                </a:lnTo>
                <a:cubicBezTo>
                  <a:pt x="444500" y="401854"/>
                  <a:pt x="401854" y="444500"/>
                  <a:pt x="349248" y="444500"/>
                </a:cubicBezTo>
                <a:lnTo>
                  <a:pt x="95252" y="444500"/>
                </a:lnTo>
                <a:cubicBezTo>
                  <a:pt x="42681" y="444500"/>
                  <a:pt x="0" y="401819"/>
                  <a:pt x="0" y="34924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642938" y="1754188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96962" y="0"/>
                  <a:pt x="98673" y="372"/>
                  <a:pt x="100236" y="1079"/>
                </a:cubicBezTo>
                <a:lnTo>
                  <a:pt x="170334" y="30807"/>
                </a:lnTo>
                <a:cubicBezTo>
                  <a:pt x="178519" y="34268"/>
                  <a:pt x="184621" y="42342"/>
                  <a:pt x="184584" y="52090"/>
                </a:cubicBezTo>
                <a:cubicBezTo>
                  <a:pt x="184398" y="88999"/>
                  <a:pt x="169218" y="156530"/>
                  <a:pt x="105110" y="187226"/>
                </a:cubicBezTo>
                <a:cubicBezTo>
                  <a:pt x="98896" y="190202"/>
                  <a:pt x="91678" y="190202"/>
                  <a:pt x="85465" y="187226"/>
                </a:cubicBezTo>
                <a:cubicBezTo>
                  <a:pt x="21320" y="156530"/>
                  <a:pt x="6176" y="88999"/>
                  <a:pt x="5990" y="52090"/>
                </a:cubicBezTo>
                <a:cubicBezTo>
                  <a:pt x="5953" y="42342"/>
                  <a:pt x="12055" y="34268"/>
                  <a:pt x="20241" y="30807"/>
                </a:cubicBezTo>
                <a:lnTo>
                  <a:pt x="90301" y="1079"/>
                </a:lnTo>
                <a:cubicBezTo>
                  <a:pt x="91864" y="372"/>
                  <a:pt x="93538" y="0"/>
                  <a:pt x="95250" y="0"/>
                </a:cubicBezTo>
                <a:close/>
                <a:moveTo>
                  <a:pt x="95250" y="24854"/>
                </a:moveTo>
                <a:lnTo>
                  <a:pt x="95250" y="165534"/>
                </a:lnTo>
                <a:cubicBezTo>
                  <a:pt x="146596" y="140680"/>
                  <a:pt x="160400" y="85613"/>
                  <a:pt x="160734" y="52648"/>
                </a:cubicBezTo>
                <a:lnTo>
                  <a:pt x="95250" y="24892"/>
                </a:lnTo>
                <a:lnTo>
                  <a:pt x="95250" y="24892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1087438" y="1627188"/>
            <a:ext cx="177006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Vertex AI Enterprise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87438" y="1881187"/>
            <a:ext cx="17383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Sécurité et conformité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31813" y="223043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9"/>
          <p:cNvSpPr/>
          <p:nvPr/>
        </p:nvSpPr>
        <p:spPr>
          <a:xfrm>
            <a:off x="769938" y="2198688"/>
            <a:ext cx="2936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SLA 99.9%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Garantie de disponibilité avec pénalités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31813" y="251618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769938" y="2484438"/>
            <a:ext cx="3190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HIPAA Compliance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Certification pour données de santé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31813" y="280193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Text 13"/>
          <p:cNvSpPr/>
          <p:nvPr/>
        </p:nvSpPr>
        <p:spPr>
          <a:xfrm>
            <a:off x="769938" y="2770188"/>
            <a:ext cx="38973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VPC Service Controls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Périmètres de sécurité pour prévenir les fuites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31813" y="308768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Text 15"/>
          <p:cNvSpPr/>
          <p:nvPr/>
        </p:nvSpPr>
        <p:spPr>
          <a:xfrm>
            <a:off x="769938" y="3055938"/>
            <a:ext cx="3556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IAM Granulaire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Contrôles d'accès détaillés vs simples clés API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31813" y="337343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9" name="Text 17"/>
          <p:cNvSpPr/>
          <p:nvPr/>
        </p:nvSpPr>
        <p:spPr>
          <a:xfrm>
            <a:off x="769938" y="3341688"/>
            <a:ext cx="2667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CMEK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Clés de chiffrement gérées par le client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31813" y="3659187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Text 19"/>
          <p:cNvSpPr/>
          <p:nvPr/>
        </p:nvSpPr>
        <p:spPr>
          <a:xfrm>
            <a:off x="769938" y="3627438"/>
            <a:ext cx="317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Data Residency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Contrôle de la localisation des données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31813" y="3944937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3" name="Text 21"/>
          <p:cNvSpPr/>
          <p:nvPr/>
        </p:nvSpPr>
        <p:spPr>
          <a:xfrm>
            <a:off x="769938" y="3913188"/>
            <a:ext cx="3230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Audit Logging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Traçabilité complète des accès et actions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195219" y="1432719"/>
            <a:ext cx="5675313" cy="3913188"/>
          </a:xfrm>
          <a:custGeom>
            <a:avLst/>
            <a:gdLst/>
            <a:ahLst/>
            <a:cxnLst/>
            <a:rect l="l" t="t" r="r" b="b"/>
            <a:pathLst>
              <a:path w="5675313" h="3913188">
                <a:moveTo>
                  <a:pt x="126983" y="0"/>
                </a:moveTo>
                <a:lnTo>
                  <a:pt x="5548330" y="0"/>
                </a:lnTo>
                <a:cubicBezTo>
                  <a:pt x="5618460" y="0"/>
                  <a:pt x="5675313" y="56852"/>
                  <a:pt x="5675313" y="126983"/>
                </a:cubicBezTo>
                <a:lnTo>
                  <a:pt x="5675313" y="3786205"/>
                </a:lnTo>
                <a:cubicBezTo>
                  <a:pt x="5675313" y="3856335"/>
                  <a:pt x="5618460" y="3913188"/>
                  <a:pt x="5548330" y="3913188"/>
                </a:cubicBezTo>
                <a:lnTo>
                  <a:pt x="126983" y="3913188"/>
                </a:lnTo>
                <a:cubicBezTo>
                  <a:pt x="56852" y="3913188"/>
                  <a:pt x="0" y="3856335"/>
                  <a:pt x="0" y="3786205"/>
                </a:cubicBezTo>
                <a:lnTo>
                  <a:pt x="0" y="126983"/>
                </a:lnTo>
                <a:cubicBezTo>
                  <a:pt x="0" y="56899"/>
                  <a:pt x="56899" y="0"/>
                  <a:pt x="126983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5" name="Shape 23"/>
          <p:cNvSpPr/>
          <p:nvPr/>
        </p:nvSpPr>
        <p:spPr>
          <a:xfrm>
            <a:off x="6389688" y="1627188"/>
            <a:ext cx="444500" cy="444500"/>
          </a:xfrm>
          <a:custGeom>
            <a:avLst/>
            <a:gdLst/>
            <a:ahLst/>
            <a:cxnLst/>
            <a:rect l="l" t="t" r="r" b="b"/>
            <a:pathLst>
              <a:path w="444500" h="444500">
                <a:moveTo>
                  <a:pt x="95252" y="0"/>
                </a:moveTo>
                <a:lnTo>
                  <a:pt x="349248" y="0"/>
                </a:lnTo>
                <a:cubicBezTo>
                  <a:pt x="401819" y="0"/>
                  <a:pt x="444500" y="42681"/>
                  <a:pt x="444500" y="95252"/>
                </a:cubicBezTo>
                <a:lnTo>
                  <a:pt x="444500" y="349248"/>
                </a:lnTo>
                <a:cubicBezTo>
                  <a:pt x="444500" y="401854"/>
                  <a:pt x="401854" y="444500"/>
                  <a:pt x="349248" y="444500"/>
                </a:cubicBezTo>
                <a:lnTo>
                  <a:pt x="95252" y="444500"/>
                </a:lnTo>
                <a:cubicBezTo>
                  <a:pt x="42681" y="444500"/>
                  <a:pt x="0" y="401819"/>
                  <a:pt x="0" y="34924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6" name="Shape 24"/>
          <p:cNvSpPr/>
          <p:nvPr/>
        </p:nvSpPr>
        <p:spPr>
          <a:xfrm>
            <a:off x="6504781" y="1754188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34243" y="446"/>
                </a:moveTo>
                <a:cubicBezTo>
                  <a:pt x="127918" y="-1377"/>
                  <a:pt x="121332" y="2307"/>
                  <a:pt x="119509" y="8632"/>
                </a:cubicBezTo>
                <a:lnTo>
                  <a:pt x="71884" y="175320"/>
                </a:lnTo>
                <a:cubicBezTo>
                  <a:pt x="70061" y="181645"/>
                  <a:pt x="73744" y="188230"/>
                  <a:pt x="80070" y="190054"/>
                </a:cubicBezTo>
                <a:cubicBezTo>
                  <a:pt x="86395" y="191877"/>
                  <a:pt x="92980" y="188193"/>
                  <a:pt x="94804" y="181868"/>
                </a:cubicBezTo>
                <a:lnTo>
                  <a:pt x="142429" y="15180"/>
                </a:lnTo>
                <a:cubicBezTo>
                  <a:pt x="144252" y="8855"/>
                  <a:pt x="140568" y="2270"/>
                  <a:pt x="134243" y="446"/>
                </a:cubicBezTo>
                <a:close/>
                <a:moveTo>
                  <a:pt x="158279" y="51085"/>
                </a:moveTo>
                <a:cubicBezTo>
                  <a:pt x="153628" y="55736"/>
                  <a:pt x="153628" y="63289"/>
                  <a:pt x="158279" y="67940"/>
                </a:cubicBezTo>
                <a:lnTo>
                  <a:pt x="185589" y="95250"/>
                </a:lnTo>
                <a:lnTo>
                  <a:pt x="158279" y="122560"/>
                </a:lnTo>
                <a:cubicBezTo>
                  <a:pt x="153628" y="127211"/>
                  <a:pt x="153628" y="134764"/>
                  <a:pt x="158279" y="139415"/>
                </a:cubicBezTo>
                <a:cubicBezTo>
                  <a:pt x="162930" y="144066"/>
                  <a:pt x="170483" y="144066"/>
                  <a:pt x="175133" y="139415"/>
                </a:cubicBezTo>
                <a:lnTo>
                  <a:pt x="210852" y="103696"/>
                </a:lnTo>
                <a:cubicBezTo>
                  <a:pt x="215503" y="99045"/>
                  <a:pt x="215503" y="91492"/>
                  <a:pt x="210852" y="86841"/>
                </a:cubicBezTo>
                <a:lnTo>
                  <a:pt x="175133" y="51122"/>
                </a:lnTo>
                <a:cubicBezTo>
                  <a:pt x="170483" y="46472"/>
                  <a:pt x="162930" y="46472"/>
                  <a:pt x="158279" y="51122"/>
                </a:cubicBezTo>
                <a:close/>
                <a:moveTo>
                  <a:pt x="56071" y="51085"/>
                </a:moveTo>
                <a:cubicBezTo>
                  <a:pt x="51420" y="46434"/>
                  <a:pt x="43867" y="46434"/>
                  <a:pt x="39216" y="51085"/>
                </a:cubicBezTo>
                <a:lnTo>
                  <a:pt x="3497" y="86804"/>
                </a:lnTo>
                <a:cubicBezTo>
                  <a:pt x="-1153" y="91455"/>
                  <a:pt x="-1153" y="99008"/>
                  <a:pt x="3497" y="103659"/>
                </a:cubicBezTo>
                <a:lnTo>
                  <a:pt x="39216" y="139378"/>
                </a:lnTo>
                <a:cubicBezTo>
                  <a:pt x="43867" y="144028"/>
                  <a:pt x="51420" y="144028"/>
                  <a:pt x="56071" y="139378"/>
                </a:cubicBezTo>
                <a:cubicBezTo>
                  <a:pt x="60722" y="134727"/>
                  <a:pt x="60722" y="127174"/>
                  <a:pt x="56071" y="122523"/>
                </a:cubicBezTo>
                <a:lnTo>
                  <a:pt x="28761" y="95250"/>
                </a:lnTo>
                <a:lnTo>
                  <a:pt x="56034" y="67940"/>
                </a:lnTo>
                <a:cubicBezTo>
                  <a:pt x="60685" y="63289"/>
                  <a:pt x="60685" y="55736"/>
                  <a:pt x="56034" y="51085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7" name="Text 25"/>
          <p:cNvSpPr/>
          <p:nvPr/>
        </p:nvSpPr>
        <p:spPr>
          <a:xfrm>
            <a:off x="6961188" y="1627188"/>
            <a:ext cx="177006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Gemini Code Assist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961188" y="1881187"/>
            <a:ext cx="17383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Assistance au développement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389688" y="2198688"/>
            <a:ext cx="5286375" cy="1428750"/>
          </a:xfrm>
          <a:custGeom>
            <a:avLst/>
            <a:gdLst/>
            <a:ahLst/>
            <a:cxnLst/>
            <a:rect l="l" t="t" r="r" b="b"/>
            <a:pathLst>
              <a:path w="5286375" h="1428750">
                <a:moveTo>
                  <a:pt x="95255" y="0"/>
                </a:moveTo>
                <a:lnTo>
                  <a:pt x="5191120" y="0"/>
                </a:lnTo>
                <a:cubicBezTo>
                  <a:pt x="5243728" y="0"/>
                  <a:pt x="5286375" y="42647"/>
                  <a:pt x="5286375" y="95255"/>
                </a:cubicBezTo>
                <a:lnTo>
                  <a:pt x="5286375" y="1333495"/>
                </a:lnTo>
                <a:cubicBezTo>
                  <a:pt x="5286375" y="1386103"/>
                  <a:pt x="5243728" y="1428750"/>
                  <a:pt x="5191120" y="1428750"/>
                </a:cubicBezTo>
                <a:lnTo>
                  <a:pt x="95255" y="1428750"/>
                </a:lnTo>
                <a:cubicBezTo>
                  <a:pt x="42647" y="1428750"/>
                  <a:pt x="0" y="1386103"/>
                  <a:pt x="0" y="1333495"/>
                </a:cubicBezTo>
                <a:lnTo>
                  <a:pt x="0" y="95255"/>
                </a:lnTo>
                <a:cubicBezTo>
                  <a:pt x="0" y="42682"/>
                  <a:pt x="42682" y="0"/>
                  <a:pt x="95255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Text 28"/>
          <p:cNvSpPr/>
          <p:nvPr/>
        </p:nvSpPr>
        <p:spPr>
          <a:xfrm>
            <a:off x="6516688" y="2325688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Standard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10765234" y="2325688"/>
            <a:ext cx="8493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0071E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$0.026/heure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516688" y="2579688"/>
            <a:ext cx="50879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Complétion et génération de code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516688" y="2770188"/>
            <a:ext cx="50879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Chat et assistance IDE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6516688" y="2960688"/>
            <a:ext cx="50879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Connaissance codebase locale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516688" y="3151188"/>
            <a:ext cx="50879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Transformation de code intelligente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516688" y="3341688"/>
            <a:ext cx="50879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Gemini in Colab Enterprise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389688" y="3722688"/>
            <a:ext cx="5286375" cy="1428750"/>
          </a:xfrm>
          <a:custGeom>
            <a:avLst/>
            <a:gdLst/>
            <a:ahLst/>
            <a:cxnLst/>
            <a:rect l="l" t="t" r="r" b="b"/>
            <a:pathLst>
              <a:path w="5286375" h="1428750">
                <a:moveTo>
                  <a:pt x="95255" y="0"/>
                </a:moveTo>
                <a:lnTo>
                  <a:pt x="5191120" y="0"/>
                </a:lnTo>
                <a:cubicBezTo>
                  <a:pt x="5243728" y="0"/>
                  <a:pt x="5286375" y="42647"/>
                  <a:pt x="5286375" y="95255"/>
                </a:cubicBezTo>
                <a:lnTo>
                  <a:pt x="5286375" y="1333495"/>
                </a:lnTo>
                <a:cubicBezTo>
                  <a:pt x="5286375" y="1386103"/>
                  <a:pt x="5243728" y="1428750"/>
                  <a:pt x="5191120" y="1428750"/>
                </a:cubicBezTo>
                <a:lnTo>
                  <a:pt x="95255" y="1428750"/>
                </a:lnTo>
                <a:cubicBezTo>
                  <a:pt x="42647" y="1428750"/>
                  <a:pt x="0" y="1386103"/>
                  <a:pt x="0" y="1333495"/>
                </a:cubicBezTo>
                <a:lnTo>
                  <a:pt x="0" y="95255"/>
                </a:lnTo>
                <a:cubicBezTo>
                  <a:pt x="0" y="42682"/>
                  <a:pt x="42682" y="0"/>
                  <a:pt x="95255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8" name="Text 36"/>
          <p:cNvSpPr/>
          <p:nvPr/>
        </p:nvSpPr>
        <p:spPr>
          <a:xfrm>
            <a:off x="6516688" y="3849688"/>
            <a:ext cx="64293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Enterprise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10765234" y="3849688"/>
            <a:ext cx="8493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0071E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$0.062/heure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516688" y="4103688"/>
            <a:ext cx="50879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Tout Standard +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516688" y="4294188"/>
            <a:ext cx="50879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Personnalisation codebase privée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6516688" y="4484688"/>
            <a:ext cx="50879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Gemini in Apigee &amp; Integration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6516688" y="4675188"/>
            <a:ext cx="50879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Cloud Assist avancé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6516688" y="4865688"/>
            <a:ext cx="50879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Limites d'usage agent augmentées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3338" y="-5655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D1D1D">
                  <a:alpha val="95000"/>
                </a:srgbClr>
              </a:gs>
              <a:gs pos="50000">
                <a:srgbClr val="1D1D1D">
                  <a:alpha val="80000"/>
                </a:srgbClr>
              </a:gs>
              <a:gs pos="10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381000" y="213747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315" dirty="0">
                <a:solidFill>
                  <a:srgbClr val="0071E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Chapitre 04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2556570"/>
            <a:ext cx="11887200" cy="866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72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AI Studio &amp; Vertex AI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81000" y="3729930"/>
            <a:ext cx="115728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 l'expérimentation à la production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81000" y="468243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6477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AI Studio 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385763" y="1719263"/>
            <a:ext cx="7534275" cy="4867275"/>
          </a:xfrm>
          <a:custGeom>
            <a:avLst/>
            <a:gdLst/>
            <a:ahLst/>
            <a:cxnLst/>
            <a:rect l="l" t="t" r="r" b="b"/>
            <a:pathLst>
              <a:path w="7534275" h="4867275">
                <a:moveTo>
                  <a:pt x="152394" y="0"/>
                </a:moveTo>
                <a:lnTo>
                  <a:pt x="7381881" y="0"/>
                </a:lnTo>
                <a:cubicBezTo>
                  <a:pt x="7466046" y="0"/>
                  <a:pt x="7534275" y="68229"/>
                  <a:pt x="7534275" y="152394"/>
                </a:cubicBezTo>
                <a:lnTo>
                  <a:pt x="7534275" y="4714881"/>
                </a:lnTo>
                <a:cubicBezTo>
                  <a:pt x="7534275" y="4799046"/>
                  <a:pt x="7466046" y="4867275"/>
                  <a:pt x="7381881" y="4867275"/>
                </a:cubicBezTo>
                <a:lnTo>
                  <a:pt x="152394" y="4867275"/>
                </a:lnTo>
                <a:cubicBezTo>
                  <a:pt x="68229" y="4867275"/>
                  <a:pt x="0" y="4799046"/>
                  <a:pt x="0" y="4714881"/>
                </a:cubicBezTo>
                <a:lnTo>
                  <a:pt x="0" y="152394"/>
                </a:lnTo>
                <a:cubicBezTo>
                  <a:pt x="0" y="68229"/>
                  <a:pt x="68229" y="0"/>
                  <a:pt x="152394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Shape 2"/>
          <p:cNvSpPr/>
          <p:nvPr/>
        </p:nvSpPr>
        <p:spPr>
          <a:xfrm>
            <a:off x="619125" y="1952625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14300" y="0"/>
                </a:moveTo>
                <a:lnTo>
                  <a:pt x="495300" y="0"/>
                </a:lnTo>
                <a:cubicBezTo>
                  <a:pt x="558384" y="0"/>
                  <a:pt x="609600" y="51216"/>
                  <a:pt x="609600" y="114300"/>
                </a:cubicBezTo>
                <a:lnTo>
                  <a:pt x="609600" y="495300"/>
                </a:lnTo>
                <a:cubicBezTo>
                  <a:pt x="609600" y="558384"/>
                  <a:pt x="558384" y="609600"/>
                  <a:pt x="495300" y="609600"/>
                </a:cubicBezTo>
                <a:lnTo>
                  <a:pt x="114300" y="609600"/>
                </a:lnTo>
                <a:cubicBezTo>
                  <a:pt x="51216" y="609600"/>
                  <a:pt x="0" y="558384"/>
                  <a:pt x="0" y="495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801291" y="2114550"/>
            <a:ext cx="250031" cy="285750"/>
          </a:xfrm>
          <a:custGeom>
            <a:avLst/>
            <a:gdLst/>
            <a:ahLst/>
            <a:cxnLst/>
            <a:rect l="l" t="t" r="r" b="b"/>
            <a:pathLst>
              <a:path w="250031" h="285750">
                <a:moveTo>
                  <a:pt x="160734" y="0"/>
                </a:moveTo>
                <a:lnTo>
                  <a:pt x="71438" y="0"/>
                </a:lnTo>
                <a:cubicBezTo>
                  <a:pt x="61559" y="0"/>
                  <a:pt x="53578" y="7981"/>
                  <a:pt x="53578" y="17859"/>
                </a:cubicBezTo>
                <a:cubicBezTo>
                  <a:pt x="53578" y="27738"/>
                  <a:pt x="61559" y="35719"/>
                  <a:pt x="71438" y="35719"/>
                </a:cubicBezTo>
                <a:lnTo>
                  <a:pt x="71438" y="120272"/>
                </a:lnTo>
                <a:lnTo>
                  <a:pt x="4186" y="237920"/>
                </a:lnTo>
                <a:cubicBezTo>
                  <a:pt x="1451" y="242776"/>
                  <a:pt x="0" y="248190"/>
                  <a:pt x="0" y="253771"/>
                </a:cubicBezTo>
                <a:cubicBezTo>
                  <a:pt x="0" y="271463"/>
                  <a:pt x="14288" y="285750"/>
                  <a:pt x="31979" y="285750"/>
                </a:cubicBezTo>
                <a:lnTo>
                  <a:pt x="218052" y="285750"/>
                </a:lnTo>
                <a:cubicBezTo>
                  <a:pt x="235688" y="285750"/>
                  <a:pt x="250031" y="271463"/>
                  <a:pt x="250031" y="253771"/>
                </a:cubicBezTo>
                <a:cubicBezTo>
                  <a:pt x="250031" y="248190"/>
                  <a:pt x="248580" y="242720"/>
                  <a:pt x="245845" y="237920"/>
                </a:cubicBezTo>
                <a:lnTo>
                  <a:pt x="178594" y="120272"/>
                </a:lnTo>
                <a:lnTo>
                  <a:pt x="178594" y="35719"/>
                </a:lnTo>
                <a:cubicBezTo>
                  <a:pt x="188472" y="35719"/>
                  <a:pt x="196453" y="27738"/>
                  <a:pt x="196453" y="17859"/>
                </a:cubicBezTo>
                <a:cubicBezTo>
                  <a:pt x="196453" y="7981"/>
                  <a:pt x="188472" y="0"/>
                  <a:pt x="178594" y="0"/>
                </a:cubicBezTo>
                <a:lnTo>
                  <a:pt x="160734" y="0"/>
                </a:lnTo>
                <a:close/>
                <a:moveTo>
                  <a:pt x="107156" y="120272"/>
                </a:moveTo>
                <a:lnTo>
                  <a:pt x="107156" y="35719"/>
                </a:lnTo>
                <a:lnTo>
                  <a:pt x="142875" y="35719"/>
                </a:lnTo>
                <a:lnTo>
                  <a:pt x="142875" y="120272"/>
                </a:lnTo>
                <a:cubicBezTo>
                  <a:pt x="142875" y="126467"/>
                  <a:pt x="144494" y="132606"/>
                  <a:pt x="147563" y="138019"/>
                </a:cubicBezTo>
                <a:lnTo>
                  <a:pt x="170780" y="178594"/>
                </a:lnTo>
                <a:lnTo>
                  <a:pt x="79251" y="178594"/>
                </a:lnTo>
                <a:lnTo>
                  <a:pt x="102468" y="138019"/>
                </a:lnTo>
                <a:cubicBezTo>
                  <a:pt x="105538" y="132606"/>
                  <a:pt x="107156" y="126523"/>
                  <a:pt x="107156" y="120272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/>
          <p:nvPr/>
        </p:nvSpPr>
        <p:spPr>
          <a:xfrm>
            <a:off x="1381125" y="1952625"/>
            <a:ext cx="43910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Environnement d'expérimentation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81125" y="2295525"/>
            <a:ext cx="43338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Idéal pour prototyper sans coût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19125" y="279082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Shape 7"/>
          <p:cNvSpPr/>
          <p:nvPr/>
        </p:nvSpPr>
        <p:spPr>
          <a:xfrm>
            <a:off x="733425" y="290512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52400" y="76200"/>
                </a:moveTo>
                <a:cubicBezTo>
                  <a:pt x="152400" y="76468"/>
                  <a:pt x="152400" y="76736"/>
                  <a:pt x="152400" y="77004"/>
                </a:cubicBezTo>
                <a:cubicBezTo>
                  <a:pt x="152281" y="87868"/>
                  <a:pt x="142399" y="95250"/>
                  <a:pt x="131534" y="95250"/>
                </a:cubicBezTo>
                <a:lnTo>
                  <a:pt x="102394" y="95250"/>
                </a:lnTo>
                <a:cubicBezTo>
                  <a:pt x="94506" y="95250"/>
                  <a:pt x="88106" y="101650"/>
                  <a:pt x="88106" y="109537"/>
                </a:cubicBezTo>
                <a:cubicBezTo>
                  <a:pt x="88106" y="110550"/>
                  <a:pt x="88225" y="111532"/>
                  <a:pt x="88404" y="112484"/>
                </a:cubicBezTo>
                <a:cubicBezTo>
                  <a:pt x="89029" y="115520"/>
                  <a:pt x="90339" y="118437"/>
                  <a:pt x="91619" y="121384"/>
                </a:cubicBezTo>
                <a:cubicBezTo>
                  <a:pt x="93434" y="125492"/>
                  <a:pt x="95220" y="129570"/>
                  <a:pt x="95220" y="133886"/>
                </a:cubicBezTo>
                <a:cubicBezTo>
                  <a:pt x="95220" y="143351"/>
                  <a:pt x="88791" y="151954"/>
                  <a:pt x="79325" y="152340"/>
                </a:cubicBezTo>
                <a:cubicBezTo>
                  <a:pt x="78284" y="152370"/>
                  <a:pt x="77242" y="152400"/>
                  <a:pt x="76170" y="152400"/>
                </a:cubicBezTo>
                <a:cubicBezTo>
                  <a:pt x="34082" y="152400"/>
                  <a:pt x="-30" y="118289"/>
                  <a:pt x="-30" y="76200"/>
                </a:cubicBezTo>
                <a:cubicBezTo>
                  <a:pt x="-30" y="34111"/>
                  <a:pt x="34111" y="0"/>
                  <a:pt x="76200" y="0"/>
                </a:cubicBezTo>
                <a:cubicBezTo>
                  <a:pt x="118289" y="0"/>
                  <a:pt x="152400" y="34111"/>
                  <a:pt x="152400" y="76200"/>
                </a:cubicBezTo>
                <a:close/>
                <a:moveTo>
                  <a:pt x="38100" y="85725"/>
                </a:moveTo>
                <a:cubicBezTo>
                  <a:pt x="38100" y="80468"/>
                  <a:pt x="33832" y="76200"/>
                  <a:pt x="28575" y="76200"/>
                </a:cubicBezTo>
                <a:cubicBezTo>
                  <a:pt x="23318" y="76200"/>
                  <a:pt x="19050" y="80468"/>
                  <a:pt x="19050" y="85725"/>
                </a:cubicBezTo>
                <a:cubicBezTo>
                  <a:pt x="19050" y="90982"/>
                  <a:pt x="23318" y="95250"/>
                  <a:pt x="28575" y="95250"/>
                </a:cubicBezTo>
                <a:cubicBezTo>
                  <a:pt x="33832" y="95250"/>
                  <a:pt x="38100" y="90982"/>
                  <a:pt x="38100" y="85725"/>
                </a:cubicBezTo>
                <a:close/>
                <a:moveTo>
                  <a:pt x="38100" y="57150"/>
                </a:moveTo>
                <a:cubicBezTo>
                  <a:pt x="43357" y="57150"/>
                  <a:pt x="47625" y="52882"/>
                  <a:pt x="47625" y="47625"/>
                </a:cubicBezTo>
                <a:cubicBezTo>
                  <a:pt x="47625" y="42368"/>
                  <a:pt x="43357" y="38100"/>
                  <a:pt x="38100" y="38100"/>
                </a:cubicBezTo>
                <a:cubicBezTo>
                  <a:pt x="32843" y="38100"/>
                  <a:pt x="28575" y="42368"/>
                  <a:pt x="28575" y="47625"/>
                </a:cubicBezTo>
                <a:cubicBezTo>
                  <a:pt x="28575" y="52882"/>
                  <a:pt x="32843" y="57150"/>
                  <a:pt x="38100" y="57150"/>
                </a:cubicBezTo>
                <a:close/>
                <a:moveTo>
                  <a:pt x="85725" y="28575"/>
                </a:moveTo>
                <a:cubicBezTo>
                  <a:pt x="85725" y="23318"/>
                  <a:pt x="81457" y="19050"/>
                  <a:pt x="76200" y="19050"/>
                </a:cubicBezTo>
                <a:cubicBezTo>
                  <a:pt x="70943" y="19050"/>
                  <a:pt x="66675" y="23318"/>
                  <a:pt x="66675" y="28575"/>
                </a:cubicBezTo>
                <a:cubicBezTo>
                  <a:pt x="66675" y="33832"/>
                  <a:pt x="70943" y="38100"/>
                  <a:pt x="76200" y="38100"/>
                </a:cubicBezTo>
                <a:cubicBezTo>
                  <a:pt x="81457" y="38100"/>
                  <a:pt x="85725" y="33832"/>
                  <a:pt x="85725" y="28575"/>
                </a:cubicBezTo>
                <a:close/>
                <a:moveTo>
                  <a:pt x="114300" y="57150"/>
                </a:moveTo>
                <a:cubicBezTo>
                  <a:pt x="119557" y="57150"/>
                  <a:pt x="123825" y="52882"/>
                  <a:pt x="123825" y="47625"/>
                </a:cubicBezTo>
                <a:cubicBezTo>
                  <a:pt x="123825" y="42368"/>
                  <a:pt x="119557" y="38100"/>
                  <a:pt x="114300" y="38100"/>
                </a:cubicBezTo>
                <a:cubicBezTo>
                  <a:pt x="109043" y="38100"/>
                  <a:pt x="104775" y="42368"/>
                  <a:pt x="104775" y="47625"/>
                </a:cubicBezTo>
                <a:cubicBezTo>
                  <a:pt x="104775" y="52882"/>
                  <a:pt x="109043" y="57150"/>
                  <a:pt x="114300" y="57150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Text 8"/>
          <p:cNvSpPr/>
          <p:nvPr/>
        </p:nvSpPr>
        <p:spPr>
          <a:xfrm>
            <a:off x="1114425" y="2790825"/>
            <a:ext cx="3038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Interface visuelle interactive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114425" y="3057525"/>
            <a:ext cx="30289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Canvas avec aperçu en temps réel et vue code côte à côte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19125" y="359092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Shape 11"/>
          <p:cNvSpPr/>
          <p:nvPr/>
        </p:nvSpPr>
        <p:spPr>
          <a:xfrm>
            <a:off x="742950" y="370522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14300" y="152400"/>
                </a:moveTo>
                <a:lnTo>
                  <a:pt x="28575" y="152400"/>
                </a:lnTo>
                <a:cubicBezTo>
                  <a:pt x="12799" y="152400"/>
                  <a:pt x="0" y="139601"/>
                  <a:pt x="0" y="123825"/>
                </a:cubicBezTo>
                <a:lnTo>
                  <a:pt x="0" y="28575"/>
                </a:lnTo>
                <a:cubicBezTo>
                  <a:pt x="0" y="12799"/>
                  <a:pt x="12799" y="0"/>
                  <a:pt x="28575" y="0"/>
                </a:cubicBezTo>
                <a:lnTo>
                  <a:pt x="119062" y="0"/>
                </a:lnTo>
                <a:cubicBezTo>
                  <a:pt x="126950" y="0"/>
                  <a:pt x="133350" y="6400"/>
                  <a:pt x="133350" y="14288"/>
                </a:cubicBezTo>
                <a:lnTo>
                  <a:pt x="133350" y="100013"/>
                </a:lnTo>
                <a:cubicBezTo>
                  <a:pt x="133350" y="106234"/>
                  <a:pt x="129361" y="111532"/>
                  <a:pt x="123825" y="113496"/>
                </a:cubicBezTo>
                <a:lnTo>
                  <a:pt x="123825" y="133350"/>
                </a:lnTo>
                <a:cubicBezTo>
                  <a:pt x="129094" y="133350"/>
                  <a:pt x="133350" y="137606"/>
                  <a:pt x="133350" y="142875"/>
                </a:cubicBezTo>
                <a:cubicBezTo>
                  <a:pt x="133350" y="148144"/>
                  <a:pt x="129094" y="152400"/>
                  <a:pt x="123825" y="152400"/>
                </a:cubicBezTo>
                <a:lnTo>
                  <a:pt x="114300" y="152400"/>
                </a:lnTo>
                <a:close/>
                <a:moveTo>
                  <a:pt x="28575" y="114300"/>
                </a:moveTo>
                <a:cubicBezTo>
                  <a:pt x="23306" y="114300"/>
                  <a:pt x="19050" y="118556"/>
                  <a:pt x="19050" y="123825"/>
                </a:cubicBezTo>
                <a:cubicBezTo>
                  <a:pt x="19050" y="129094"/>
                  <a:pt x="23306" y="133350"/>
                  <a:pt x="28575" y="133350"/>
                </a:cubicBezTo>
                <a:lnTo>
                  <a:pt x="104775" y="133350"/>
                </a:lnTo>
                <a:lnTo>
                  <a:pt x="104775" y="114300"/>
                </a:lnTo>
                <a:lnTo>
                  <a:pt x="28575" y="114300"/>
                </a:lnTo>
                <a:close/>
                <a:moveTo>
                  <a:pt x="38100" y="45244"/>
                </a:moveTo>
                <a:cubicBezTo>
                  <a:pt x="38100" y="49203"/>
                  <a:pt x="41285" y="52388"/>
                  <a:pt x="45244" y="52388"/>
                </a:cubicBezTo>
                <a:lnTo>
                  <a:pt x="97631" y="52388"/>
                </a:lnTo>
                <a:cubicBezTo>
                  <a:pt x="101590" y="52388"/>
                  <a:pt x="104775" y="49203"/>
                  <a:pt x="104775" y="45244"/>
                </a:cubicBezTo>
                <a:cubicBezTo>
                  <a:pt x="104775" y="41285"/>
                  <a:pt x="101590" y="38100"/>
                  <a:pt x="97631" y="38100"/>
                </a:cubicBezTo>
                <a:lnTo>
                  <a:pt x="45244" y="38100"/>
                </a:lnTo>
                <a:cubicBezTo>
                  <a:pt x="41285" y="38100"/>
                  <a:pt x="38100" y="41285"/>
                  <a:pt x="38100" y="45244"/>
                </a:cubicBezTo>
                <a:close/>
                <a:moveTo>
                  <a:pt x="45244" y="66675"/>
                </a:moveTo>
                <a:cubicBezTo>
                  <a:pt x="41285" y="66675"/>
                  <a:pt x="38100" y="69860"/>
                  <a:pt x="38100" y="73819"/>
                </a:cubicBezTo>
                <a:cubicBezTo>
                  <a:pt x="38100" y="77778"/>
                  <a:pt x="41285" y="80962"/>
                  <a:pt x="45244" y="80962"/>
                </a:cubicBezTo>
                <a:lnTo>
                  <a:pt x="97631" y="80962"/>
                </a:lnTo>
                <a:cubicBezTo>
                  <a:pt x="101590" y="80962"/>
                  <a:pt x="104775" y="77778"/>
                  <a:pt x="104775" y="73819"/>
                </a:cubicBezTo>
                <a:cubicBezTo>
                  <a:pt x="104775" y="69860"/>
                  <a:pt x="101590" y="66675"/>
                  <a:pt x="97631" y="66675"/>
                </a:cubicBezTo>
                <a:lnTo>
                  <a:pt x="45244" y="66675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12"/>
          <p:cNvSpPr/>
          <p:nvPr/>
        </p:nvSpPr>
        <p:spPr>
          <a:xfrm>
            <a:off x="1114425" y="3590925"/>
            <a:ext cx="3038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Bibliothèque de prompts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114425" y="3857625"/>
            <a:ext cx="30289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Collection d'exemples d'applications prêts à adapter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19125" y="439102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Shape 15"/>
          <p:cNvSpPr/>
          <p:nvPr/>
        </p:nvSpPr>
        <p:spPr>
          <a:xfrm>
            <a:off x="733425" y="450532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2798" y="35302"/>
                </a:moveTo>
                <a:cubicBezTo>
                  <a:pt x="-923" y="31581"/>
                  <a:pt x="-923" y="25539"/>
                  <a:pt x="2798" y="21818"/>
                </a:cubicBezTo>
                <a:cubicBezTo>
                  <a:pt x="6519" y="18098"/>
                  <a:pt x="12561" y="18098"/>
                  <a:pt x="16282" y="21818"/>
                </a:cubicBezTo>
                <a:lnTo>
                  <a:pt x="63907" y="69443"/>
                </a:lnTo>
                <a:cubicBezTo>
                  <a:pt x="67628" y="73164"/>
                  <a:pt x="67628" y="79206"/>
                  <a:pt x="63907" y="82927"/>
                </a:cubicBezTo>
                <a:lnTo>
                  <a:pt x="16282" y="130552"/>
                </a:lnTo>
                <a:cubicBezTo>
                  <a:pt x="12561" y="134273"/>
                  <a:pt x="6519" y="134273"/>
                  <a:pt x="2798" y="130552"/>
                </a:cubicBezTo>
                <a:cubicBezTo>
                  <a:pt x="-923" y="126831"/>
                  <a:pt x="-923" y="120789"/>
                  <a:pt x="2798" y="117068"/>
                </a:cubicBezTo>
                <a:lnTo>
                  <a:pt x="43666" y="76200"/>
                </a:lnTo>
                <a:lnTo>
                  <a:pt x="2798" y="35302"/>
                </a:lnTo>
                <a:close/>
                <a:moveTo>
                  <a:pt x="66675" y="114300"/>
                </a:moveTo>
                <a:lnTo>
                  <a:pt x="142875" y="114300"/>
                </a:lnTo>
                <a:cubicBezTo>
                  <a:pt x="148144" y="114300"/>
                  <a:pt x="152400" y="118556"/>
                  <a:pt x="152400" y="123825"/>
                </a:cubicBezTo>
                <a:cubicBezTo>
                  <a:pt x="152400" y="129094"/>
                  <a:pt x="148144" y="133350"/>
                  <a:pt x="142875" y="133350"/>
                </a:cubicBezTo>
                <a:lnTo>
                  <a:pt x="66675" y="133350"/>
                </a:lnTo>
                <a:cubicBezTo>
                  <a:pt x="61406" y="133350"/>
                  <a:pt x="57150" y="129094"/>
                  <a:pt x="57150" y="123825"/>
                </a:cubicBezTo>
                <a:cubicBezTo>
                  <a:pt x="57150" y="118556"/>
                  <a:pt x="61406" y="114300"/>
                  <a:pt x="66675" y="114300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Text 16"/>
          <p:cNvSpPr/>
          <p:nvPr/>
        </p:nvSpPr>
        <p:spPr>
          <a:xfrm>
            <a:off x="1114425" y="4391025"/>
            <a:ext cx="3038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Commandes slash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114425" y="4657725"/>
            <a:ext cx="30289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/ask, /clear, /compare, /model, /prompt pour productivité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229100" y="279082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Shape 19"/>
          <p:cNvSpPr/>
          <p:nvPr/>
        </p:nvSpPr>
        <p:spPr>
          <a:xfrm>
            <a:off x="4352925" y="290512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0" y="28575"/>
                </a:moveTo>
                <a:cubicBezTo>
                  <a:pt x="0" y="18068"/>
                  <a:pt x="8543" y="9525"/>
                  <a:pt x="19050" y="9525"/>
                </a:cubicBezTo>
                <a:lnTo>
                  <a:pt x="114300" y="9525"/>
                </a:lnTo>
                <a:cubicBezTo>
                  <a:pt x="124807" y="9525"/>
                  <a:pt x="133350" y="18068"/>
                  <a:pt x="133350" y="28575"/>
                </a:cubicBezTo>
                <a:lnTo>
                  <a:pt x="133350" y="123825"/>
                </a:lnTo>
                <a:cubicBezTo>
                  <a:pt x="133350" y="134332"/>
                  <a:pt x="124807" y="142875"/>
                  <a:pt x="114300" y="142875"/>
                </a:cubicBezTo>
                <a:lnTo>
                  <a:pt x="19050" y="142875"/>
                </a:lnTo>
                <a:cubicBezTo>
                  <a:pt x="8543" y="142875"/>
                  <a:pt x="0" y="134332"/>
                  <a:pt x="0" y="123825"/>
                </a:cubicBezTo>
                <a:lnTo>
                  <a:pt x="0" y="28575"/>
                </a:lnTo>
                <a:close/>
                <a:moveTo>
                  <a:pt x="19050" y="47625"/>
                </a:moveTo>
                <a:lnTo>
                  <a:pt x="19050" y="123825"/>
                </a:lnTo>
                <a:lnTo>
                  <a:pt x="57150" y="123825"/>
                </a:lnTo>
                <a:lnTo>
                  <a:pt x="57150" y="47625"/>
                </a:lnTo>
                <a:lnTo>
                  <a:pt x="19050" y="47625"/>
                </a:lnTo>
                <a:close/>
                <a:moveTo>
                  <a:pt x="114300" y="47625"/>
                </a:moveTo>
                <a:lnTo>
                  <a:pt x="76200" y="47625"/>
                </a:lnTo>
                <a:lnTo>
                  <a:pt x="76200" y="123825"/>
                </a:lnTo>
                <a:lnTo>
                  <a:pt x="114300" y="123825"/>
                </a:lnTo>
                <a:lnTo>
                  <a:pt x="114300" y="47625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2" name="Text 20"/>
          <p:cNvSpPr/>
          <p:nvPr/>
        </p:nvSpPr>
        <p:spPr>
          <a:xfrm>
            <a:off x="4724400" y="2790825"/>
            <a:ext cx="3038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Comparaison côte à côte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724400" y="3057525"/>
            <a:ext cx="30289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Testez plusieurs modèles et variations de prompts simultanément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229100" y="359092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5" name="Shape 23"/>
          <p:cNvSpPr/>
          <p:nvPr/>
        </p:nvSpPr>
        <p:spPr>
          <a:xfrm>
            <a:off x="4362450" y="3705225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0" y="19050"/>
                </a:moveTo>
                <a:cubicBezTo>
                  <a:pt x="0" y="8543"/>
                  <a:pt x="8543" y="0"/>
                  <a:pt x="19050" y="0"/>
                </a:cubicBezTo>
                <a:lnTo>
                  <a:pt x="63550" y="0"/>
                </a:lnTo>
                <a:cubicBezTo>
                  <a:pt x="68610" y="0"/>
                  <a:pt x="73462" y="1994"/>
                  <a:pt x="77033" y="5566"/>
                </a:cubicBezTo>
                <a:lnTo>
                  <a:pt x="108734" y="37296"/>
                </a:lnTo>
                <a:cubicBezTo>
                  <a:pt x="112306" y="40868"/>
                  <a:pt x="114300" y="45720"/>
                  <a:pt x="114300" y="50780"/>
                </a:cubicBezTo>
                <a:lnTo>
                  <a:pt x="114300" y="133350"/>
                </a:lnTo>
                <a:cubicBezTo>
                  <a:pt x="114300" y="143857"/>
                  <a:pt x="105757" y="152400"/>
                  <a:pt x="95250" y="152400"/>
                </a:cubicBezTo>
                <a:lnTo>
                  <a:pt x="19050" y="152400"/>
                </a:lnTo>
                <a:cubicBezTo>
                  <a:pt x="8543" y="152400"/>
                  <a:pt x="0" y="143857"/>
                  <a:pt x="0" y="133350"/>
                </a:cubicBezTo>
                <a:lnTo>
                  <a:pt x="0" y="19050"/>
                </a:lnTo>
                <a:close/>
                <a:moveTo>
                  <a:pt x="61912" y="17413"/>
                </a:moveTo>
                <a:lnTo>
                  <a:pt x="61912" y="45244"/>
                </a:lnTo>
                <a:cubicBezTo>
                  <a:pt x="61912" y="49203"/>
                  <a:pt x="65097" y="52388"/>
                  <a:pt x="69056" y="52388"/>
                </a:cubicBezTo>
                <a:lnTo>
                  <a:pt x="96887" y="52388"/>
                </a:lnTo>
                <a:lnTo>
                  <a:pt x="61912" y="17413"/>
                </a:lnTo>
                <a:close/>
                <a:moveTo>
                  <a:pt x="62210" y="78284"/>
                </a:moveTo>
                <a:cubicBezTo>
                  <a:pt x="59412" y="75486"/>
                  <a:pt x="54888" y="75486"/>
                  <a:pt x="52120" y="78284"/>
                </a:cubicBezTo>
                <a:lnTo>
                  <a:pt x="33070" y="97334"/>
                </a:lnTo>
                <a:cubicBezTo>
                  <a:pt x="30272" y="100132"/>
                  <a:pt x="30272" y="104656"/>
                  <a:pt x="33070" y="107424"/>
                </a:cubicBezTo>
                <a:cubicBezTo>
                  <a:pt x="35868" y="110192"/>
                  <a:pt x="40392" y="110222"/>
                  <a:pt x="43160" y="107424"/>
                </a:cubicBezTo>
                <a:lnTo>
                  <a:pt x="50006" y="100578"/>
                </a:lnTo>
                <a:lnTo>
                  <a:pt x="50006" y="126206"/>
                </a:lnTo>
                <a:cubicBezTo>
                  <a:pt x="50006" y="130165"/>
                  <a:pt x="53191" y="133350"/>
                  <a:pt x="57150" y="133350"/>
                </a:cubicBezTo>
                <a:cubicBezTo>
                  <a:pt x="61109" y="133350"/>
                  <a:pt x="64294" y="130165"/>
                  <a:pt x="64294" y="126206"/>
                </a:cubicBezTo>
                <a:lnTo>
                  <a:pt x="64294" y="100578"/>
                </a:lnTo>
                <a:lnTo>
                  <a:pt x="71140" y="107424"/>
                </a:lnTo>
                <a:cubicBezTo>
                  <a:pt x="73938" y="110222"/>
                  <a:pt x="78462" y="110222"/>
                  <a:pt x="81230" y="107424"/>
                </a:cubicBezTo>
                <a:cubicBezTo>
                  <a:pt x="83999" y="104626"/>
                  <a:pt x="84028" y="100102"/>
                  <a:pt x="81230" y="97334"/>
                </a:cubicBezTo>
                <a:lnTo>
                  <a:pt x="62180" y="78284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6" name="Text 24"/>
          <p:cNvSpPr/>
          <p:nvPr/>
        </p:nvSpPr>
        <p:spPr>
          <a:xfrm>
            <a:off x="4724400" y="3590925"/>
            <a:ext cx="3038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Upload de fichiers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4724400" y="3857625"/>
            <a:ext cx="30289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Jusqu'à 20 Mo (local ou Cloud Storage) pour tester avec vos données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4229100" y="439102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9" name="Shape 27"/>
          <p:cNvSpPr/>
          <p:nvPr/>
        </p:nvSpPr>
        <p:spPr>
          <a:xfrm>
            <a:off x="4333875" y="4505325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107394" y="357"/>
                </a:moveTo>
                <a:cubicBezTo>
                  <a:pt x="102334" y="-1101"/>
                  <a:pt x="97066" y="1845"/>
                  <a:pt x="95607" y="6906"/>
                </a:cubicBezTo>
                <a:lnTo>
                  <a:pt x="57507" y="140256"/>
                </a:lnTo>
                <a:cubicBezTo>
                  <a:pt x="56049" y="145316"/>
                  <a:pt x="58995" y="150584"/>
                  <a:pt x="64056" y="152043"/>
                </a:cubicBezTo>
                <a:cubicBezTo>
                  <a:pt x="69116" y="153501"/>
                  <a:pt x="74384" y="150555"/>
                  <a:pt x="75843" y="145494"/>
                </a:cubicBezTo>
                <a:lnTo>
                  <a:pt x="113943" y="12144"/>
                </a:lnTo>
                <a:cubicBezTo>
                  <a:pt x="115401" y="7084"/>
                  <a:pt x="112455" y="1816"/>
                  <a:pt x="107394" y="357"/>
                </a:cubicBezTo>
                <a:close/>
                <a:moveTo>
                  <a:pt x="126623" y="40868"/>
                </a:moveTo>
                <a:cubicBezTo>
                  <a:pt x="122902" y="44589"/>
                  <a:pt x="122902" y="50631"/>
                  <a:pt x="126623" y="54352"/>
                </a:cubicBezTo>
                <a:lnTo>
                  <a:pt x="148471" y="76200"/>
                </a:lnTo>
                <a:lnTo>
                  <a:pt x="126623" y="98048"/>
                </a:lnTo>
                <a:cubicBezTo>
                  <a:pt x="122902" y="101769"/>
                  <a:pt x="122902" y="107811"/>
                  <a:pt x="126623" y="111532"/>
                </a:cubicBezTo>
                <a:cubicBezTo>
                  <a:pt x="130344" y="115253"/>
                  <a:pt x="136386" y="115253"/>
                  <a:pt x="140107" y="111532"/>
                </a:cubicBezTo>
                <a:lnTo>
                  <a:pt x="168682" y="82957"/>
                </a:lnTo>
                <a:cubicBezTo>
                  <a:pt x="172403" y="79236"/>
                  <a:pt x="172403" y="73194"/>
                  <a:pt x="168682" y="69473"/>
                </a:cubicBezTo>
                <a:lnTo>
                  <a:pt x="140107" y="40898"/>
                </a:lnTo>
                <a:cubicBezTo>
                  <a:pt x="136386" y="37177"/>
                  <a:pt x="130344" y="37177"/>
                  <a:pt x="126623" y="40898"/>
                </a:cubicBezTo>
                <a:close/>
                <a:moveTo>
                  <a:pt x="44857" y="40868"/>
                </a:moveTo>
                <a:cubicBezTo>
                  <a:pt x="41136" y="37147"/>
                  <a:pt x="35094" y="37147"/>
                  <a:pt x="31373" y="40868"/>
                </a:cubicBezTo>
                <a:lnTo>
                  <a:pt x="2798" y="69443"/>
                </a:lnTo>
                <a:cubicBezTo>
                  <a:pt x="-923" y="73164"/>
                  <a:pt x="-923" y="79206"/>
                  <a:pt x="2798" y="82927"/>
                </a:cubicBezTo>
                <a:lnTo>
                  <a:pt x="31373" y="111502"/>
                </a:lnTo>
                <a:cubicBezTo>
                  <a:pt x="35094" y="115223"/>
                  <a:pt x="41136" y="115223"/>
                  <a:pt x="44857" y="111502"/>
                </a:cubicBezTo>
                <a:cubicBezTo>
                  <a:pt x="48578" y="107781"/>
                  <a:pt x="48578" y="101739"/>
                  <a:pt x="44857" y="98018"/>
                </a:cubicBezTo>
                <a:lnTo>
                  <a:pt x="23009" y="76200"/>
                </a:lnTo>
                <a:lnTo>
                  <a:pt x="44827" y="54352"/>
                </a:lnTo>
                <a:cubicBezTo>
                  <a:pt x="48548" y="50631"/>
                  <a:pt x="48548" y="44589"/>
                  <a:pt x="44827" y="40868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Text 28"/>
          <p:cNvSpPr/>
          <p:nvPr/>
        </p:nvSpPr>
        <p:spPr>
          <a:xfrm>
            <a:off x="4724400" y="4391025"/>
            <a:ext cx="3038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Génération de code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4724400" y="4657725"/>
            <a:ext cx="30289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Exportez vos prompts en fichiers de code prêts à intégrer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19125" y="5929313"/>
            <a:ext cx="7067550" cy="9525"/>
          </a:xfrm>
          <a:custGeom>
            <a:avLst/>
            <a:gdLst/>
            <a:ahLst/>
            <a:cxnLst/>
            <a:rect l="l" t="t" r="r" b="b"/>
            <a:pathLst>
              <a:path w="7067550" h="9525">
                <a:moveTo>
                  <a:pt x="0" y="0"/>
                </a:moveTo>
                <a:lnTo>
                  <a:pt x="7067550" y="0"/>
                </a:lnTo>
                <a:lnTo>
                  <a:pt x="706755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E5E5E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3" name="Shape 31"/>
          <p:cNvSpPr/>
          <p:nvPr/>
        </p:nvSpPr>
        <p:spPr>
          <a:xfrm>
            <a:off x="678656" y="6124575"/>
            <a:ext cx="119063" cy="190500"/>
          </a:xfrm>
          <a:custGeom>
            <a:avLst/>
            <a:gdLst/>
            <a:ahLst/>
            <a:cxnLst/>
            <a:rect l="l" t="t" r="r" b="b"/>
            <a:pathLst>
              <a:path w="119063" h="190500">
                <a:moveTo>
                  <a:pt x="50602" y="8930"/>
                </a:moveTo>
                <a:cubicBezTo>
                  <a:pt x="50602" y="3981"/>
                  <a:pt x="54583" y="0"/>
                  <a:pt x="59531" y="0"/>
                </a:cubicBezTo>
                <a:cubicBezTo>
                  <a:pt x="64480" y="0"/>
                  <a:pt x="68461" y="3981"/>
                  <a:pt x="68461" y="8930"/>
                </a:cubicBezTo>
                <a:lnTo>
                  <a:pt x="68461" y="23812"/>
                </a:lnTo>
                <a:lnTo>
                  <a:pt x="89297" y="23812"/>
                </a:lnTo>
                <a:cubicBezTo>
                  <a:pt x="95883" y="23812"/>
                  <a:pt x="101203" y="29133"/>
                  <a:pt x="101203" y="35719"/>
                </a:cubicBezTo>
                <a:cubicBezTo>
                  <a:pt x="101203" y="42304"/>
                  <a:pt x="95883" y="47625"/>
                  <a:pt x="89297" y="47625"/>
                </a:cubicBezTo>
                <a:lnTo>
                  <a:pt x="46546" y="47625"/>
                </a:lnTo>
                <a:cubicBezTo>
                  <a:pt x="37281" y="47625"/>
                  <a:pt x="29766" y="55141"/>
                  <a:pt x="29766" y="64405"/>
                </a:cubicBezTo>
                <a:cubicBezTo>
                  <a:pt x="29766" y="72777"/>
                  <a:pt x="35905" y="79846"/>
                  <a:pt x="44165" y="81037"/>
                </a:cubicBezTo>
                <a:lnTo>
                  <a:pt x="78246" y="85911"/>
                </a:lnTo>
                <a:cubicBezTo>
                  <a:pt x="98264" y="88776"/>
                  <a:pt x="113109" y="105891"/>
                  <a:pt x="113109" y="126095"/>
                </a:cubicBezTo>
                <a:cubicBezTo>
                  <a:pt x="113109" y="148530"/>
                  <a:pt x="94915" y="166688"/>
                  <a:pt x="72517" y="166688"/>
                </a:cubicBezTo>
                <a:lnTo>
                  <a:pt x="68461" y="166688"/>
                </a:lnTo>
                <a:lnTo>
                  <a:pt x="68461" y="181570"/>
                </a:lnTo>
                <a:cubicBezTo>
                  <a:pt x="68461" y="186519"/>
                  <a:pt x="64480" y="190500"/>
                  <a:pt x="59531" y="190500"/>
                </a:cubicBezTo>
                <a:cubicBezTo>
                  <a:pt x="54583" y="190500"/>
                  <a:pt x="50602" y="186519"/>
                  <a:pt x="50602" y="181570"/>
                </a:cubicBezTo>
                <a:lnTo>
                  <a:pt x="50602" y="166688"/>
                </a:lnTo>
                <a:lnTo>
                  <a:pt x="23812" y="166688"/>
                </a:lnTo>
                <a:cubicBezTo>
                  <a:pt x="17227" y="166688"/>
                  <a:pt x="11906" y="161367"/>
                  <a:pt x="11906" y="154781"/>
                </a:cubicBezTo>
                <a:cubicBezTo>
                  <a:pt x="11906" y="148196"/>
                  <a:pt x="17227" y="142875"/>
                  <a:pt x="23812" y="142875"/>
                </a:cubicBezTo>
                <a:lnTo>
                  <a:pt x="72517" y="142875"/>
                </a:lnTo>
                <a:cubicBezTo>
                  <a:pt x="81781" y="142875"/>
                  <a:pt x="89297" y="135359"/>
                  <a:pt x="89297" y="126095"/>
                </a:cubicBezTo>
                <a:cubicBezTo>
                  <a:pt x="89297" y="117723"/>
                  <a:pt x="83158" y="110654"/>
                  <a:pt x="74898" y="109463"/>
                </a:cubicBezTo>
                <a:lnTo>
                  <a:pt x="40816" y="104589"/>
                </a:lnTo>
                <a:cubicBezTo>
                  <a:pt x="20799" y="101761"/>
                  <a:pt x="5953" y="84609"/>
                  <a:pt x="5953" y="64405"/>
                </a:cubicBezTo>
                <a:cubicBezTo>
                  <a:pt x="5953" y="42007"/>
                  <a:pt x="24147" y="23812"/>
                  <a:pt x="46546" y="23812"/>
                </a:cubicBezTo>
                <a:lnTo>
                  <a:pt x="50602" y="23812"/>
                </a:lnTo>
                <a:lnTo>
                  <a:pt x="50602" y="8930"/>
                </a:lnTo>
                <a:close/>
              </a:path>
            </a:pathLst>
          </a:custGeom>
          <a:solidFill>
            <a:srgbClr val="34A85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4" name="Text 32"/>
          <p:cNvSpPr/>
          <p:nvPr/>
        </p:nvSpPr>
        <p:spPr>
          <a:xfrm>
            <a:off x="933450" y="6086475"/>
            <a:ext cx="10572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100% Gratuit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4467076" y="6124575"/>
            <a:ext cx="3286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Parfait pour l'apprentissage et la validation de concepts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8158163" y="1719263"/>
            <a:ext cx="3719512" cy="2486025"/>
          </a:xfrm>
          <a:custGeom>
            <a:avLst/>
            <a:gdLst/>
            <a:ahLst/>
            <a:cxnLst/>
            <a:rect l="l" t="t" r="r" b="b"/>
            <a:pathLst>
              <a:path w="3719512" h="2486025">
                <a:moveTo>
                  <a:pt x="155378" y="0"/>
                </a:moveTo>
                <a:lnTo>
                  <a:pt x="3564135" y="0"/>
                </a:lnTo>
                <a:cubicBezTo>
                  <a:pt x="3649948" y="0"/>
                  <a:pt x="3719513" y="68229"/>
                  <a:pt x="3719513" y="152393"/>
                </a:cubicBezTo>
                <a:lnTo>
                  <a:pt x="3719513" y="2333632"/>
                </a:lnTo>
                <a:cubicBezTo>
                  <a:pt x="3719513" y="2417796"/>
                  <a:pt x="3649948" y="2486025"/>
                  <a:pt x="3564135" y="2486025"/>
                </a:cubicBezTo>
                <a:lnTo>
                  <a:pt x="155378" y="2486025"/>
                </a:lnTo>
                <a:cubicBezTo>
                  <a:pt x="69565" y="2486025"/>
                  <a:pt x="0" y="2417796"/>
                  <a:pt x="0" y="2333632"/>
                </a:cubicBezTo>
                <a:lnTo>
                  <a:pt x="0" y="152393"/>
                </a:lnTo>
                <a:cubicBezTo>
                  <a:pt x="0" y="68229"/>
                  <a:pt x="69565" y="0"/>
                  <a:pt x="155378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7" name="Text 35"/>
          <p:cNvSpPr/>
          <p:nvPr/>
        </p:nvSpPr>
        <p:spPr>
          <a:xfrm>
            <a:off x="8391525" y="1952625"/>
            <a:ext cx="32670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Quand utiliser AI Studio ?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8410575" y="240982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34A85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9" name="Text 37"/>
          <p:cNvSpPr/>
          <p:nvPr/>
        </p:nvSpPr>
        <p:spPr>
          <a:xfrm>
            <a:off x="8696325" y="2371725"/>
            <a:ext cx="2657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Expérimenter avec les modèles Gemini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8410575" y="275272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34A85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1" name="Text 39"/>
          <p:cNvSpPr/>
          <p:nvPr/>
        </p:nvSpPr>
        <p:spPr>
          <a:xfrm>
            <a:off x="8696325" y="2714625"/>
            <a:ext cx="2009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Tester et affiner vos prompts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8410575" y="309562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34A85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3" name="Text 41"/>
          <p:cNvSpPr/>
          <p:nvPr/>
        </p:nvSpPr>
        <p:spPr>
          <a:xfrm>
            <a:off x="8696325" y="3057525"/>
            <a:ext cx="28098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Valider un concept avant développement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8410575" y="343852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34A85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5" name="Text 43"/>
          <p:cNvSpPr/>
          <p:nvPr/>
        </p:nvSpPr>
        <p:spPr>
          <a:xfrm>
            <a:off x="8696325" y="3400425"/>
            <a:ext cx="14668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Apprendre sans coût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8410575" y="378142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34A85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7" name="Text 45"/>
          <p:cNvSpPr/>
          <p:nvPr/>
        </p:nvSpPr>
        <p:spPr>
          <a:xfrm>
            <a:off x="8696325" y="3743325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Prototyper rapidement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8158163" y="4443413"/>
            <a:ext cx="3719513" cy="2143125"/>
          </a:xfrm>
          <a:custGeom>
            <a:avLst/>
            <a:gdLst/>
            <a:ahLst/>
            <a:cxnLst/>
            <a:rect l="l" t="t" r="r" b="b"/>
            <a:pathLst>
              <a:path w="3719513" h="2143125">
                <a:moveTo>
                  <a:pt x="155382" y="0"/>
                </a:moveTo>
                <a:lnTo>
                  <a:pt x="3564131" y="0"/>
                </a:lnTo>
                <a:cubicBezTo>
                  <a:pt x="3649946" y="0"/>
                  <a:pt x="3719513" y="68231"/>
                  <a:pt x="3719513" y="152398"/>
                </a:cubicBezTo>
                <a:lnTo>
                  <a:pt x="3719513" y="1990727"/>
                </a:lnTo>
                <a:cubicBezTo>
                  <a:pt x="3719513" y="2074894"/>
                  <a:pt x="3649946" y="2143125"/>
                  <a:pt x="3564131" y="2143125"/>
                </a:cubicBezTo>
                <a:lnTo>
                  <a:pt x="155382" y="2143125"/>
                </a:lnTo>
                <a:cubicBezTo>
                  <a:pt x="69567" y="2143125"/>
                  <a:pt x="0" y="2074894"/>
                  <a:pt x="0" y="1990727"/>
                </a:cubicBezTo>
                <a:lnTo>
                  <a:pt x="0" y="152398"/>
                </a:lnTo>
                <a:cubicBezTo>
                  <a:pt x="0" y="68287"/>
                  <a:pt x="69624" y="0"/>
                  <a:pt x="155382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9" name="Text 47"/>
          <p:cNvSpPr/>
          <p:nvPr/>
        </p:nvSpPr>
        <p:spPr>
          <a:xfrm>
            <a:off x="8391525" y="4676775"/>
            <a:ext cx="32670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Limitations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8410575" y="513397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49709" y="49709"/>
                </a:moveTo>
                <a:cubicBezTo>
                  <a:pt x="52507" y="46911"/>
                  <a:pt x="57031" y="46911"/>
                  <a:pt x="59799" y="49709"/>
                </a:cubicBezTo>
                <a:lnTo>
                  <a:pt x="76170" y="66080"/>
                </a:lnTo>
                <a:lnTo>
                  <a:pt x="92541" y="49709"/>
                </a:lnTo>
                <a:cubicBezTo>
                  <a:pt x="95339" y="46911"/>
                  <a:pt x="99864" y="46911"/>
                  <a:pt x="102632" y="49709"/>
                </a:cubicBezTo>
                <a:cubicBezTo>
                  <a:pt x="105400" y="52507"/>
                  <a:pt x="105430" y="57031"/>
                  <a:pt x="102632" y="59799"/>
                </a:cubicBezTo>
                <a:lnTo>
                  <a:pt x="86261" y="76170"/>
                </a:lnTo>
                <a:lnTo>
                  <a:pt x="102632" y="92541"/>
                </a:lnTo>
                <a:cubicBezTo>
                  <a:pt x="105430" y="95339"/>
                  <a:pt x="105430" y="99864"/>
                  <a:pt x="102632" y="102632"/>
                </a:cubicBezTo>
                <a:cubicBezTo>
                  <a:pt x="99834" y="105400"/>
                  <a:pt x="95310" y="105430"/>
                  <a:pt x="92541" y="102632"/>
                </a:cubicBezTo>
                <a:lnTo>
                  <a:pt x="76170" y="86261"/>
                </a:lnTo>
                <a:lnTo>
                  <a:pt x="59799" y="102632"/>
                </a:lnTo>
                <a:cubicBezTo>
                  <a:pt x="57001" y="105430"/>
                  <a:pt x="52477" y="105430"/>
                  <a:pt x="49709" y="102632"/>
                </a:cubicBezTo>
                <a:cubicBezTo>
                  <a:pt x="46940" y="99834"/>
                  <a:pt x="46911" y="95310"/>
                  <a:pt x="49709" y="92541"/>
                </a:cubicBezTo>
                <a:lnTo>
                  <a:pt x="66080" y="76170"/>
                </a:lnTo>
                <a:lnTo>
                  <a:pt x="49709" y="59799"/>
                </a:lnTo>
                <a:cubicBezTo>
                  <a:pt x="46911" y="57001"/>
                  <a:pt x="46911" y="52477"/>
                  <a:pt x="49709" y="49709"/>
                </a:cubicBezTo>
                <a:close/>
              </a:path>
            </a:pathLst>
          </a:custGeom>
          <a:solidFill>
            <a:srgbClr val="EA433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1" name="Text 49"/>
          <p:cNvSpPr/>
          <p:nvPr/>
        </p:nvSpPr>
        <p:spPr>
          <a:xfrm>
            <a:off x="8696325" y="5095875"/>
            <a:ext cx="15525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Pas d'accès API direct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8410575" y="547687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49709" y="49709"/>
                </a:moveTo>
                <a:cubicBezTo>
                  <a:pt x="52507" y="46911"/>
                  <a:pt x="57031" y="46911"/>
                  <a:pt x="59799" y="49709"/>
                </a:cubicBezTo>
                <a:lnTo>
                  <a:pt x="76170" y="66080"/>
                </a:lnTo>
                <a:lnTo>
                  <a:pt x="92541" y="49709"/>
                </a:lnTo>
                <a:cubicBezTo>
                  <a:pt x="95339" y="46911"/>
                  <a:pt x="99864" y="46911"/>
                  <a:pt x="102632" y="49709"/>
                </a:cubicBezTo>
                <a:cubicBezTo>
                  <a:pt x="105400" y="52507"/>
                  <a:pt x="105430" y="57031"/>
                  <a:pt x="102632" y="59799"/>
                </a:cubicBezTo>
                <a:lnTo>
                  <a:pt x="86261" y="76170"/>
                </a:lnTo>
                <a:lnTo>
                  <a:pt x="102632" y="92541"/>
                </a:lnTo>
                <a:cubicBezTo>
                  <a:pt x="105430" y="95339"/>
                  <a:pt x="105430" y="99864"/>
                  <a:pt x="102632" y="102632"/>
                </a:cubicBezTo>
                <a:cubicBezTo>
                  <a:pt x="99834" y="105400"/>
                  <a:pt x="95310" y="105430"/>
                  <a:pt x="92541" y="102632"/>
                </a:cubicBezTo>
                <a:lnTo>
                  <a:pt x="76170" y="86261"/>
                </a:lnTo>
                <a:lnTo>
                  <a:pt x="59799" y="102632"/>
                </a:lnTo>
                <a:cubicBezTo>
                  <a:pt x="57001" y="105430"/>
                  <a:pt x="52477" y="105430"/>
                  <a:pt x="49709" y="102632"/>
                </a:cubicBezTo>
                <a:cubicBezTo>
                  <a:pt x="46940" y="99834"/>
                  <a:pt x="46911" y="95310"/>
                  <a:pt x="49709" y="92541"/>
                </a:cubicBezTo>
                <a:lnTo>
                  <a:pt x="66080" y="76170"/>
                </a:lnTo>
                <a:lnTo>
                  <a:pt x="49709" y="59799"/>
                </a:lnTo>
                <a:cubicBezTo>
                  <a:pt x="46911" y="57001"/>
                  <a:pt x="46911" y="52477"/>
                  <a:pt x="49709" y="49709"/>
                </a:cubicBezTo>
                <a:close/>
              </a:path>
            </a:pathLst>
          </a:custGeom>
          <a:solidFill>
            <a:srgbClr val="EA433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3" name="Text 51"/>
          <p:cNvSpPr/>
          <p:nvPr/>
        </p:nvSpPr>
        <p:spPr>
          <a:xfrm>
            <a:off x="8696325" y="5400675"/>
            <a:ext cx="3181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Pas de SLA ( Service Level Agreement ) garanti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8410575" y="581977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49709" y="49709"/>
                </a:moveTo>
                <a:cubicBezTo>
                  <a:pt x="52507" y="46911"/>
                  <a:pt x="57031" y="46911"/>
                  <a:pt x="59799" y="49709"/>
                </a:cubicBezTo>
                <a:lnTo>
                  <a:pt x="76170" y="66080"/>
                </a:lnTo>
                <a:lnTo>
                  <a:pt x="92541" y="49709"/>
                </a:lnTo>
                <a:cubicBezTo>
                  <a:pt x="95339" y="46911"/>
                  <a:pt x="99864" y="46911"/>
                  <a:pt x="102632" y="49709"/>
                </a:cubicBezTo>
                <a:cubicBezTo>
                  <a:pt x="105400" y="52507"/>
                  <a:pt x="105430" y="57031"/>
                  <a:pt x="102632" y="59799"/>
                </a:cubicBezTo>
                <a:lnTo>
                  <a:pt x="86261" y="76170"/>
                </a:lnTo>
                <a:lnTo>
                  <a:pt x="102632" y="92541"/>
                </a:lnTo>
                <a:cubicBezTo>
                  <a:pt x="105430" y="95339"/>
                  <a:pt x="105430" y="99864"/>
                  <a:pt x="102632" y="102632"/>
                </a:cubicBezTo>
                <a:cubicBezTo>
                  <a:pt x="99834" y="105400"/>
                  <a:pt x="95310" y="105430"/>
                  <a:pt x="92541" y="102632"/>
                </a:cubicBezTo>
                <a:lnTo>
                  <a:pt x="76170" y="86261"/>
                </a:lnTo>
                <a:lnTo>
                  <a:pt x="59799" y="102632"/>
                </a:lnTo>
                <a:cubicBezTo>
                  <a:pt x="57001" y="105430"/>
                  <a:pt x="52477" y="105430"/>
                  <a:pt x="49709" y="102632"/>
                </a:cubicBezTo>
                <a:cubicBezTo>
                  <a:pt x="46940" y="99834"/>
                  <a:pt x="46911" y="95310"/>
                  <a:pt x="49709" y="92541"/>
                </a:cubicBezTo>
                <a:lnTo>
                  <a:pt x="66080" y="76170"/>
                </a:lnTo>
                <a:lnTo>
                  <a:pt x="49709" y="59799"/>
                </a:lnTo>
                <a:cubicBezTo>
                  <a:pt x="46911" y="57001"/>
                  <a:pt x="46911" y="52477"/>
                  <a:pt x="49709" y="49709"/>
                </a:cubicBezTo>
                <a:close/>
              </a:path>
            </a:pathLst>
          </a:custGeom>
          <a:solidFill>
            <a:srgbClr val="EA433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5" name="Text 53"/>
          <p:cNvSpPr/>
          <p:nvPr/>
        </p:nvSpPr>
        <p:spPr>
          <a:xfrm>
            <a:off x="8696325" y="5781675"/>
            <a:ext cx="1895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Pas de contrôles enterprise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8410575" y="616267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49709" y="49709"/>
                </a:moveTo>
                <a:cubicBezTo>
                  <a:pt x="52507" y="46911"/>
                  <a:pt x="57031" y="46911"/>
                  <a:pt x="59799" y="49709"/>
                </a:cubicBezTo>
                <a:lnTo>
                  <a:pt x="76170" y="66080"/>
                </a:lnTo>
                <a:lnTo>
                  <a:pt x="92541" y="49709"/>
                </a:lnTo>
                <a:cubicBezTo>
                  <a:pt x="95339" y="46911"/>
                  <a:pt x="99864" y="46911"/>
                  <a:pt x="102632" y="49709"/>
                </a:cubicBezTo>
                <a:cubicBezTo>
                  <a:pt x="105400" y="52507"/>
                  <a:pt x="105430" y="57031"/>
                  <a:pt x="102632" y="59799"/>
                </a:cubicBezTo>
                <a:lnTo>
                  <a:pt x="86261" y="76170"/>
                </a:lnTo>
                <a:lnTo>
                  <a:pt x="102632" y="92541"/>
                </a:lnTo>
                <a:cubicBezTo>
                  <a:pt x="105430" y="95339"/>
                  <a:pt x="105430" y="99864"/>
                  <a:pt x="102632" y="102632"/>
                </a:cubicBezTo>
                <a:cubicBezTo>
                  <a:pt x="99834" y="105400"/>
                  <a:pt x="95310" y="105430"/>
                  <a:pt x="92541" y="102632"/>
                </a:cubicBezTo>
                <a:lnTo>
                  <a:pt x="76170" y="86261"/>
                </a:lnTo>
                <a:lnTo>
                  <a:pt x="59799" y="102632"/>
                </a:lnTo>
                <a:cubicBezTo>
                  <a:pt x="57001" y="105430"/>
                  <a:pt x="52477" y="105430"/>
                  <a:pt x="49709" y="102632"/>
                </a:cubicBezTo>
                <a:cubicBezTo>
                  <a:pt x="46940" y="99834"/>
                  <a:pt x="46911" y="95310"/>
                  <a:pt x="49709" y="92541"/>
                </a:cubicBezTo>
                <a:lnTo>
                  <a:pt x="66080" y="76170"/>
                </a:lnTo>
                <a:lnTo>
                  <a:pt x="49709" y="59799"/>
                </a:lnTo>
                <a:cubicBezTo>
                  <a:pt x="46911" y="57001"/>
                  <a:pt x="46911" y="52477"/>
                  <a:pt x="49709" y="49709"/>
                </a:cubicBezTo>
                <a:close/>
              </a:path>
            </a:pathLst>
          </a:custGeom>
          <a:solidFill>
            <a:srgbClr val="EA433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7" name="Text 55"/>
          <p:cNvSpPr/>
          <p:nvPr/>
        </p:nvSpPr>
        <p:spPr>
          <a:xfrm>
            <a:off x="8696325" y="6124575"/>
            <a:ext cx="11906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Limites de quota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7500" y="539750"/>
            <a:ext cx="11747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Vertex AI : La plateforme Enterprise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17500" y="1016000"/>
            <a:ext cx="116363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Production, conformité et échelle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21469" y="1432719"/>
            <a:ext cx="5675313" cy="2579688"/>
          </a:xfrm>
          <a:custGeom>
            <a:avLst/>
            <a:gdLst/>
            <a:ahLst/>
            <a:cxnLst/>
            <a:rect l="l" t="t" r="r" b="b"/>
            <a:pathLst>
              <a:path w="5675313" h="2579688">
                <a:moveTo>
                  <a:pt x="126998" y="0"/>
                </a:moveTo>
                <a:lnTo>
                  <a:pt x="5548314" y="0"/>
                </a:lnTo>
                <a:cubicBezTo>
                  <a:pt x="5618454" y="0"/>
                  <a:pt x="5675313" y="56859"/>
                  <a:pt x="5675313" y="126998"/>
                </a:cubicBezTo>
                <a:lnTo>
                  <a:pt x="5675313" y="2452689"/>
                </a:lnTo>
                <a:cubicBezTo>
                  <a:pt x="5675313" y="2522829"/>
                  <a:pt x="5618454" y="2579688"/>
                  <a:pt x="5548314" y="2579688"/>
                </a:cubicBezTo>
                <a:lnTo>
                  <a:pt x="126998" y="2579688"/>
                </a:lnTo>
                <a:cubicBezTo>
                  <a:pt x="56859" y="2579688"/>
                  <a:pt x="0" y="2522829"/>
                  <a:pt x="0" y="2452689"/>
                </a:cubicBezTo>
                <a:lnTo>
                  <a:pt x="0" y="126998"/>
                </a:lnTo>
                <a:cubicBezTo>
                  <a:pt x="0" y="56906"/>
                  <a:pt x="56906" y="0"/>
                  <a:pt x="126998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515938" y="1627188"/>
            <a:ext cx="444500" cy="444500"/>
          </a:xfrm>
          <a:custGeom>
            <a:avLst/>
            <a:gdLst/>
            <a:ahLst/>
            <a:cxnLst/>
            <a:rect l="l" t="t" r="r" b="b"/>
            <a:pathLst>
              <a:path w="444500" h="444500">
                <a:moveTo>
                  <a:pt x="95252" y="0"/>
                </a:moveTo>
                <a:lnTo>
                  <a:pt x="349248" y="0"/>
                </a:lnTo>
                <a:cubicBezTo>
                  <a:pt x="401819" y="0"/>
                  <a:pt x="444500" y="42681"/>
                  <a:pt x="444500" y="95252"/>
                </a:cubicBezTo>
                <a:lnTo>
                  <a:pt x="444500" y="349248"/>
                </a:lnTo>
                <a:cubicBezTo>
                  <a:pt x="444500" y="401854"/>
                  <a:pt x="401854" y="444500"/>
                  <a:pt x="349248" y="444500"/>
                </a:cubicBezTo>
                <a:lnTo>
                  <a:pt x="95252" y="444500"/>
                </a:lnTo>
                <a:cubicBezTo>
                  <a:pt x="42681" y="444500"/>
                  <a:pt x="0" y="401819"/>
                  <a:pt x="0" y="34924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642938" y="1754188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1906" y="11906"/>
                </a:moveTo>
                <a:cubicBezTo>
                  <a:pt x="5321" y="11906"/>
                  <a:pt x="0" y="17227"/>
                  <a:pt x="0" y="23812"/>
                </a:cubicBezTo>
                <a:lnTo>
                  <a:pt x="0" y="160734"/>
                </a:lnTo>
                <a:cubicBezTo>
                  <a:pt x="0" y="170594"/>
                  <a:pt x="8000" y="178594"/>
                  <a:pt x="17859" y="178594"/>
                </a:cubicBezTo>
                <a:lnTo>
                  <a:pt x="172641" y="178594"/>
                </a:lnTo>
                <a:cubicBezTo>
                  <a:pt x="182500" y="178594"/>
                  <a:pt x="190500" y="170594"/>
                  <a:pt x="190500" y="160734"/>
                </a:cubicBezTo>
                <a:lnTo>
                  <a:pt x="190500" y="56629"/>
                </a:lnTo>
                <a:cubicBezTo>
                  <a:pt x="190500" y="49857"/>
                  <a:pt x="183282" y="45579"/>
                  <a:pt x="177329" y="48778"/>
                </a:cubicBezTo>
                <a:lnTo>
                  <a:pt x="119063" y="80144"/>
                </a:lnTo>
                <a:lnTo>
                  <a:pt x="119063" y="56629"/>
                </a:lnTo>
                <a:cubicBezTo>
                  <a:pt x="119063" y="49857"/>
                  <a:pt x="111844" y="45579"/>
                  <a:pt x="105891" y="48778"/>
                </a:cubicBezTo>
                <a:lnTo>
                  <a:pt x="47625" y="80144"/>
                </a:lnTo>
                <a:lnTo>
                  <a:pt x="47625" y="23812"/>
                </a:lnTo>
                <a:cubicBezTo>
                  <a:pt x="47625" y="17227"/>
                  <a:pt x="42304" y="11906"/>
                  <a:pt x="35719" y="11906"/>
                </a:cubicBezTo>
                <a:lnTo>
                  <a:pt x="11906" y="11906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Text 5"/>
          <p:cNvSpPr/>
          <p:nvPr/>
        </p:nvSpPr>
        <p:spPr>
          <a:xfrm>
            <a:off x="1087438" y="1627188"/>
            <a:ext cx="223043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Plateforme de production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87438" y="1881187"/>
            <a:ext cx="21986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Pour applications critiques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31813" y="223043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Text 8"/>
          <p:cNvSpPr/>
          <p:nvPr/>
        </p:nvSpPr>
        <p:spPr>
          <a:xfrm>
            <a:off x="769938" y="2198688"/>
            <a:ext cx="3508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Accès complet Gemini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Tous les modèles avec SLA enterprise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31813" y="251618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10"/>
          <p:cNvSpPr/>
          <p:nvPr/>
        </p:nvSpPr>
        <p:spPr>
          <a:xfrm>
            <a:off x="769938" y="2484438"/>
            <a:ext cx="337343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Entraînement à l'échelle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Fine-tuning et déploiement massif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31813" y="280193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12"/>
          <p:cNvSpPr/>
          <p:nvPr/>
        </p:nvSpPr>
        <p:spPr>
          <a:xfrm>
            <a:off x="769938" y="2770188"/>
            <a:ext cx="3484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MLOps complet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Pipeline CI/CD, monitoring, gestion versions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31813" y="308768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Text 14"/>
          <p:cNvSpPr/>
          <p:nvPr/>
        </p:nvSpPr>
        <p:spPr>
          <a:xfrm>
            <a:off x="769938" y="3055938"/>
            <a:ext cx="30083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Intégrations GCP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BigQuery, Cloud Storage, Pub/Sub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31813" y="337343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Text 16"/>
          <p:cNvSpPr/>
          <p:nvPr/>
        </p:nvSpPr>
        <p:spPr>
          <a:xfrm>
            <a:off x="769938" y="3341688"/>
            <a:ext cx="30083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Agent Builder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Création d'agents IA conversationnels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31813" y="3659187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0" name="Text 18"/>
          <p:cNvSpPr/>
          <p:nvPr/>
        </p:nvSpPr>
        <p:spPr>
          <a:xfrm>
            <a:off x="769938" y="3627438"/>
            <a:ext cx="307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Vector Search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Similarité sémantique à grande échelle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195219" y="1432719"/>
            <a:ext cx="5675313" cy="2579688"/>
          </a:xfrm>
          <a:custGeom>
            <a:avLst/>
            <a:gdLst/>
            <a:ahLst/>
            <a:cxnLst/>
            <a:rect l="l" t="t" r="r" b="b"/>
            <a:pathLst>
              <a:path w="5675313" h="2579688">
                <a:moveTo>
                  <a:pt x="126998" y="0"/>
                </a:moveTo>
                <a:lnTo>
                  <a:pt x="5548314" y="0"/>
                </a:lnTo>
                <a:cubicBezTo>
                  <a:pt x="5618454" y="0"/>
                  <a:pt x="5675313" y="56859"/>
                  <a:pt x="5675313" y="126998"/>
                </a:cubicBezTo>
                <a:lnTo>
                  <a:pt x="5675313" y="2452689"/>
                </a:lnTo>
                <a:cubicBezTo>
                  <a:pt x="5675313" y="2522829"/>
                  <a:pt x="5618454" y="2579688"/>
                  <a:pt x="5548314" y="2579688"/>
                </a:cubicBezTo>
                <a:lnTo>
                  <a:pt x="126998" y="2579688"/>
                </a:lnTo>
                <a:cubicBezTo>
                  <a:pt x="56859" y="2579688"/>
                  <a:pt x="0" y="2522829"/>
                  <a:pt x="0" y="2452689"/>
                </a:cubicBezTo>
                <a:lnTo>
                  <a:pt x="0" y="126998"/>
                </a:lnTo>
                <a:cubicBezTo>
                  <a:pt x="0" y="56906"/>
                  <a:pt x="56906" y="0"/>
                  <a:pt x="126998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2" name="Shape 20"/>
          <p:cNvSpPr/>
          <p:nvPr/>
        </p:nvSpPr>
        <p:spPr>
          <a:xfrm>
            <a:off x="6389688" y="1627188"/>
            <a:ext cx="444500" cy="444500"/>
          </a:xfrm>
          <a:custGeom>
            <a:avLst/>
            <a:gdLst/>
            <a:ahLst/>
            <a:cxnLst/>
            <a:rect l="l" t="t" r="r" b="b"/>
            <a:pathLst>
              <a:path w="444500" h="444500">
                <a:moveTo>
                  <a:pt x="95252" y="0"/>
                </a:moveTo>
                <a:lnTo>
                  <a:pt x="349248" y="0"/>
                </a:lnTo>
                <a:cubicBezTo>
                  <a:pt x="401819" y="0"/>
                  <a:pt x="444500" y="42681"/>
                  <a:pt x="444500" y="95252"/>
                </a:cubicBezTo>
                <a:lnTo>
                  <a:pt x="444500" y="349248"/>
                </a:lnTo>
                <a:cubicBezTo>
                  <a:pt x="444500" y="401854"/>
                  <a:pt x="401854" y="444500"/>
                  <a:pt x="349248" y="444500"/>
                </a:cubicBezTo>
                <a:lnTo>
                  <a:pt x="95252" y="444500"/>
                </a:lnTo>
                <a:cubicBezTo>
                  <a:pt x="42681" y="444500"/>
                  <a:pt x="0" y="401819"/>
                  <a:pt x="0" y="34924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3" name="Shape 21"/>
          <p:cNvSpPr/>
          <p:nvPr/>
        </p:nvSpPr>
        <p:spPr>
          <a:xfrm>
            <a:off x="6516688" y="1754188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96962" y="0"/>
                  <a:pt x="98673" y="372"/>
                  <a:pt x="100236" y="1079"/>
                </a:cubicBezTo>
                <a:lnTo>
                  <a:pt x="170334" y="30807"/>
                </a:lnTo>
                <a:cubicBezTo>
                  <a:pt x="178519" y="34268"/>
                  <a:pt x="184621" y="42342"/>
                  <a:pt x="184584" y="52090"/>
                </a:cubicBezTo>
                <a:cubicBezTo>
                  <a:pt x="184398" y="88999"/>
                  <a:pt x="169218" y="156530"/>
                  <a:pt x="105110" y="187226"/>
                </a:cubicBezTo>
                <a:cubicBezTo>
                  <a:pt x="98896" y="190202"/>
                  <a:pt x="91678" y="190202"/>
                  <a:pt x="85465" y="187226"/>
                </a:cubicBezTo>
                <a:cubicBezTo>
                  <a:pt x="21320" y="156530"/>
                  <a:pt x="6176" y="88999"/>
                  <a:pt x="5990" y="52090"/>
                </a:cubicBezTo>
                <a:cubicBezTo>
                  <a:pt x="5953" y="42342"/>
                  <a:pt x="12055" y="34268"/>
                  <a:pt x="20241" y="30807"/>
                </a:cubicBezTo>
                <a:lnTo>
                  <a:pt x="90301" y="1079"/>
                </a:lnTo>
                <a:cubicBezTo>
                  <a:pt x="91864" y="372"/>
                  <a:pt x="93538" y="0"/>
                  <a:pt x="95250" y="0"/>
                </a:cubicBezTo>
                <a:close/>
                <a:moveTo>
                  <a:pt x="95250" y="24854"/>
                </a:moveTo>
                <a:lnTo>
                  <a:pt x="95250" y="165534"/>
                </a:lnTo>
                <a:cubicBezTo>
                  <a:pt x="146596" y="140680"/>
                  <a:pt x="160400" y="85613"/>
                  <a:pt x="160734" y="52648"/>
                </a:cubicBezTo>
                <a:lnTo>
                  <a:pt x="95250" y="24892"/>
                </a:lnTo>
                <a:lnTo>
                  <a:pt x="95250" y="24892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Text 22"/>
          <p:cNvSpPr/>
          <p:nvPr/>
        </p:nvSpPr>
        <p:spPr>
          <a:xfrm>
            <a:off x="6961188" y="1627188"/>
            <a:ext cx="1698625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Sécurité Enterprise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961188" y="1881187"/>
            <a:ext cx="1666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Conformité et gouvernance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405563" y="223043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7" name="Text 25"/>
          <p:cNvSpPr/>
          <p:nvPr/>
        </p:nvSpPr>
        <p:spPr>
          <a:xfrm>
            <a:off x="6643688" y="2198688"/>
            <a:ext cx="2698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SLA 99.9%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Garantie avec pénalités financières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405563" y="251618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9" name="Text 27"/>
          <p:cNvSpPr/>
          <p:nvPr/>
        </p:nvSpPr>
        <p:spPr>
          <a:xfrm>
            <a:off x="6643688" y="2484438"/>
            <a:ext cx="2722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HIPAA, SOC2, ISO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Certifications de conformité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405563" y="280193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1" name="Text 29"/>
          <p:cNvSpPr/>
          <p:nvPr/>
        </p:nvSpPr>
        <p:spPr>
          <a:xfrm>
            <a:off x="6643688" y="2770188"/>
            <a:ext cx="2595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VPC Service Controls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Périmètres de sécurité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405563" y="308768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3" name="Text 31"/>
          <p:cNvSpPr/>
          <p:nvPr/>
        </p:nvSpPr>
        <p:spPr>
          <a:xfrm>
            <a:off x="6643688" y="3055938"/>
            <a:ext cx="24526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IAM granulaire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Contrôles d'accès détaillés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405563" y="337343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5" name="Text 33"/>
          <p:cNvSpPr/>
          <p:nvPr/>
        </p:nvSpPr>
        <p:spPr>
          <a:xfrm>
            <a:off x="6643688" y="3341688"/>
            <a:ext cx="2047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CMEK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Chiffrement avec clés client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405563" y="3659187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7" name="Text 35"/>
          <p:cNvSpPr/>
          <p:nvPr/>
        </p:nvSpPr>
        <p:spPr>
          <a:xfrm>
            <a:off x="6643688" y="3627438"/>
            <a:ext cx="242093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Data Residency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Localisation des données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317500" y="4143591"/>
            <a:ext cx="11549063" cy="2635235"/>
          </a:xfrm>
          <a:custGeom>
            <a:avLst/>
            <a:gdLst/>
            <a:ahLst/>
            <a:cxnLst/>
            <a:rect l="l" t="t" r="r" b="b"/>
            <a:pathLst>
              <a:path w="11549063" h="2635235">
                <a:moveTo>
                  <a:pt x="126989" y="0"/>
                </a:moveTo>
                <a:lnTo>
                  <a:pt x="11422074" y="0"/>
                </a:lnTo>
                <a:cubicBezTo>
                  <a:pt x="11492208" y="0"/>
                  <a:pt x="11549063" y="48774"/>
                  <a:pt x="11549063" y="108941"/>
                </a:cubicBezTo>
                <a:lnTo>
                  <a:pt x="11549063" y="2526294"/>
                </a:lnTo>
                <a:cubicBezTo>
                  <a:pt x="11549063" y="2586461"/>
                  <a:pt x="11492208" y="2635235"/>
                  <a:pt x="11422074" y="2635235"/>
                </a:cubicBezTo>
                <a:lnTo>
                  <a:pt x="126989" y="2635235"/>
                </a:lnTo>
                <a:cubicBezTo>
                  <a:pt x="56855" y="2635235"/>
                  <a:pt x="0" y="2586461"/>
                  <a:pt x="0" y="2526294"/>
                </a:cubicBezTo>
                <a:lnTo>
                  <a:pt x="0" y="108941"/>
                </a:lnTo>
                <a:cubicBezTo>
                  <a:pt x="0" y="48815"/>
                  <a:pt x="56902" y="0"/>
                  <a:pt x="126989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9" name="Text 37"/>
          <p:cNvSpPr/>
          <p:nvPr/>
        </p:nvSpPr>
        <p:spPr>
          <a:xfrm>
            <a:off x="519906" y="4246544"/>
            <a:ext cx="1096167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Comparaison AI Studio vs Vertex AI</a:t>
            </a:r>
            <a:endParaRPr lang="en-US" sz="1600" dirty="0"/>
          </a:p>
        </p:txBody>
      </p:sp>
      <p:graphicFrame>
        <p:nvGraphicFramePr>
          <p:cNvPr id="4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6719" y="4468794"/>
          <a:ext cx="11160126" cy="2222496"/>
        </p:xfrm>
        <a:graphic>
          <a:graphicData uri="http://schemas.openxmlformats.org/drawingml/2006/table">
            <a:tbl>
              <a:tblPr/>
              <a:tblGrid>
                <a:gridCol w="3436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0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22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416">
                <a:tc>
                  <a:txBody>
                    <a:bodyPr/>
                    <a:lstStyle/>
                    <a:p>
                      <a:pPr algn="l"/>
                      <a:r>
                        <a:rPr lang="en-US" sz="1000" b="1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Fonctionnalité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27000" marR="1270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AI Studio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27000" marR="1270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u="none" dirty="0">
                          <a:solidFill>
                            <a:srgbClr val="0071E3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Vertex AI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27000" marR="1270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416">
                <a:tc>
                  <a:txBody>
                    <a:bodyPr/>
                    <a:lstStyle/>
                    <a:p>
                      <a:r>
                        <a:rPr lang="en-US" sz="1000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Coût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27000" marR="1270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u="none" dirty="0">
                          <a:solidFill>
                            <a:srgbClr val="34A853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Gratuit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27000" marR="1270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Payant (consommation)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27000" marR="1270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416">
                <a:tc>
                  <a:txBody>
                    <a:bodyPr/>
                    <a:lstStyle/>
                    <a:p>
                      <a:r>
                        <a:rPr lang="en-US" sz="1000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Accès API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27000" marR="1270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Limité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27000" marR="1270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u="none" dirty="0">
                          <a:solidFill>
                            <a:srgbClr val="34A853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Complet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27000" marR="1270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416">
                <a:tc>
                  <a:txBody>
                    <a:bodyPr/>
                    <a:lstStyle/>
                    <a:p>
                      <a:r>
                        <a:rPr lang="en-US" sz="1000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SLA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27000" marR="1270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Non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27000" marR="1270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u="none" dirty="0">
                          <a:solidFill>
                            <a:srgbClr val="34A853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99.9%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27000" marR="1270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416">
                <a:tc>
                  <a:txBody>
                    <a:bodyPr/>
                    <a:lstStyle/>
                    <a:p>
                      <a:r>
                        <a:rPr lang="en-US" sz="1000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Conformité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27000" marR="1270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Standard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27000" marR="1270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u="none" dirty="0">
                          <a:solidFill>
                            <a:srgbClr val="34A853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HIPAA, SOC2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27000" marR="1270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416">
                <a:tc>
                  <a:txBody>
                    <a:bodyPr/>
                    <a:lstStyle/>
                    <a:p>
                      <a:r>
                        <a:rPr lang="en-US" sz="1000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MLOps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27000" marR="1270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Non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27000" marR="1270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u="none" dirty="0">
                          <a:solidFill>
                            <a:srgbClr val="34A853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Complet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27000" marR="1270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6477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Cas d'usage : De AI Studio à Vertex AI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1219200"/>
            <a:ext cx="11525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Le parcours typique de migration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52152" y="1714500"/>
            <a:ext cx="762000" cy="762000"/>
          </a:xfrm>
          <a:custGeom>
            <a:avLst/>
            <a:gdLst/>
            <a:ahLst/>
            <a:cxnLst/>
            <a:rect l="l" t="t" r="r" b="b"/>
            <a:pathLst>
              <a:path w="762000" h="762000">
                <a:moveTo>
                  <a:pt x="381000" y="0"/>
                </a:moveTo>
                <a:lnTo>
                  <a:pt x="381000" y="0"/>
                </a:lnTo>
                <a:cubicBezTo>
                  <a:pt x="591280" y="0"/>
                  <a:pt x="762000" y="170720"/>
                  <a:pt x="762000" y="381000"/>
                </a:cubicBezTo>
                <a:lnTo>
                  <a:pt x="762000" y="381000"/>
                </a:lnTo>
                <a:cubicBezTo>
                  <a:pt x="762000" y="591280"/>
                  <a:pt x="591280" y="762000"/>
                  <a:pt x="381000" y="762000"/>
                </a:cubicBezTo>
                <a:lnTo>
                  <a:pt x="381000" y="762000"/>
                </a:lnTo>
                <a:cubicBezTo>
                  <a:pt x="170720" y="762000"/>
                  <a:pt x="0" y="591280"/>
                  <a:pt x="0" y="381000"/>
                </a:cubicBezTo>
                <a:lnTo>
                  <a:pt x="0" y="381000"/>
                </a:lnTo>
                <a:cubicBezTo>
                  <a:pt x="0" y="170720"/>
                  <a:pt x="170720" y="0"/>
                  <a:pt x="381000" y="0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810518" y="1952625"/>
            <a:ext cx="250031" cy="285750"/>
          </a:xfrm>
          <a:custGeom>
            <a:avLst/>
            <a:gdLst/>
            <a:ahLst/>
            <a:cxnLst/>
            <a:rect l="l" t="t" r="r" b="b"/>
            <a:pathLst>
              <a:path w="250031" h="285750">
                <a:moveTo>
                  <a:pt x="160734" y="0"/>
                </a:moveTo>
                <a:lnTo>
                  <a:pt x="71438" y="0"/>
                </a:lnTo>
                <a:cubicBezTo>
                  <a:pt x="61559" y="0"/>
                  <a:pt x="53578" y="7981"/>
                  <a:pt x="53578" y="17859"/>
                </a:cubicBezTo>
                <a:cubicBezTo>
                  <a:pt x="53578" y="27738"/>
                  <a:pt x="61559" y="35719"/>
                  <a:pt x="71438" y="35719"/>
                </a:cubicBezTo>
                <a:lnTo>
                  <a:pt x="71438" y="120272"/>
                </a:lnTo>
                <a:lnTo>
                  <a:pt x="4186" y="237920"/>
                </a:lnTo>
                <a:cubicBezTo>
                  <a:pt x="1451" y="242776"/>
                  <a:pt x="0" y="248190"/>
                  <a:pt x="0" y="253771"/>
                </a:cubicBezTo>
                <a:cubicBezTo>
                  <a:pt x="0" y="271463"/>
                  <a:pt x="14288" y="285750"/>
                  <a:pt x="31979" y="285750"/>
                </a:cubicBezTo>
                <a:lnTo>
                  <a:pt x="218052" y="285750"/>
                </a:lnTo>
                <a:cubicBezTo>
                  <a:pt x="235688" y="285750"/>
                  <a:pt x="250031" y="271463"/>
                  <a:pt x="250031" y="253771"/>
                </a:cubicBezTo>
                <a:cubicBezTo>
                  <a:pt x="250031" y="248190"/>
                  <a:pt x="248580" y="242720"/>
                  <a:pt x="245845" y="237920"/>
                </a:cubicBezTo>
                <a:lnTo>
                  <a:pt x="178594" y="120272"/>
                </a:lnTo>
                <a:lnTo>
                  <a:pt x="178594" y="35719"/>
                </a:lnTo>
                <a:cubicBezTo>
                  <a:pt x="188472" y="35719"/>
                  <a:pt x="196453" y="27738"/>
                  <a:pt x="196453" y="17859"/>
                </a:cubicBezTo>
                <a:cubicBezTo>
                  <a:pt x="196453" y="7981"/>
                  <a:pt x="188472" y="0"/>
                  <a:pt x="178594" y="0"/>
                </a:cubicBezTo>
                <a:lnTo>
                  <a:pt x="160734" y="0"/>
                </a:lnTo>
                <a:close/>
                <a:moveTo>
                  <a:pt x="107156" y="120272"/>
                </a:moveTo>
                <a:lnTo>
                  <a:pt x="107156" y="35719"/>
                </a:lnTo>
                <a:lnTo>
                  <a:pt x="142875" y="35719"/>
                </a:lnTo>
                <a:lnTo>
                  <a:pt x="142875" y="120272"/>
                </a:lnTo>
                <a:cubicBezTo>
                  <a:pt x="142875" y="126467"/>
                  <a:pt x="144494" y="132606"/>
                  <a:pt x="147563" y="138019"/>
                </a:cubicBezTo>
                <a:lnTo>
                  <a:pt x="170780" y="178594"/>
                </a:lnTo>
                <a:lnTo>
                  <a:pt x="79251" y="178594"/>
                </a:lnTo>
                <a:lnTo>
                  <a:pt x="102468" y="138019"/>
                </a:lnTo>
                <a:cubicBezTo>
                  <a:pt x="105538" y="132606"/>
                  <a:pt x="107156" y="126523"/>
                  <a:pt x="107156" y="120272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/>
          <p:nvPr/>
        </p:nvSpPr>
        <p:spPr>
          <a:xfrm>
            <a:off x="333375" y="2590800"/>
            <a:ext cx="1200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1. AI Studio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2900" y="2895600"/>
            <a:ext cx="1181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Expérimentation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937123" y="240030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E5E5E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Shape 7"/>
          <p:cNvSpPr/>
          <p:nvPr/>
        </p:nvSpPr>
        <p:spPr>
          <a:xfrm>
            <a:off x="3394323" y="22669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Shape 8"/>
          <p:cNvSpPr/>
          <p:nvPr/>
        </p:nvSpPr>
        <p:spPr>
          <a:xfrm>
            <a:off x="3482429" y="235267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30902" y="72561"/>
                </a:moveTo>
                <a:cubicBezTo>
                  <a:pt x="134157" y="69306"/>
                  <a:pt x="134157" y="64018"/>
                  <a:pt x="130902" y="60763"/>
                </a:cubicBezTo>
                <a:lnTo>
                  <a:pt x="89230" y="19091"/>
                </a:lnTo>
                <a:cubicBezTo>
                  <a:pt x="85974" y="15835"/>
                  <a:pt x="80687" y="15835"/>
                  <a:pt x="77432" y="19091"/>
                </a:cubicBezTo>
                <a:cubicBezTo>
                  <a:pt x="74176" y="22347"/>
                  <a:pt x="74176" y="27634"/>
                  <a:pt x="77432" y="30889"/>
                </a:cubicBezTo>
                <a:lnTo>
                  <a:pt x="104883" y="58341"/>
                </a:lnTo>
                <a:lnTo>
                  <a:pt x="8334" y="58341"/>
                </a:lnTo>
                <a:cubicBezTo>
                  <a:pt x="3724" y="58341"/>
                  <a:pt x="0" y="62065"/>
                  <a:pt x="0" y="66675"/>
                </a:cubicBezTo>
                <a:cubicBezTo>
                  <a:pt x="0" y="71285"/>
                  <a:pt x="3724" y="75009"/>
                  <a:pt x="8334" y="75009"/>
                </a:cubicBezTo>
                <a:lnTo>
                  <a:pt x="104883" y="75009"/>
                </a:lnTo>
                <a:lnTo>
                  <a:pt x="77432" y="102461"/>
                </a:lnTo>
                <a:cubicBezTo>
                  <a:pt x="74176" y="105716"/>
                  <a:pt x="74176" y="111003"/>
                  <a:pt x="77432" y="114259"/>
                </a:cubicBezTo>
                <a:cubicBezTo>
                  <a:pt x="80687" y="117515"/>
                  <a:pt x="85974" y="117515"/>
                  <a:pt x="89230" y="114259"/>
                </a:cubicBezTo>
                <a:lnTo>
                  <a:pt x="130902" y="72587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Shape 9"/>
          <p:cNvSpPr/>
          <p:nvPr/>
        </p:nvSpPr>
        <p:spPr>
          <a:xfrm>
            <a:off x="5784800" y="1714500"/>
            <a:ext cx="762000" cy="762000"/>
          </a:xfrm>
          <a:custGeom>
            <a:avLst/>
            <a:gdLst/>
            <a:ahLst/>
            <a:cxnLst/>
            <a:rect l="l" t="t" r="r" b="b"/>
            <a:pathLst>
              <a:path w="762000" h="762000">
                <a:moveTo>
                  <a:pt x="381000" y="0"/>
                </a:moveTo>
                <a:lnTo>
                  <a:pt x="381000" y="0"/>
                </a:lnTo>
                <a:cubicBezTo>
                  <a:pt x="591280" y="0"/>
                  <a:pt x="762000" y="170720"/>
                  <a:pt x="762000" y="381000"/>
                </a:cubicBezTo>
                <a:lnTo>
                  <a:pt x="762000" y="381000"/>
                </a:lnTo>
                <a:cubicBezTo>
                  <a:pt x="762000" y="591280"/>
                  <a:pt x="591280" y="762000"/>
                  <a:pt x="381000" y="762000"/>
                </a:cubicBezTo>
                <a:lnTo>
                  <a:pt x="381000" y="762000"/>
                </a:lnTo>
                <a:cubicBezTo>
                  <a:pt x="170720" y="762000"/>
                  <a:pt x="0" y="591280"/>
                  <a:pt x="0" y="381000"/>
                </a:cubicBezTo>
                <a:lnTo>
                  <a:pt x="0" y="381000"/>
                </a:lnTo>
                <a:cubicBezTo>
                  <a:pt x="0" y="170720"/>
                  <a:pt x="170720" y="0"/>
                  <a:pt x="381000" y="0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Shape 10"/>
          <p:cNvSpPr/>
          <p:nvPr/>
        </p:nvSpPr>
        <p:spPr>
          <a:xfrm>
            <a:off x="6007447" y="1952625"/>
            <a:ext cx="321469" cy="285750"/>
          </a:xfrm>
          <a:custGeom>
            <a:avLst/>
            <a:gdLst/>
            <a:ahLst/>
            <a:cxnLst/>
            <a:rect l="l" t="t" r="r" b="b"/>
            <a:pathLst>
              <a:path w="321469" h="285750">
                <a:moveTo>
                  <a:pt x="201364" y="670"/>
                </a:moveTo>
                <a:cubicBezTo>
                  <a:pt x="191877" y="-2065"/>
                  <a:pt x="181998" y="3460"/>
                  <a:pt x="179263" y="12948"/>
                </a:cubicBezTo>
                <a:lnTo>
                  <a:pt x="107826" y="262979"/>
                </a:lnTo>
                <a:cubicBezTo>
                  <a:pt x="105091" y="272467"/>
                  <a:pt x="110617" y="282346"/>
                  <a:pt x="120104" y="285080"/>
                </a:cubicBezTo>
                <a:cubicBezTo>
                  <a:pt x="129592" y="287815"/>
                  <a:pt x="139471" y="282290"/>
                  <a:pt x="142205" y="272802"/>
                </a:cubicBezTo>
                <a:lnTo>
                  <a:pt x="213643" y="22771"/>
                </a:lnTo>
                <a:cubicBezTo>
                  <a:pt x="216377" y="13283"/>
                  <a:pt x="210852" y="3404"/>
                  <a:pt x="201364" y="670"/>
                </a:cubicBezTo>
                <a:close/>
                <a:moveTo>
                  <a:pt x="237418" y="76628"/>
                </a:moveTo>
                <a:cubicBezTo>
                  <a:pt x="230442" y="83604"/>
                  <a:pt x="230442" y="94934"/>
                  <a:pt x="237418" y="101910"/>
                </a:cubicBezTo>
                <a:lnTo>
                  <a:pt x="278383" y="142875"/>
                </a:lnTo>
                <a:lnTo>
                  <a:pt x="237418" y="183840"/>
                </a:lnTo>
                <a:cubicBezTo>
                  <a:pt x="230442" y="190816"/>
                  <a:pt x="230442" y="202146"/>
                  <a:pt x="237418" y="209122"/>
                </a:cubicBezTo>
                <a:cubicBezTo>
                  <a:pt x="244394" y="216098"/>
                  <a:pt x="255724" y="216098"/>
                  <a:pt x="262700" y="209122"/>
                </a:cubicBezTo>
                <a:lnTo>
                  <a:pt x="316278" y="155544"/>
                </a:lnTo>
                <a:cubicBezTo>
                  <a:pt x="323255" y="148568"/>
                  <a:pt x="323255" y="137238"/>
                  <a:pt x="316278" y="130262"/>
                </a:cubicBezTo>
                <a:lnTo>
                  <a:pt x="262700" y="76684"/>
                </a:lnTo>
                <a:cubicBezTo>
                  <a:pt x="255724" y="69707"/>
                  <a:pt x="244394" y="69707"/>
                  <a:pt x="237418" y="76684"/>
                </a:cubicBezTo>
                <a:close/>
                <a:moveTo>
                  <a:pt x="84106" y="76628"/>
                </a:moveTo>
                <a:cubicBezTo>
                  <a:pt x="77130" y="69652"/>
                  <a:pt x="65801" y="69652"/>
                  <a:pt x="58824" y="76628"/>
                </a:cubicBezTo>
                <a:lnTo>
                  <a:pt x="5246" y="130206"/>
                </a:lnTo>
                <a:cubicBezTo>
                  <a:pt x="-1730" y="137182"/>
                  <a:pt x="-1730" y="148512"/>
                  <a:pt x="5246" y="155488"/>
                </a:cubicBezTo>
                <a:lnTo>
                  <a:pt x="58824" y="209066"/>
                </a:lnTo>
                <a:cubicBezTo>
                  <a:pt x="65801" y="216043"/>
                  <a:pt x="77130" y="216043"/>
                  <a:pt x="84106" y="209066"/>
                </a:cubicBezTo>
                <a:cubicBezTo>
                  <a:pt x="91083" y="202090"/>
                  <a:pt x="91083" y="190760"/>
                  <a:pt x="84106" y="183784"/>
                </a:cubicBezTo>
                <a:lnTo>
                  <a:pt x="43142" y="142875"/>
                </a:lnTo>
                <a:lnTo>
                  <a:pt x="84051" y="101910"/>
                </a:lnTo>
                <a:cubicBezTo>
                  <a:pt x="91027" y="94934"/>
                  <a:pt x="91027" y="83604"/>
                  <a:pt x="84051" y="76628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5560516" y="2590800"/>
            <a:ext cx="12096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2. Gemini API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570041" y="2895600"/>
            <a:ext cx="11906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Intégration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175427" y="240030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E5E5E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Shape 14"/>
          <p:cNvSpPr/>
          <p:nvPr/>
        </p:nvSpPr>
        <p:spPr>
          <a:xfrm>
            <a:off x="8632627" y="22669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Shape 15"/>
          <p:cNvSpPr/>
          <p:nvPr/>
        </p:nvSpPr>
        <p:spPr>
          <a:xfrm>
            <a:off x="8720733" y="235267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30902" y="72561"/>
                </a:moveTo>
                <a:cubicBezTo>
                  <a:pt x="134157" y="69306"/>
                  <a:pt x="134157" y="64018"/>
                  <a:pt x="130902" y="60763"/>
                </a:cubicBezTo>
                <a:lnTo>
                  <a:pt x="89230" y="19091"/>
                </a:lnTo>
                <a:cubicBezTo>
                  <a:pt x="85974" y="15835"/>
                  <a:pt x="80687" y="15835"/>
                  <a:pt x="77432" y="19091"/>
                </a:cubicBezTo>
                <a:cubicBezTo>
                  <a:pt x="74176" y="22347"/>
                  <a:pt x="74176" y="27634"/>
                  <a:pt x="77432" y="30889"/>
                </a:cubicBezTo>
                <a:lnTo>
                  <a:pt x="104883" y="58341"/>
                </a:lnTo>
                <a:lnTo>
                  <a:pt x="8334" y="58341"/>
                </a:lnTo>
                <a:cubicBezTo>
                  <a:pt x="3724" y="58341"/>
                  <a:pt x="0" y="62065"/>
                  <a:pt x="0" y="66675"/>
                </a:cubicBezTo>
                <a:cubicBezTo>
                  <a:pt x="0" y="71285"/>
                  <a:pt x="3724" y="75009"/>
                  <a:pt x="8334" y="75009"/>
                </a:cubicBezTo>
                <a:lnTo>
                  <a:pt x="104883" y="75009"/>
                </a:lnTo>
                <a:lnTo>
                  <a:pt x="77432" y="102461"/>
                </a:lnTo>
                <a:cubicBezTo>
                  <a:pt x="74176" y="105716"/>
                  <a:pt x="74176" y="111003"/>
                  <a:pt x="77432" y="114259"/>
                </a:cubicBezTo>
                <a:cubicBezTo>
                  <a:pt x="80687" y="117515"/>
                  <a:pt x="85974" y="117515"/>
                  <a:pt x="89230" y="114259"/>
                </a:cubicBezTo>
                <a:lnTo>
                  <a:pt x="130902" y="72587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Shape 16"/>
          <p:cNvSpPr/>
          <p:nvPr/>
        </p:nvSpPr>
        <p:spPr>
          <a:xfrm>
            <a:off x="10947648" y="1714500"/>
            <a:ext cx="762000" cy="762000"/>
          </a:xfrm>
          <a:custGeom>
            <a:avLst/>
            <a:gdLst/>
            <a:ahLst/>
            <a:cxnLst/>
            <a:rect l="l" t="t" r="r" b="b"/>
            <a:pathLst>
              <a:path w="762000" h="762000">
                <a:moveTo>
                  <a:pt x="381000" y="0"/>
                </a:moveTo>
                <a:lnTo>
                  <a:pt x="381000" y="0"/>
                </a:lnTo>
                <a:cubicBezTo>
                  <a:pt x="591280" y="0"/>
                  <a:pt x="762000" y="170720"/>
                  <a:pt x="762000" y="381000"/>
                </a:cubicBezTo>
                <a:lnTo>
                  <a:pt x="762000" y="381000"/>
                </a:lnTo>
                <a:cubicBezTo>
                  <a:pt x="762000" y="591280"/>
                  <a:pt x="591280" y="762000"/>
                  <a:pt x="381000" y="762000"/>
                </a:cubicBezTo>
                <a:lnTo>
                  <a:pt x="381000" y="762000"/>
                </a:lnTo>
                <a:cubicBezTo>
                  <a:pt x="170720" y="762000"/>
                  <a:pt x="0" y="591280"/>
                  <a:pt x="0" y="381000"/>
                </a:cubicBezTo>
                <a:lnTo>
                  <a:pt x="0" y="381000"/>
                </a:lnTo>
                <a:cubicBezTo>
                  <a:pt x="0" y="170720"/>
                  <a:pt x="170720" y="0"/>
                  <a:pt x="381000" y="0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9" name="Shape 17"/>
          <p:cNvSpPr/>
          <p:nvPr/>
        </p:nvSpPr>
        <p:spPr>
          <a:xfrm>
            <a:off x="11170295" y="1952625"/>
            <a:ext cx="321469" cy="285750"/>
          </a:xfrm>
          <a:custGeom>
            <a:avLst/>
            <a:gdLst/>
            <a:ahLst/>
            <a:cxnLst/>
            <a:rect l="l" t="t" r="r" b="b"/>
            <a:pathLst>
              <a:path w="321469" h="285750">
                <a:moveTo>
                  <a:pt x="0" y="187523"/>
                </a:moveTo>
                <a:cubicBezTo>
                  <a:pt x="0" y="231893"/>
                  <a:pt x="35998" y="267891"/>
                  <a:pt x="80367" y="267891"/>
                </a:cubicBezTo>
                <a:lnTo>
                  <a:pt x="250031" y="267891"/>
                </a:lnTo>
                <a:cubicBezTo>
                  <a:pt x="289489" y="267891"/>
                  <a:pt x="321469" y="235911"/>
                  <a:pt x="321469" y="196453"/>
                </a:cubicBezTo>
                <a:cubicBezTo>
                  <a:pt x="321469" y="167655"/>
                  <a:pt x="304447" y="142819"/>
                  <a:pt x="279890" y="131545"/>
                </a:cubicBezTo>
                <a:cubicBezTo>
                  <a:pt x="283629" y="124234"/>
                  <a:pt x="285750" y="115919"/>
                  <a:pt x="285750" y="107156"/>
                </a:cubicBezTo>
                <a:cubicBezTo>
                  <a:pt x="285750" y="77577"/>
                  <a:pt x="261751" y="53578"/>
                  <a:pt x="232172" y="53578"/>
                </a:cubicBezTo>
                <a:cubicBezTo>
                  <a:pt x="222293" y="53578"/>
                  <a:pt x="213085" y="56257"/>
                  <a:pt x="205160" y="60889"/>
                </a:cubicBezTo>
                <a:cubicBezTo>
                  <a:pt x="191709" y="35328"/>
                  <a:pt x="164864" y="17859"/>
                  <a:pt x="133945" y="17859"/>
                </a:cubicBezTo>
                <a:cubicBezTo>
                  <a:pt x="89576" y="17859"/>
                  <a:pt x="53578" y="53857"/>
                  <a:pt x="53578" y="98227"/>
                </a:cubicBezTo>
                <a:cubicBezTo>
                  <a:pt x="53578" y="102691"/>
                  <a:pt x="53969" y="107100"/>
                  <a:pt x="54639" y="111342"/>
                </a:cubicBezTo>
                <a:cubicBezTo>
                  <a:pt x="22882" y="122058"/>
                  <a:pt x="0" y="152140"/>
                  <a:pt x="0" y="187523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0" name="Text 18"/>
          <p:cNvSpPr/>
          <p:nvPr/>
        </p:nvSpPr>
        <p:spPr>
          <a:xfrm>
            <a:off x="10798820" y="2590800"/>
            <a:ext cx="10572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3. Vertex AI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0808345" y="2895600"/>
            <a:ext cx="10382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Production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385763" y="3433763"/>
            <a:ext cx="3648075" cy="2409825"/>
          </a:xfrm>
          <a:custGeom>
            <a:avLst/>
            <a:gdLst/>
            <a:ahLst/>
            <a:cxnLst/>
            <a:rect l="l" t="t" r="r" b="b"/>
            <a:pathLst>
              <a:path w="3648075" h="2409825">
                <a:moveTo>
                  <a:pt x="152397" y="0"/>
                </a:moveTo>
                <a:lnTo>
                  <a:pt x="3495678" y="0"/>
                </a:lnTo>
                <a:cubicBezTo>
                  <a:pt x="3579844" y="0"/>
                  <a:pt x="3648075" y="68231"/>
                  <a:pt x="3648075" y="152397"/>
                </a:cubicBezTo>
                <a:lnTo>
                  <a:pt x="3648075" y="2257428"/>
                </a:lnTo>
                <a:cubicBezTo>
                  <a:pt x="3648075" y="2341594"/>
                  <a:pt x="3579844" y="2409825"/>
                  <a:pt x="3495678" y="2409825"/>
                </a:cubicBezTo>
                <a:lnTo>
                  <a:pt x="152397" y="2409825"/>
                </a:lnTo>
                <a:cubicBezTo>
                  <a:pt x="68231" y="2409825"/>
                  <a:pt x="0" y="2341594"/>
                  <a:pt x="0" y="2257428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3" name="Shape 21"/>
          <p:cNvSpPr/>
          <p:nvPr/>
        </p:nvSpPr>
        <p:spPr>
          <a:xfrm>
            <a:off x="619125" y="3667125"/>
            <a:ext cx="647700" cy="266700"/>
          </a:xfrm>
          <a:custGeom>
            <a:avLst/>
            <a:gdLst/>
            <a:ahLst/>
            <a:cxnLst/>
            <a:rect l="l" t="t" r="r" b="b"/>
            <a:pathLst>
              <a:path w="647700" h="266700">
                <a:moveTo>
                  <a:pt x="133350" y="0"/>
                </a:moveTo>
                <a:lnTo>
                  <a:pt x="514350" y="0"/>
                </a:lnTo>
                <a:cubicBezTo>
                  <a:pt x="587948" y="0"/>
                  <a:pt x="647700" y="59752"/>
                  <a:pt x="647700" y="133350"/>
                </a:cubicBezTo>
                <a:lnTo>
                  <a:pt x="647700" y="133350"/>
                </a:lnTo>
                <a:cubicBezTo>
                  <a:pt x="647700" y="206948"/>
                  <a:pt x="587948" y="266700"/>
                  <a:pt x="514350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34A85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Text 22"/>
          <p:cNvSpPr/>
          <p:nvPr/>
        </p:nvSpPr>
        <p:spPr>
          <a:xfrm>
            <a:off x="619125" y="3667125"/>
            <a:ext cx="71437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Étape 1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344662" y="3686175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Coût : $0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19125" y="4086225"/>
            <a:ext cx="32670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Expérimenter dans AI Studio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47700" y="450532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34A85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8" name="Text 26"/>
          <p:cNvSpPr/>
          <p:nvPr/>
        </p:nvSpPr>
        <p:spPr>
          <a:xfrm>
            <a:off x="885825" y="4467225"/>
            <a:ext cx="18192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Testez différents prompts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47700" y="481012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34A85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Text 28"/>
          <p:cNvSpPr/>
          <p:nvPr/>
        </p:nvSpPr>
        <p:spPr>
          <a:xfrm>
            <a:off x="885825" y="4772025"/>
            <a:ext cx="152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Validez votre concept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647700" y="511492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34A85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Text 30"/>
          <p:cNvSpPr/>
          <p:nvPr/>
        </p:nvSpPr>
        <p:spPr>
          <a:xfrm>
            <a:off x="885825" y="5076825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Affinez votre approche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47700" y="541972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34A85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4" name="Text 32"/>
          <p:cNvSpPr/>
          <p:nvPr/>
        </p:nvSpPr>
        <p:spPr>
          <a:xfrm>
            <a:off x="885825" y="5381625"/>
            <a:ext cx="15906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Comparez les modèles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4271963" y="3433763"/>
            <a:ext cx="3648075" cy="2409825"/>
          </a:xfrm>
          <a:custGeom>
            <a:avLst/>
            <a:gdLst/>
            <a:ahLst/>
            <a:cxnLst/>
            <a:rect l="l" t="t" r="r" b="b"/>
            <a:pathLst>
              <a:path w="3648075" h="2409825">
                <a:moveTo>
                  <a:pt x="152397" y="0"/>
                </a:moveTo>
                <a:lnTo>
                  <a:pt x="3495678" y="0"/>
                </a:lnTo>
                <a:cubicBezTo>
                  <a:pt x="3579844" y="0"/>
                  <a:pt x="3648075" y="68231"/>
                  <a:pt x="3648075" y="152397"/>
                </a:cubicBezTo>
                <a:lnTo>
                  <a:pt x="3648075" y="2257428"/>
                </a:lnTo>
                <a:cubicBezTo>
                  <a:pt x="3648075" y="2341594"/>
                  <a:pt x="3579844" y="2409825"/>
                  <a:pt x="3495678" y="2409825"/>
                </a:cubicBezTo>
                <a:lnTo>
                  <a:pt x="152397" y="2409825"/>
                </a:lnTo>
                <a:cubicBezTo>
                  <a:pt x="68231" y="2409825"/>
                  <a:pt x="0" y="2341594"/>
                  <a:pt x="0" y="2257428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6" name="Shape 34"/>
          <p:cNvSpPr/>
          <p:nvPr/>
        </p:nvSpPr>
        <p:spPr>
          <a:xfrm>
            <a:off x="4505325" y="3667125"/>
            <a:ext cx="676275" cy="266700"/>
          </a:xfrm>
          <a:custGeom>
            <a:avLst/>
            <a:gdLst/>
            <a:ahLst/>
            <a:cxnLst/>
            <a:rect l="l" t="t" r="r" b="b"/>
            <a:pathLst>
              <a:path w="676275" h="266700">
                <a:moveTo>
                  <a:pt x="133350" y="0"/>
                </a:moveTo>
                <a:lnTo>
                  <a:pt x="542925" y="0"/>
                </a:lnTo>
                <a:cubicBezTo>
                  <a:pt x="616523" y="0"/>
                  <a:pt x="676275" y="59752"/>
                  <a:pt x="676275" y="133350"/>
                </a:cubicBezTo>
                <a:lnTo>
                  <a:pt x="676275" y="133350"/>
                </a:lnTo>
                <a:cubicBezTo>
                  <a:pt x="676275" y="206948"/>
                  <a:pt x="616523" y="266700"/>
                  <a:pt x="542925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7" name="Text 35"/>
          <p:cNvSpPr/>
          <p:nvPr/>
        </p:nvSpPr>
        <p:spPr>
          <a:xfrm>
            <a:off x="4505325" y="3667125"/>
            <a:ext cx="74295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Étape 2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5255121" y="3686175"/>
            <a:ext cx="9048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Pay-per-use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4505325" y="4086225"/>
            <a:ext cx="32670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Intégrer via Gemini API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4533900" y="450532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1" name="Text 39"/>
          <p:cNvSpPr/>
          <p:nvPr/>
        </p:nvSpPr>
        <p:spPr>
          <a:xfrm>
            <a:off x="4772025" y="4467225"/>
            <a:ext cx="22288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Exportez vos prompts optimisés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4533900" y="481012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3" name="Text 41"/>
          <p:cNvSpPr/>
          <p:nvPr/>
        </p:nvSpPr>
        <p:spPr>
          <a:xfrm>
            <a:off x="4772025" y="4772025"/>
            <a:ext cx="2133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Intégrez dans votre application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4533900" y="511492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5" name="Text 43"/>
          <p:cNvSpPr/>
          <p:nvPr/>
        </p:nvSpPr>
        <p:spPr>
          <a:xfrm>
            <a:off x="4772025" y="5076825"/>
            <a:ext cx="1447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Utilisez le SDK unifié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4533900" y="541972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7" name="Text 45"/>
          <p:cNvSpPr/>
          <p:nvPr/>
        </p:nvSpPr>
        <p:spPr>
          <a:xfrm>
            <a:off x="4772025" y="5381625"/>
            <a:ext cx="21050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Activez la facturation si besoin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8158163" y="3433763"/>
            <a:ext cx="3648075" cy="2409825"/>
          </a:xfrm>
          <a:custGeom>
            <a:avLst/>
            <a:gdLst/>
            <a:ahLst/>
            <a:cxnLst/>
            <a:rect l="l" t="t" r="r" b="b"/>
            <a:pathLst>
              <a:path w="3648075" h="2409825">
                <a:moveTo>
                  <a:pt x="152397" y="0"/>
                </a:moveTo>
                <a:lnTo>
                  <a:pt x="3495678" y="0"/>
                </a:lnTo>
                <a:cubicBezTo>
                  <a:pt x="3579844" y="0"/>
                  <a:pt x="3648075" y="68231"/>
                  <a:pt x="3648075" y="152397"/>
                </a:cubicBezTo>
                <a:lnTo>
                  <a:pt x="3648075" y="2257428"/>
                </a:lnTo>
                <a:cubicBezTo>
                  <a:pt x="3648075" y="2341594"/>
                  <a:pt x="3579844" y="2409825"/>
                  <a:pt x="3495678" y="2409825"/>
                </a:cubicBezTo>
                <a:lnTo>
                  <a:pt x="152397" y="2409825"/>
                </a:lnTo>
                <a:cubicBezTo>
                  <a:pt x="68231" y="2409825"/>
                  <a:pt x="0" y="2341594"/>
                  <a:pt x="0" y="2257428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9" name="Shape 47"/>
          <p:cNvSpPr/>
          <p:nvPr/>
        </p:nvSpPr>
        <p:spPr>
          <a:xfrm>
            <a:off x="8391525" y="3667125"/>
            <a:ext cx="676275" cy="266700"/>
          </a:xfrm>
          <a:custGeom>
            <a:avLst/>
            <a:gdLst/>
            <a:ahLst/>
            <a:cxnLst/>
            <a:rect l="l" t="t" r="r" b="b"/>
            <a:pathLst>
              <a:path w="676275" h="266700">
                <a:moveTo>
                  <a:pt x="133350" y="0"/>
                </a:moveTo>
                <a:lnTo>
                  <a:pt x="542925" y="0"/>
                </a:lnTo>
                <a:cubicBezTo>
                  <a:pt x="616523" y="0"/>
                  <a:pt x="676275" y="59752"/>
                  <a:pt x="676275" y="133350"/>
                </a:cubicBezTo>
                <a:lnTo>
                  <a:pt x="676275" y="133350"/>
                </a:lnTo>
                <a:cubicBezTo>
                  <a:pt x="676275" y="206948"/>
                  <a:pt x="616523" y="266700"/>
                  <a:pt x="542925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1D1D1D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0" name="Text 48"/>
          <p:cNvSpPr/>
          <p:nvPr/>
        </p:nvSpPr>
        <p:spPr>
          <a:xfrm>
            <a:off x="8391525" y="3667125"/>
            <a:ext cx="74295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Étape 3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9142512" y="3686175"/>
            <a:ext cx="7715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Enterprise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8391525" y="4086225"/>
            <a:ext cx="32670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Passer à Vertex AI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8420100" y="450532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1D1D1D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4" name="Text 52"/>
          <p:cNvSpPr/>
          <p:nvPr/>
        </p:nvSpPr>
        <p:spPr>
          <a:xfrm>
            <a:off x="8658225" y="4467225"/>
            <a:ext cx="2095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Besoin de conformité (HIPAA)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8420100" y="481012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1D1D1D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6" name="Text 54"/>
          <p:cNvSpPr/>
          <p:nvPr/>
        </p:nvSpPr>
        <p:spPr>
          <a:xfrm>
            <a:off x="8658225" y="4772025"/>
            <a:ext cx="16478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SLA et support garantis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8420100" y="511492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1D1D1D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8" name="Text 56"/>
          <p:cNvSpPr/>
          <p:nvPr/>
        </p:nvSpPr>
        <p:spPr>
          <a:xfrm>
            <a:off x="8658225" y="5076825"/>
            <a:ext cx="1714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Scale et MLOps avancés</a:t>
            </a:r>
            <a:endParaRPr lang="en-US" sz="1600" dirty="0"/>
          </a:p>
        </p:txBody>
      </p:sp>
      <p:sp>
        <p:nvSpPr>
          <p:cNvPr id="59" name="Shape 57"/>
          <p:cNvSpPr/>
          <p:nvPr/>
        </p:nvSpPr>
        <p:spPr>
          <a:xfrm>
            <a:off x="8420100" y="541972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1D1D1D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0" name="Text 58"/>
          <p:cNvSpPr/>
          <p:nvPr/>
        </p:nvSpPr>
        <p:spPr>
          <a:xfrm>
            <a:off x="8658225" y="5381625"/>
            <a:ext cx="22955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Migration simplifiée (même SDK)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codesigncollaborative.org/a086d42cbc8ed91292085982e50f2b863ce8fde3.jpg"/>
          <p:cNvPicPr>
            <a:picLocks noChangeAspect="1"/>
          </p:cNvPicPr>
          <p:nvPr/>
        </p:nvPicPr>
        <p:blipFill>
          <a:blip r:embed="rId3">
            <a:alphaModFix amt="25000"/>
          </a:blip>
          <a:srcRect t="7834" b="7834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D1D1D">
                  <a:alpha val="95000"/>
                </a:srgbClr>
              </a:gs>
              <a:gs pos="50000">
                <a:srgbClr val="1D1D1D">
                  <a:alpha val="80000"/>
                </a:srgbClr>
              </a:gs>
              <a:gs pos="10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1"/>
          <p:cNvSpPr/>
          <p:nvPr/>
        </p:nvSpPr>
        <p:spPr>
          <a:xfrm>
            <a:off x="381000" y="213747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315" dirty="0">
                <a:solidFill>
                  <a:srgbClr val="0071E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Chapitre 05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381000" y="2556570"/>
            <a:ext cx="11887200" cy="866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72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Gemini Enterprise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81000" y="3729930"/>
            <a:ext cx="115728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L'IA au service des entreprises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81000" y="468243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53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Gemini Enterprise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Vue d'ensemble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1219200"/>
            <a:ext cx="11525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La plateforme unifiée d'IA pour le travail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5763" y="1719263"/>
            <a:ext cx="5591175" cy="4752975"/>
          </a:xfrm>
          <a:custGeom>
            <a:avLst/>
            <a:gdLst/>
            <a:ahLst/>
            <a:cxnLst/>
            <a:rect l="l" t="t" r="r" b="b"/>
            <a:pathLst>
              <a:path w="5591175" h="4752975">
                <a:moveTo>
                  <a:pt x="152380" y="0"/>
                </a:moveTo>
                <a:lnTo>
                  <a:pt x="5438795" y="0"/>
                </a:lnTo>
                <a:cubicBezTo>
                  <a:pt x="5522952" y="0"/>
                  <a:pt x="5591175" y="68223"/>
                  <a:pt x="5591175" y="152380"/>
                </a:cubicBezTo>
                <a:lnTo>
                  <a:pt x="5591175" y="4600595"/>
                </a:lnTo>
                <a:cubicBezTo>
                  <a:pt x="5591175" y="4684752"/>
                  <a:pt x="5522952" y="4752975"/>
                  <a:pt x="5438795" y="4752975"/>
                </a:cubicBezTo>
                <a:lnTo>
                  <a:pt x="152380" y="4752975"/>
                </a:lnTo>
                <a:cubicBezTo>
                  <a:pt x="68223" y="4752975"/>
                  <a:pt x="0" y="4684752"/>
                  <a:pt x="0" y="4600595"/>
                </a:cubicBezTo>
                <a:lnTo>
                  <a:pt x="0" y="152380"/>
                </a:lnTo>
                <a:cubicBezTo>
                  <a:pt x="0" y="68279"/>
                  <a:pt x="68279" y="0"/>
                  <a:pt x="152380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619125" y="1952625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14300" y="0"/>
                </a:moveTo>
                <a:lnTo>
                  <a:pt x="495300" y="0"/>
                </a:lnTo>
                <a:cubicBezTo>
                  <a:pt x="558384" y="0"/>
                  <a:pt x="609600" y="51216"/>
                  <a:pt x="609600" y="114300"/>
                </a:cubicBezTo>
                <a:lnTo>
                  <a:pt x="609600" y="495300"/>
                </a:lnTo>
                <a:cubicBezTo>
                  <a:pt x="609600" y="558384"/>
                  <a:pt x="558384" y="609600"/>
                  <a:pt x="495300" y="609600"/>
                </a:cubicBezTo>
                <a:lnTo>
                  <a:pt x="114300" y="609600"/>
                </a:lnTo>
                <a:cubicBezTo>
                  <a:pt x="51216" y="609600"/>
                  <a:pt x="0" y="558384"/>
                  <a:pt x="0" y="495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819150" y="2114550"/>
            <a:ext cx="214313" cy="285750"/>
          </a:xfrm>
          <a:custGeom>
            <a:avLst/>
            <a:gdLst/>
            <a:ahLst/>
            <a:cxnLst/>
            <a:rect l="l" t="t" r="r" b="b"/>
            <a:pathLst>
              <a:path w="214313" h="285750">
                <a:moveTo>
                  <a:pt x="35719" y="0"/>
                </a:moveTo>
                <a:cubicBezTo>
                  <a:pt x="16018" y="0"/>
                  <a:pt x="0" y="16018"/>
                  <a:pt x="0" y="35719"/>
                </a:cubicBezTo>
                <a:lnTo>
                  <a:pt x="0" y="250031"/>
                </a:lnTo>
                <a:cubicBezTo>
                  <a:pt x="0" y="269732"/>
                  <a:pt x="16018" y="285750"/>
                  <a:pt x="35719" y="285750"/>
                </a:cubicBezTo>
                <a:lnTo>
                  <a:pt x="178594" y="285750"/>
                </a:lnTo>
                <a:cubicBezTo>
                  <a:pt x="198295" y="285750"/>
                  <a:pt x="214313" y="269732"/>
                  <a:pt x="214313" y="250031"/>
                </a:cubicBezTo>
                <a:lnTo>
                  <a:pt x="214313" y="35719"/>
                </a:lnTo>
                <a:cubicBezTo>
                  <a:pt x="214313" y="16018"/>
                  <a:pt x="198295" y="0"/>
                  <a:pt x="178594" y="0"/>
                </a:cubicBezTo>
                <a:lnTo>
                  <a:pt x="35719" y="0"/>
                </a:lnTo>
                <a:close/>
                <a:moveTo>
                  <a:pt x="98227" y="196453"/>
                </a:moveTo>
                <a:lnTo>
                  <a:pt x="116086" y="196453"/>
                </a:lnTo>
                <a:cubicBezTo>
                  <a:pt x="125964" y="196453"/>
                  <a:pt x="133945" y="204434"/>
                  <a:pt x="133945" y="214313"/>
                </a:cubicBezTo>
                <a:lnTo>
                  <a:pt x="133945" y="258961"/>
                </a:lnTo>
                <a:lnTo>
                  <a:pt x="80367" y="258961"/>
                </a:lnTo>
                <a:lnTo>
                  <a:pt x="80367" y="214313"/>
                </a:lnTo>
                <a:cubicBezTo>
                  <a:pt x="80367" y="204434"/>
                  <a:pt x="88348" y="196453"/>
                  <a:pt x="98227" y="196453"/>
                </a:cubicBezTo>
                <a:close/>
                <a:moveTo>
                  <a:pt x="53578" y="62508"/>
                </a:moveTo>
                <a:cubicBezTo>
                  <a:pt x="53578" y="57596"/>
                  <a:pt x="57596" y="53578"/>
                  <a:pt x="62508" y="53578"/>
                </a:cubicBezTo>
                <a:lnTo>
                  <a:pt x="80367" y="53578"/>
                </a:lnTo>
                <a:cubicBezTo>
                  <a:pt x="85279" y="53578"/>
                  <a:pt x="89297" y="57596"/>
                  <a:pt x="89297" y="62508"/>
                </a:cubicBezTo>
                <a:lnTo>
                  <a:pt x="89297" y="80367"/>
                </a:lnTo>
                <a:cubicBezTo>
                  <a:pt x="89297" y="85279"/>
                  <a:pt x="85279" y="89297"/>
                  <a:pt x="80367" y="89297"/>
                </a:cubicBezTo>
                <a:lnTo>
                  <a:pt x="62508" y="89297"/>
                </a:lnTo>
                <a:cubicBezTo>
                  <a:pt x="57596" y="89297"/>
                  <a:pt x="53578" y="85279"/>
                  <a:pt x="53578" y="80367"/>
                </a:cubicBezTo>
                <a:lnTo>
                  <a:pt x="53578" y="62508"/>
                </a:lnTo>
                <a:close/>
                <a:moveTo>
                  <a:pt x="133945" y="53578"/>
                </a:moveTo>
                <a:lnTo>
                  <a:pt x="151805" y="53578"/>
                </a:lnTo>
                <a:cubicBezTo>
                  <a:pt x="156716" y="53578"/>
                  <a:pt x="160734" y="57596"/>
                  <a:pt x="160734" y="62508"/>
                </a:cubicBezTo>
                <a:lnTo>
                  <a:pt x="160734" y="80367"/>
                </a:lnTo>
                <a:cubicBezTo>
                  <a:pt x="160734" y="85279"/>
                  <a:pt x="156716" y="89297"/>
                  <a:pt x="151805" y="89297"/>
                </a:cubicBezTo>
                <a:lnTo>
                  <a:pt x="133945" y="89297"/>
                </a:lnTo>
                <a:cubicBezTo>
                  <a:pt x="129034" y="89297"/>
                  <a:pt x="125016" y="85279"/>
                  <a:pt x="125016" y="80367"/>
                </a:cubicBezTo>
                <a:lnTo>
                  <a:pt x="125016" y="62508"/>
                </a:lnTo>
                <a:cubicBezTo>
                  <a:pt x="125016" y="57596"/>
                  <a:pt x="129034" y="53578"/>
                  <a:pt x="133945" y="53578"/>
                </a:cubicBezTo>
                <a:close/>
                <a:moveTo>
                  <a:pt x="53578" y="133945"/>
                </a:moveTo>
                <a:cubicBezTo>
                  <a:pt x="53578" y="129034"/>
                  <a:pt x="57596" y="125016"/>
                  <a:pt x="62508" y="125016"/>
                </a:cubicBezTo>
                <a:lnTo>
                  <a:pt x="80367" y="125016"/>
                </a:lnTo>
                <a:cubicBezTo>
                  <a:pt x="85279" y="125016"/>
                  <a:pt x="89297" y="129034"/>
                  <a:pt x="89297" y="133945"/>
                </a:cubicBezTo>
                <a:lnTo>
                  <a:pt x="89297" y="151805"/>
                </a:lnTo>
                <a:cubicBezTo>
                  <a:pt x="89297" y="156716"/>
                  <a:pt x="85279" y="160734"/>
                  <a:pt x="80367" y="160734"/>
                </a:cubicBezTo>
                <a:lnTo>
                  <a:pt x="62508" y="160734"/>
                </a:lnTo>
                <a:cubicBezTo>
                  <a:pt x="57596" y="160734"/>
                  <a:pt x="53578" y="156716"/>
                  <a:pt x="53578" y="151805"/>
                </a:cubicBezTo>
                <a:lnTo>
                  <a:pt x="53578" y="133945"/>
                </a:lnTo>
                <a:close/>
                <a:moveTo>
                  <a:pt x="133945" y="125016"/>
                </a:moveTo>
                <a:lnTo>
                  <a:pt x="151805" y="125016"/>
                </a:lnTo>
                <a:cubicBezTo>
                  <a:pt x="156716" y="125016"/>
                  <a:pt x="160734" y="129034"/>
                  <a:pt x="160734" y="133945"/>
                </a:cubicBezTo>
                <a:lnTo>
                  <a:pt x="160734" y="151805"/>
                </a:lnTo>
                <a:cubicBezTo>
                  <a:pt x="160734" y="156716"/>
                  <a:pt x="156716" y="160734"/>
                  <a:pt x="151805" y="160734"/>
                </a:cubicBezTo>
                <a:lnTo>
                  <a:pt x="133945" y="160734"/>
                </a:lnTo>
                <a:cubicBezTo>
                  <a:pt x="129034" y="160734"/>
                  <a:pt x="125016" y="156716"/>
                  <a:pt x="125016" y="151805"/>
                </a:cubicBezTo>
                <a:lnTo>
                  <a:pt x="125016" y="133945"/>
                </a:lnTo>
                <a:cubicBezTo>
                  <a:pt x="125016" y="129034"/>
                  <a:pt x="129034" y="125016"/>
                  <a:pt x="133945" y="125016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1381125" y="2085975"/>
            <a:ext cx="44100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Qu'est-ce que Gemini Enterprise ?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19125" y="2714625"/>
            <a:ext cx="5210175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Une </a:t>
            </a:r>
            <a:r>
              <a:rPr lang="en-US" sz="135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interface unique</a:t>
            </a:r>
            <a:r>
              <a:rPr lang="en-US" sz="13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qui combine les modèles Gemini, des agents pré-construits, des outils no-code/low-code, et des connecteurs aux données d'entreprise — le tout sous </a:t>
            </a:r>
            <a:r>
              <a:rPr lang="en-US" sz="135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gouvernance centralisée</a:t>
            </a:r>
            <a:r>
              <a:rPr lang="en-US" sz="13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19125" y="3702844"/>
            <a:ext cx="5124450" cy="1295400"/>
          </a:xfrm>
          <a:custGeom>
            <a:avLst/>
            <a:gdLst/>
            <a:ahLst/>
            <a:cxnLst/>
            <a:rect l="l" t="t" r="r" b="b"/>
            <a:pathLst>
              <a:path w="5124450" h="1295400">
                <a:moveTo>
                  <a:pt x="114306" y="0"/>
                </a:moveTo>
                <a:lnTo>
                  <a:pt x="5010144" y="0"/>
                </a:lnTo>
                <a:cubicBezTo>
                  <a:pt x="5073273" y="0"/>
                  <a:pt x="5124450" y="51177"/>
                  <a:pt x="5124450" y="114306"/>
                </a:cubicBezTo>
                <a:lnTo>
                  <a:pt x="5124450" y="1181094"/>
                </a:lnTo>
                <a:cubicBezTo>
                  <a:pt x="5124450" y="1244223"/>
                  <a:pt x="5073273" y="1295400"/>
                  <a:pt x="5010144" y="1295400"/>
                </a:cubicBezTo>
                <a:lnTo>
                  <a:pt x="114306" y="1295400"/>
                </a:lnTo>
                <a:cubicBezTo>
                  <a:pt x="51177" y="1295400"/>
                  <a:pt x="0" y="1244223"/>
                  <a:pt x="0" y="1181094"/>
                </a:cubicBezTo>
                <a:lnTo>
                  <a:pt x="0" y="114306"/>
                </a:lnTo>
                <a:cubicBezTo>
                  <a:pt x="0" y="51219"/>
                  <a:pt x="51219" y="0"/>
                  <a:pt x="114306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Shape 9"/>
          <p:cNvSpPr/>
          <p:nvPr/>
        </p:nvSpPr>
        <p:spPr>
          <a:xfrm>
            <a:off x="800100" y="3893344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12693" y="24348"/>
                </a:moveTo>
                <a:cubicBezTo>
                  <a:pt x="115610" y="19973"/>
                  <a:pt x="114419" y="14049"/>
                  <a:pt x="110044" y="11132"/>
                </a:cubicBezTo>
                <a:cubicBezTo>
                  <a:pt x="105668" y="8215"/>
                  <a:pt x="99745" y="9406"/>
                  <a:pt x="96828" y="13781"/>
                </a:cubicBezTo>
                <a:lnTo>
                  <a:pt x="80635" y="38100"/>
                </a:lnTo>
                <a:lnTo>
                  <a:pt x="9525" y="38100"/>
                </a:lnTo>
                <a:cubicBezTo>
                  <a:pt x="4256" y="38100"/>
                  <a:pt x="0" y="42356"/>
                  <a:pt x="0" y="47625"/>
                </a:cubicBezTo>
                <a:cubicBezTo>
                  <a:pt x="0" y="52894"/>
                  <a:pt x="4256" y="57150"/>
                  <a:pt x="9525" y="57150"/>
                </a:cubicBezTo>
                <a:lnTo>
                  <a:pt x="67925" y="57150"/>
                </a:lnTo>
                <a:lnTo>
                  <a:pt x="42535" y="95250"/>
                </a:lnTo>
                <a:lnTo>
                  <a:pt x="9525" y="95250"/>
                </a:lnTo>
                <a:cubicBezTo>
                  <a:pt x="4256" y="95250"/>
                  <a:pt x="0" y="99506"/>
                  <a:pt x="0" y="104775"/>
                </a:cubicBezTo>
                <a:cubicBezTo>
                  <a:pt x="0" y="110044"/>
                  <a:pt x="4256" y="114300"/>
                  <a:pt x="9525" y="114300"/>
                </a:cubicBezTo>
                <a:lnTo>
                  <a:pt x="29825" y="114300"/>
                </a:lnTo>
                <a:lnTo>
                  <a:pt x="20657" y="128052"/>
                </a:lnTo>
                <a:cubicBezTo>
                  <a:pt x="17740" y="132427"/>
                  <a:pt x="18931" y="138351"/>
                  <a:pt x="23306" y="141268"/>
                </a:cubicBezTo>
                <a:cubicBezTo>
                  <a:pt x="27682" y="144185"/>
                  <a:pt x="33605" y="142994"/>
                  <a:pt x="36522" y="138619"/>
                </a:cubicBezTo>
                <a:lnTo>
                  <a:pt x="52715" y="114300"/>
                </a:lnTo>
                <a:lnTo>
                  <a:pt x="123825" y="114300"/>
                </a:lnTo>
                <a:cubicBezTo>
                  <a:pt x="129094" y="114300"/>
                  <a:pt x="133350" y="110044"/>
                  <a:pt x="133350" y="104775"/>
                </a:cubicBezTo>
                <a:cubicBezTo>
                  <a:pt x="133350" y="99506"/>
                  <a:pt x="129094" y="95250"/>
                  <a:pt x="123825" y="95250"/>
                </a:cubicBezTo>
                <a:lnTo>
                  <a:pt x="65425" y="95250"/>
                </a:lnTo>
                <a:lnTo>
                  <a:pt x="90815" y="57150"/>
                </a:lnTo>
                <a:lnTo>
                  <a:pt x="123825" y="57150"/>
                </a:lnTo>
                <a:cubicBezTo>
                  <a:pt x="129094" y="57150"/>
                  <a:pt x="133350" y="52894"/>
                  <a:pt x="133350" y="47625"/>
                </a:cubicBezTo>
                <a:cubicBezTo>
                  <a:pt x="133350" y="42356"/>
                  <a:pt x="129094" y="38100"/>
                  <a:pt x="123825" y="38100"/>
                </a:cubicBezTo>
                <a:lnTo>
                  <a:pt x="103525" y="38100"/>
                </a:lnTo>
                <a:lnTo>
                  <a:pt x="112693" y="24348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10"/>
          <p:cNvSpPr/>
          <p:nvPr/>
        </p:nvSpPr>
        <p:spPr>
          <a:xfrm>
            <a:off x="1038225" y="3855244"/>
            <a:ext cx="22193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Différence clé avec Gemini Chat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71525" y="4160044"/>
            <a:ext cx="48958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Gemini Enterprise n'est </a:t>
            </a:r>
            <a:r>
              <a:rPr lang="en-US" sz="12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pas</a:t>
            </a: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le chatbot grand public. C'est une plateforme distincte pour les entreprises avec gouvernance, connecteurs de données et agents personnalisables.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47700" y="604837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38100" y="0"/>
                </a:moveTo>
                <a:cubicBezTo>
                  <a:pt x="43369" y="0"/>
                  <a:pt x="47625" y="4256"/>
                  <a:pt x="47625" y="9525"/>
                </a:cubicBezTo>
                <a:lnTo>
                  <a:pt x="47625" y="19050"/>
                </a:lnTo>
                <a:lnTo>
                  <a:pt x="85725" y="19050"/>
                </a:lnTo>
                <a:lnTo>
                  <a:pt x="85725" y="9525"/>
                </a:lnTo>
                <a:cubicBezTo>
                  <a:pt x="85725" y="4256"/>
                  <a:pt x="89981" y="0"/>
                  <a:pt x="95250" y="0"/>
                </a:cubicBezTo>
                <a:cubicBezTo>
                  <a:pt x="100519" y="0"/>
                  <a:pt x="104775" y="4256"/>
                  <a:pt x="104775" y="9525"/>
                </a:cubicBezTo>
                <a:lnTo>
                  <a:pt x="104775" y="19050"/>
                </a:lnTo>
                <a:lnTo>
                  <a:pt x="114300" y="19050"/>
                </a:lnTo>
                <a:cubicBezTo>
                  <a:pt x="124807" y="19050"/>
                  <a:pt x="133350" y="27593"/>
                  <a:pt x="133350" y="38100"/>
                </a:cubicBezTo>
                <a:lnTo>
                  <a:pt x="133350" y="123825"/>
                </a:lnTo>
                <a:cubicBezTo>
                  <a:pt x="133350" y="134332"/>
                  <a:pt x="124807" y="142875"/>
                  <a:pt x="114300" y="142875"/>
                </a:cubicBezTo>
                <a:lnTo>
                  <a:pt x="19050" y="142875"/>
                </a:lnTo>
                <a:cubicBezTo>
                  <a:pt x="8543" y="142875"/>
                  <a:pt x="0" y="134332"/>
                  <a:pt x="0" y="123825"/>
                </a:cubicBezTo>
                <a:lnTo>
                  <a:pt x="0" y="38100"/>
                </a:lnTo>
                <a:cubicBezTo>
                  <a:pt x="0" y="27593"/>
                  <a:pt x="8543" y="19050"/>
                  <a:pt x="19050" y="19050"/>
                </a:cubicBezTo>
                <a:lnTo>
                  <a:pt x="28575" y="19050"/>
                </a:lnTo>
                <a:lnTo>
                  <a:pt x="28575" y="9525"/>
                </a:lnTo>
                <a:cubicBezTo>
                  <a:pt x="28575" y="4256"/>
                  <a:pt x="32831" y="0"/>
                  <a:pt x="38100" y="0"/>
                </a:cubicBezTo>
                <a:close/>
                <a:moveTo>
                  <a:pt x="91797" y="68074"/>
                </a:moveTo>
                <a:cubicBezTo>
                  <a:pt x="93881" y="64740"/>
                  <a:pt x="92869" y="60335"/>
                  <a:pt x="89535" y="58222"/>
                </a:cubicBezTo>
                <a:cubicBezTo>
                  <a:pt x="86201" y="56108"/>
                  <a:pt x="81796" y="57150"/>
                  <a:pt x="79683" y="60484"/>
                </a:cubicBezTo>
                <a:lnTo>
                  <a:pt x="61406" y="89743"/>
                </a:lnTo>
                <a:lnTo>
                  <a:pt x="53370" y="79028"/>
                </a:lnTo>
                <a:cubicBezTo>
                  <a:pt x="50989" y="75873"/>
                  <a:pt x="46524" y="75218"/>
                  <a:pt x="43369" y="77599"/>
                </a:cubicBezTo>
                <a:cubicBezTo>
                  <a:pt x="40213" y="79980"/>
                  <a:pt x="39559" y="84445"/>
                  <a:pt x="41940" y="87600"/>
                </a:cubicBezTo>
                <a:lnTo>
                  <a:pt x="56227" y="106650"/>
                </a:lnTo>
                <a:cubicBezTo>
                  <a:pt x="57626" y="108525"/>
                  <a:pt x="59888" y="109597"/>
                  <a:pt x="62240" y="109508"/>
                </a:cubicBezTo>
                <a:cubicBezTo>
                  <a:pt x="64591" y="109418"/>
                  <a:pt x="66735" y="108168"/>
                  <a:pt x="67985" y="106144"/>
                </a:cubicBezTo>
                <a:lnTo>
                  <a:pt x="91797" y="68044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Text 13"/>
          <p:cNvSpPr/>
          <p:nvPr/>
        </p:nvSpPr>
        <p:spPr>
          <a:xfrm>
            <a:off x="885825" y="6010275"/>
            <a:ext cx="1628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Lancé en octobre 2025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2588419" y="6048375"/>
            <a:ext cx="190500" cy="152400"/>
          </a:xfrm>
          <a:custGeom>
            <a:avLst/>
            <a:gdLst/>
            <a:ahLst/>
            <a:cxnLst/>
            <a:rect l="l" t="t" r="r" b="b"/>
            <a:pathLst>
              <a:path w="190500" h="152400">
                <a:moveTo>
                  <a:pt x="95250" y="4763"/>
                </a:moveTo>
                <a:cubicBezTo>
                  <a:pt x="112335" y="4763"/>
                  <a:pt x="126206" y="18634"/>
                  <a:pt x="126206" y="35719"/>
                </a:cubicBezTo>
                <a:cubicBezTo>
                  <a:pt x="126206" y="52804"/>
                  <a:pt x="112335" y="66675"/>
                  <a:pt x="95250" y="66675"/>
                </a:cubicBezTo>
                <a:cubicBezTo>
                  <a:pt x="78165" y="66675"/>
                  <a:pt x="64294" y="52804"/>
                  <a:pt x="64294" y="35719"/>
                </a:cubicBezTo>
                <a:cubicBezTo>
                  <a:pt x="64294" y="18634"/>
                  <a:pt x="78165" y="4763"/>
                  <a:pt x="95250" y="4763"/>
                </a:cubicBezTo>
                <a:close/>
                <a:moveTo>
                  <a:pt x="28575" y="26194"/>
                </a:moveTo>
                <a:cubicBezTo>
                  <a:pt x="40403" y="26194"/>
                  <a:pt x="50006" y="35797"/>
                  <a:pt x="50006" y="47625"/>
                </a:cubicBezTo>
                <a:cubicBezTo>
                  <a:pt x="50006" y="59453"/>
                  <a:pt x="40403" y="69056"/>
                  <a:pt x="28575" y="69056"/>
                </a:cubicBezTo>
                <a:cubicBezTo>
                  <a:pt x="16747" y="69056"/>
                  <a:pt x="7144" y="59453"/>
                  <a:pt x="7144" y="47625"/>
                </a:cubicBezTo>
                <a:cubicBezTo>
                  <a:pt x="7144" y="35797"/>
                  <a:pt x="16747" y="26194"/>
                  <a:pt x="28575" y="26194"/>
                </a:cubicBezTo>
                <a:close/>
                <a:moveTo>
                  <a:pt x="0" y="123825"/>
                </a:moveTo>
                <a:cubicBezTo>
                  <a:pt x="0" y="102781"/>
                  <a:pt x="17056" y="85725"/>
                  <a:pt x="38100" y="85725"/>
                </a:cubicBezTo>
                <a:cubicBezTo>
                  <a:pt x="41910" y="85725"/>
                  <a:pt x="45601" y="86291"/>
                  <a:pt x="49084" y="87332"/>
                </a:cubicBezTo>
                <a:cubicBezTo>
                  <a:pt x="39291" y="98286"/>
                  <a:pt x="33338" y="112752"/>
                  <a:pt x="33338" y="128588"/>
                </a:cubicBezTo>
                <a:lnTo>
                  <a:pt x="33338" y="133350"/>
                </a:lnTo>
                <a:cubicBezTo>
                  <a:pt x="33338" y="136743"/>
                  <a:pt x="34052" y="139958"/>
                  <a:pt x="35332" y="142875"/>
                </a:cubicBezTo>
                <a:lnTo>
                  <a:pt x="9525" y="142875"/>
                </a:lnTo>
                <a:cubicBezTo>
                  <a:pt x="4256" y="142875"/>
                  <a:pt x="0" y="138619"/>
                  <a:pt x="0" y="133350"/>
                </a:cubicBezTo>
                <a:lnTo>
                  <a:pt x="0" y="123825"/>
                </a:lnTo>
                <a:close/>
                <a:moveTo>
                  <a:pt x="155168" y="142875"/>
                </a:moveTo>
                <a:cubicBezTo>
                  <a:pt x="156448" y="139958"/>
                  <a:pt x="157163" y="136743"/>
                  <a:pt x="157163" y="133350"/>
                </a:cubicBezTo>
                <a:lnTo>
                  <a:pt x="157163" y="128588"/>
                </a:lnTo>
                <a:cubicBezTo>
                  <a:pt x="157163" y="112752"/>
                  <a:pt x="151209" y="98286"/>
                  <a:pt x="141416" y="87332"/>
                </a:cubicBezTo>
                <a:cubicBezTo>
                  <a:pt x="144899" y="86291"/>
                  <a:pt x="148590" y="85725"/>
                  <a:pt x="152400" y="85725"/>
                </a:cubicBezTo>
                <a:cubicBezTo>
                  <a:pt x="173444" y="85725"/>
                  <a:pt x="190500" y="102781"/>
                  <a:pt x="190500" y="123825"/>
                </a:cubicBezTo>
                <a:lnTo>
                  <a:pt x="190500" y="133350"/>
                </a:lnTo>
                <a:cubicBezTo>
                  <a:pt x="190500" y="138619"/>
                  <a:pt x="186244" y="142875"/>
                  <a:pt x="180975" y="142875"/>
                </a:cubicBezTo>
                <a:lnTo>
                  <a:pt x="155168" y="142875"/>
                </a:lnTo>
                <a:close/>
                <a:moveTo>
                  <a:pt x="140494" y="47625"/>
                </a:moveTo>
                <a:cubicBezTo>
                  <a:pt x="140494" y="35797"/>
                  <a:pt x="150097" y="26194"/>
                  <a:pt x="161925" y="26194"/>
                </a:cubicBezTo>
                <a:cubicBezTo>
                  <a:pt x="173753" y="26194"/>
                  <a:pt x="183356" y="35797"/>
                  <a:pt x="183356" y="47625"/>
                </a:cubicBezTo>
                <a:cubicBezTo>
                  <a:pt x="183356" y="59453"/>
                  <a:pt x="173753" y="69056"/>
                  <a:pt x="161925" y="69056"/>
                </a:cubicBezTo>
                <a:cubicBezTo>
                  <a:pt x="150097" y="69056"/>
                  <a:pt x="140494" y="59453"/>
                  <a:pt x="140494" y="47625"/>
                </a:cubicBezTo>
                <a:close/>
                <a:moveTo>
                  <a:pt x="47625" y="128588"/>
                </a:moveTo>
                <a:cubicBezTo>
                  <a:pt x="47625" y="102275"/>
                  <a:pt x="68937" y="80962"/>
                  <a:pt x="95250" y="80962"/>
                </a:cubicBezTo>
                <a:cubicBezTo>
                  <a:pt x="121563" y="80962"/>
                  <a:pt x="142875" y="102275"/>
                  <a:pt x="142875" y="128588"/>
                </a:cubicBezTo>
                <a:lnTo>
                  <a:pt x="142875" y="133350"/>
                </a:lnTo>
                <a:cubicBezTo>
                  <a:pt x="142875" y="138619"/>
                  <a:pt x="138619" y="142875"/>
                  <a:pt x="133350" y="142875"/>
                </a:cubicBezTo>
                <a:lnTo>
                  <a:pt x="57150" y="142875"/>
                </a:lnTo>
                <a:cubicBezTo>
                  <a:pt x="51881" y="142875"/>
                  <a:pt x="47625" y="138619"/>
                  <a:pt x="47625" y="133350"/>
                </a:cubicBezTo>
                <a:lnTo>
                  <a:pt x="47625" y="128588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Text 15"/>
          <p:cNvSpPr/>
          <p:nvPr/>
        </p:nvSpPr>
        <p:spPr>
          <a:xfrm>
            <a:off x="2855119" y="6010275"/>
            <a:ext cx="2628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Clients : Figma, Klarna, Virgin Voyages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215063" y="1719263"/>
            <a:ext cx="5591175" cy="1419225"/>
          </a:xfrm>
          <a:custGeom>
            <a:avLst/>
            <a:gdLst/>
            <a:ahLst/>
            <a:cxnLst/>
            <a:rect l="l" t="t" r="r" b="b"/>
            <a:pathLst>
              <a:path w="5591175" h="1419225">
                <a:moveTo>
                  <a:pt x="152396" y="0"/>
                </a:moveTo>
                <a:lnTo>
                  <a:pt x="5438779" y="0"/>
                </a:lnTo>
                <a:cubicBezTo>
                  <a:pt x="5522945" y="0"/>
                  <a:pt x="5591175" y="68230"/>
                  <a:pt x="5591175" y="152396"/>
                </a:cubicBezTo>
                <a:lnTo>
                  <a:pt x="5591175" y="1266829"/>
                </a:lnTo>
                <a:cubicBezTo>
                  <a:pt x="5591175" y="1350995"/>
                  <a:pt x="5522945" y="1419225"/>
                  <a:pt x="5438779" y="1419225"/>
                </a:cubicBezTo>
                <a:lnTo>
                  <a:pt x="152396" y="1419225"/>
                </a:lnTo>
                <a:cubicBezTo>
                  <a:pt x="68287" y="1419225"/>
                  <a:pt x="0" y="1350938"/>
                  <a:pt x="0" y="1266829"/>
                </a:cubicBezTo>
                <a:lnTo>
                  <a:pt x="0" y="152396"/>
                </a:lnTo>
                <a:cubicBezTo>
                  <a:pt x="0" y="68230"/>
                  <a:pt x="68230" y="0"/>
                  <a:pt x="152396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9" name="Shape 17"/>
          <p:cNvSpPr/>
          <p:nvPr/>
        </p:nvSpPr>
        <p:spPr>
          <a:xfrm>
            <a:off x="6410325" y="191452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0" name="Shape 18"/>
          <p:cNvSpPr/>
          <p:nvPr/>
        </p:nvSpPr>
        <p:spPr>
          <a:xfrm>
            <a:off x="6543675" y="204787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54781" y="77391"/>
                </a:moveTo>
                <a:cubicBezTo>
                  <a:pt x="154781" y="94469"/>
                  <a:pt x="149237" y="110244"/>
                  <a:pt x="139898" y="123044"/>
                </a:cubicBezTo>
                <a:lnTo>
                  <a:pt x="187003" y="170185"/>
                </a:lnTo>
                <a:cubicBezTo>
                  <a:pt x="191653" y="174836"/>
                  <a:pt x="191653" y="182389"/>
                  <a:pt x="187003" y="187040"/>
                </a:cubicBezTo>
                <a:cubicBezTo>
                  <a:pt x="182352" y="191691"/>
                  <a:pt x="174799" y="191691"/>
                  <a:pt x="170148" y="187040"/>
                </a:cubicBezTo>
                <a:lnTo>
                  <a:pt x="123044" y="139898"/>
                </a:lnTo>
                <a:cubicBezTo>
                  <a:pt x="110244" y="149237"/>
                  <a:pt x="94469" y="154781"/>
                  <a:pt x="77391" y="154781"/>
                </a:cubicBezTo>
                <a:cubicBezTo>
                  <a:pt x="34640" y="154781"/>
                  <a:pt x="0" y="120142"/>
                  <a:pt x="0" y="77391"/>
                </a:cubicBezTo>
                <a:cubicBezTo>
                  <a:pt x="0" y="34640"/>
                  <a:pt x="34640" y="0"/>
                  <a:pt x="77391" y="0"/>
                </a:cubicBezTo>
                <a:cubicBezTo>
                  <a:pt x="120142" y="0"/>
                  <a:pt x="154781" y="34640"/>
                  <a:pt x="154781" y="77391"/>
                </a:cubicBezTo>
                <a:close/>
                <a:moveTo>
                  <a:pt x="77391" y="130969"/>
                </a:moveTo>
                <a:cubicBezTo>
                  <a:pt x="106961" y="130969"/>
                  <a:pt x="130969" y="106961"/>
                  <a:pt x="130969" y="77391"/>
                </a:cubicBezTo>
                <a:cubicBezTo>
                  <a:pt x="130969" y="47820"/>
                  <a:pt x="106961" y="23812"/>
                  <a:pt x="77391" y="23812"/>
                </a:cubicBezTo>
                <a:cubicBezTo>
                  <a:pt x="47820" y="23812"/>
                  <a:pt x="23813" y="47820"/>
                  <a:pt x="23812" y="77391"/>
                </a:cubicBezTo>
                <a:cubicBezTo>
                  <a:pt x="23812" y="106961"/>
                  <a:pt x="47820" y="130969"/>
                  <a:pt x="77391" y="130969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Text 19"/>
          <p:cNvSpPr/>
          <p:nvPr/>
        </p:nvSpPr>
        <p:spPr>
          <a:xfrm>
            <a:off x="6981825" y="2009775"/>
            <a:ext cx="2057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Recherche transversale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410325" y="2486025"/>
            <a:ext cx="52768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Recherchez dans toutes vos données d'entreprise (Drive, SharePoint, Salesforce, SAP) avec réponses respectant les permissions (ACLs).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215063" y="3300413"/>
            <a:ext cx="5591175" cy="1419225"/>
          </a:xfrm>
          <a:custGeom>
            <a:avLst/>
            <a:gdLst/>
            <a:ahLst/>
            <a:cxnLst/>
            <a:rect l="l" t="t" r="r" b="b"/>
            <a:pathLst>
              <a:path w="5591175" h="1419225">
                <a:moveTo>
                  <a:pt x="152396" y="0"/>
                </a:moveTo>
                <a:lnTo>
                  <a:pt x="5438779" y="0"/>
                </a:lnTo>
                <a:cubicBezTo>
                  <a:pt x="5522945" y="0"/>
                  <a:pt x="5591175" y="68230"/>
                  <a:pt x="5591175" y="152396"/>
                </a:cubicBezTo>
                <a:lnTo>
                  <a:pt x="5591175" y="1266829"/>
                </a:lnTo>
                <a:cubicBezTo>
                  <a:pt x="5591175" y="1350995"/>
                  <a:pt x="5522945" y="1419225"/>
                  <a:pt x="5438779" y="1419225"/>
                </a:cubicBezTo>
                <a:lnTo>
                  <a:pt x="152396" y="1419225"/>
                </a:lnTo>
                <a:cubicBezTo>
                  <a:pt x="68287" y="1419225"/>
                  <a:pt x="0" y="1350938"/>
                  <a:pt x="0" y="1266829"/>
                </a:cubicBezTo>
                <a:lnTo>
                  <a:pt x="0" y="152396"/>
                </a:lnTo>
                <a:cubicBezTo>
                  <a:pt x="0" y="68230"/>
                  <a:pt x="68230" y="0"/>
                  <a:pt x="152396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4" name="Shape 22"/>
          <p:cNvSpPr/>
          <p:nvPr/>
        </p:nvSpPr>
        <p:spPr>
          <a:xfrm>
            <a:off x="6410325" y="349567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5" name="Shape 23"/>
          <p:cNvSpPr/>
          <p:nvPr/>
        </p:nvSpPr>
        <p:spPr>
          <a:xfrm>
            <a:off x="6519863" y="3629025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130969" y="0"/>
                </a:moveTo>
                <a:cubicBezTo>
                  <a:pt x="130969" y="-6586"/>
                  <a:pt x="125648" y="-11906"/>
                  <a:pt x="119063" y="-11906"/>
                </a:cubicBezTo>
                <a:cubicBezTo>
                  <a:pt x="112477" y="-11906"/>
                  <a:pt x="107156" y="-6586"/>
                  <a:pt x="107156" y="0"/>
                </a:cubicBezTo>
                <a:lnTo>
                  <a:pt x="107156" y="23812"/>
                </a:lnTo>
                <a:lnTo>
                  <a:pt x="71438" y="23812"/>
                </a:lnTo>
                <a:cubicBezTo>
                  <a:pt x="51718" y="23812"/>
                  <a:pt x="35719" y="39812"/>
                  <a:pt x="35719" y="59531"/>
                </a:cubicBezTo>
                <a:lnTo>
                  <a:pt x="35719" y="142875"/>
                </a:lnTo>
                <a:cubicBezTo>
                  <a:pt x="35719" y="162595"/>
                  <a:pt x="51718" y="178594"/>
                  <a:pt x="71438" y="178594"/>
                </a:cubicBezTo>
                <a:lnTo>
                  <a:pt x="166688" y="178594"/>
                </a:lnTo>
                <a:cubicBezTo>
                  <a:pt x="186407" y="178594"/>
                  <a:pt x="202406" y="162595"/>
                  <a:pt x="202406" y="142875"/>
                </a:cubicBezTo>
                <a:lnTo>
                  <a:pt x="202406" y="59531"/>
                </a:lnTo>
                <a:cubicBezTo>
                  <a:pt x="202406" y="39812"/>
                  <a:pt x="186407" y="23812"/>
                  <a:pt x="166688" y="23812"/>
                </a:cubicBezTo>
                <a:lnTo>
                  <a:pt x="130969" y="23812"/>
                </a:lnTo>
                <a:lnTo>
                  <a:pt x="130969" y="0"/>
                </a:lnTo>
                <a:close/>
                <a:moveTo>
                  <a:pt x="59531" y="136922"/>
                </a:moveTo>
                <a:cubicBezTo>
                  <a:pt x="59531" y="131973"/>
                  <a:pt x="63512" y="127992"/>
                  <a:pt x="68461" y="127992"/>
                </a:cubicBezTo>
                <a:lnTo>
                  <a:pt x="80367" y="127992"/>
                </a:lnTo>
                <a:cubicBezTo>
                  <a:pt x="85316" y="127992"/>
                  <a:pt x="89297" y="131973"/>
                  <a:pt x="89297" y="136922"/>
                </a:cubicBezTo>
                <a:cubicBezTo>
                  <a:pt x="89297" y="141870"/>
                  <a:pt x="85316" y="145852"/>
                  <a:pt x="80367" y="145852"/>
                </a:cubicBezTo>
                <a:lnTo>
                  <a:pt x="68461" y="145852"/>
                </a:lnTo>
                <a:cubicBezTo>
                  <a:pt x="63512" y="145852"/>
                  <a:pt x="59531" y="141870"/>
                  <a:pt x="59531" y="136922"/>
                </a:cubicBezTo>
                <a:close/>
                <a:moveTo>
                  <a:pt x="104180" y="136922"/>
                </a:moveTo>
                <a:cubicBezTo>
                  <a:pt x="104180" y="131973"/>
                  <a:pt x="108161" y="127992"/>
                  <a:pt x="113109" y="127992"/>
                </a:cubicBezTo>
                <a:lnTo>
                  <a:pt x="125016" y="127992"/>
                </a:lnTo>
                <a:cubicBezTo>
                  <a:pt x="129964" y="127992"/>
                  <a:pt x="133945" y="131973"/>
                  <a:pt x="133945" y="136922"/>
                </a:cubicBezTo>
                <a:cubicBezTo>
                  <a:pt x="133945" y="141870"/>
                  <a:pt x="129964" y="145852"/>
                  <a:pt x="125016" y="145852"/>
                </a:cubicBezTo>
                <a:lnTo>
                  <a:pt x="113109" y="145852"/>
                </a:lnTo>
                <a:cubicBezTo>
                  <a:pt x="108161" y="145852"/>
                  <a:pt x="104180" y="141870"/>
                  <a:pt x="104180" y="136922"/>
                </a:cubicBezTo>
                <a:close/>
                <a:moveTo>
                  <a:pt x="148828" y="136922"/>
                </a:moveTo>
                <a:cubicBezTo>
                  <a:pt x="148828" y="131973"/>
                  <a:pt x="152809" y="127992"/>
                  <a:pt x="157758" y="127992"/>
                </a:cubicBezTo>
                <a:lnTo>
                  <a:pt x="169664" y="127992"/>
                </a:lnTo>
                <a:cubicBezTo>
                  <a:pt x="174613" y="127992"/>
                  <a:pt x="178594" y="131973"/>
                  <a:pt x="178594" y="136922"/>
                </a:cubicBezTo>
                <a:cubicBezTo>
                  <a:pt x="178594" y="141870"/>
                  <a:pt x="174613" y="145852"/>
                  <a:pt x="169664" y="145852"/>
                </a:cubicBezTo>
                <a:lnTo>
                  <a:pt x="157758" y="145852"/>
                </a:lnTo>
                <a:cubicBezTo>
                  <a:pt x="152809" y="145852"/>
                  <a:pt x="148828" y="141870"/>
                  <a:pt x="148828" y="136922"/>
                </a:cubicBezTo>
                <a:close/>
                <a:moveTo>
                  <a:pt x="83344" y="65484"/>
                </a:moveTo>
                <a:cubicBezTo>
                  <a:pt x="93201" y="65484"/>
                  <a:pt x="101203" y="73487"/>
                  <a:pt x="101203" y="83344"/>
                </a:cubicBezTo>
                <a:cubicBezTo>
                  <a:pt x="101203" y="93201"/>
                  <a:pt x="93201" y="101203"/>
                  <a:pt x="83344" y="101203"/>
                </a:cubicBezTo>
                <a:cubicBezTo>
                  <a:pt x="73487" y="101203"/>
                  <a:pt x="65484" y="93201"/>
                  <a:pt x="65484" y="83344"/>
                </a:cubicBezTo>
                <a:cubicBezTo>
                  <a:pt x="65484" y="73487"/>
                  <a:pt x="73487" y="65484"/>
                  <a:pt x="83344" y="65484"/>
                </a:cubicBezTo>
                <a:close/>
                <a:moveTo>
                  <a:pt x="136922" y="83344"/>
                </a:moveTo>
                <a:cubicBezTo>
                  <a:pt x="136922" y="73487"/>
                  <a:pt x="144924" y="65484"/>
                  <a:pt x="154781" y="65484"/>
                </a:cubicBezTo>
                <a:cubicBezTo>
                  <a:pt x="164638" y="65484"/>
                  <a:pt x="172641" y="73487"/>
                  <a:pt x="172641" y="83344"/>
                </a:cubicBezTo>
                <a:cubicBezTo>
                  <a:pt x="172641" y="93201"/>
                  <a:pt x="164638" y="101203"/>
                  <a:pt x="154781" y="101203"/>
                </a:cubicBezTo>
                <a:cubicBezTo>
                  <a:pt x="144924" y="101203"/>
                  <a:pt x="136922" y="93201"/>
                  <a:pt x="136922" y="83344"/>
                </a:cubicBezTo>
                <a:close/>
                <a:moveTo>
                  <a:pt x="23812" y="83344"/>
                </a:moveTo>
                <a:cubicBezTo>
                  <a:pt x="23812" y="76758"/>
                  <a:pt x="18492" y="71438"/>
                  <a:pt x="11906" y="71438"/>
                </a:cubicBezTo>
                <a:cubicBezTo>
                  <a:pt x="5321" y="71438"/>
                  <a:pt x="0" y="76758"/>
                  <a:pt x="0" y="83344"/>
                </a:cubicBezTo>
                <a:lnTo>
                  <a:pt x="0" y="119063"/>
                </a:lnTo>
                <a:cubicBezTo>
                  <a:pt x="0" y="125648"/>
                  <a:pt x="5321" y="130969"/>
                  <a:pt x="11906" y="130969"/>
                </a:cubicBezTo>
                <a:cubicBezTo>
                  <a:pt x="18492" y="130969"/>
                  <a:pt x="23812" y="125648"/>
                  <a:pt x="23812" y="119063"/>
                </a:cubicBezTo>
                <a:lnTo>
                  <a:pt x="23812" y="83344"/>
                </a:lnTo>
                <a:close/>
                <a:moveTo>
                  <a:pt x="226219" y="71438"/>
                </a:moveTo>
                <a:cubicBezTo>
                  <a:pt x="219633" y="71438"/>
                  <a:pt x="214313" y="76758"/>
                  <a:pt x="214313" y="83344"/>
                </a:cubicBezTo>
                <a:lnTo>
                  <a:pt x="214313" y="119063"/>
                </a:lnTo>
                <a:cubicBezTo>
                  <a:pt x="214313" y="125648"/>
                  <a:pt x="219633" y="130969"/>
                  <a:pt x="226219" y="130969"/>
                </a:cubicBezTo>
                <a:cubicBezTo>
                  <a:pt x="232804" y="130969"/>
                  <a:pt x="238125" y="125648"/>
                  <a:pt x="238125" y="119063"/>
                </a:cubicBezTo>
                <a:lnTo>
                  <a:pt x="238125" y="83344"/>
                </a:lnTo>
                <a:cubicBezTo>
                  <a:pt x="238125" y="76758"/>
                  <a:pt x="232804" y="71438"/>
                  <a:pt x="226219" y="71438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6" name="Text 24"/>
          <p:cNvSpPr/>
          <p:nvPr/>
        </p:nvSpPr>
        <p:spPr>
          <a:xfrm>
            <a:off x="6981825" y="3590925"/>
            <a:ext cx="19335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Agents pré-construits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410325" y="4067175"/>
            <a:ext cx="52768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Deep Research, NotebookLM Enterprise, Code Assist — des agents clé en main pour les cas d'usage courants.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215063" y="4881563"/>
            <a:ext cx="5591175" cy="1419225"/>
          </a:xfrm>
          <a:custGeom>
            <a:avLst/>
            <a:gdLst/>
            <a:ahLst/>
            <a:cxnLst/>
            <a:rect l="l" t="t" r="r" b="b"/>
            <a:pathLst>
              <a:path w="5591175" h="1419225">
                <a:moveTo>
                  <a:pt x="152396" y="0"/>
                </a:moveTo>
                <a:lnTo>
                  <a:pt x="5438779" y="0"/>
                </a:lnTo>
                <a:cubicBezTo>
                  <a:pt x="5522945" y="0"/>
                  <a:pt x="5591175" y="68230"/>
                  <a:pt x="5591175" y="152396"/>
                </a:cubicBezTo>
                <a:lnTo>
                  <a:pt x="5591175" y="1266829"/>
                </a:lnTo>
                <a:cubicBezTo>
                  <a:pt x="5591175" y="1350995"/>
                  <a:pt x="5522945" y="1419225"/>
                  <a:pt x="5438779" y="1419225"/>
                </a:cubicBezTo>
                <a:lnTo>
                  <a:pt x="152396" y="1419225"/>
                </a:lnTo>
                <a:cubicBezTo>
                  <a:pt x="68287" y="1419225"/>
                  <a:pt x="0" y="1350938"/>
                  <a:pt x="0" y="1266829"/>
                </a:cubicBezTo>
                <a:lnTo>
                  <a:pt x="0" y="152396"/>
                </a:lnTo>
                <a:cubicBezTo>
                  <a:pt x="0" y="68230"/>
                  <a:pt x="68230" y="0"/>
                  <a:pt x="152396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9" name="Shape 27"/>
          <p:cNvSpPr/>
          <p:nvPr/>
        </p:nvSpPr>
        <p:spPr>
          <a:xfrm>
            <a:off x="6410325" y="507682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Shape 28"/>
          <p:cNvSpPr/>
          <p:nvPr/>
        </p:nvSpPr>
        <p:spPr>
          <a:xfrm>
            <a:off x="6519863" y="5210175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154744" y="78321"/>
                </a:moveTo>
                <a:cubicBezTo>
                  <a:pt x="159283" y="77093"/>
                  <a:pt x="164046" y="79251"/>
                  <a:pt x="166092" y="83455"/>
                </a:cubicBezTo>
                <a:lnTo>
                  <a:pt x="173013" y="97445"/>
                </a:lnTo>
                <a:cubicBezTo>
                  <a:pt x="176845" y="97966"/>
                  <a:pt x="180603" y="99008"/>
                  <a:pt x="184138" y="100459"/>
                </a:cubicBezTo>
                <a:lnTo>
                  <a:pt x="197160" y="91790"/>
                </a:lnTo>
                <a:cubicBezTo>
                  <a:pt x="201067" y="89185"/>
                  <a:pt x="206239" y="89706"/>
                  <a:pt x="209550" y="93018"/>
                </a:cubicBezTo>
                <a:lnTo>
                  <a:pt x="216694" y="100161"/>
                </a:lnTo>
                <a:cubicBezTo>
                  <a:pt x="220005" y="103473"/>
                  <a:pt x="220526" y="108682"/>
                  <a:pt x="217922" y="112551"/>
                </a:cubicBezTo>
                <a:lnTo>
                  <a:pt x="209252" y="125537"/>
                </a:lnTo>
                <a:cubicBezTo>
                  <a:pt x="209959" y="127285"/>
                  <a:pt x="210592" y="129108"/>
                  <a:pt x="211113" y="131006"/>
                </a:cubicBezTo>
                <a:cubicBezTo>
                  <a:pt x="211634" y="132904"/>
                  <a:pt x="211968" y="134764"/>
                  <a:pt x="212229" y="136661"/>
                </a:cubicBezTo>
                <a:lnTo>
                  <a:pt x="226256" y="143582"/>
                </a:lnTo>
                <a:cubicBezTo>
                  <a:pt x="230460" y="145666"/>
                  <a:pt x="232618" y="150428"/>
                  <a:pt x="231391" y="154930"/>
                </a:cubicBezTo>
                <a:lnTo>
                  <a:pt x="228786" y="164678"/>
                </a:lnTo>
                <a:cubicBezTo>
                  <a:pt x="227558" y="169180"/>
                  <a:pt x="223354" y="172231"/>
                  <a:pt x="218666" y="171934"/>
                </a:cubicBezTo>
                <a:lnTo>
                  <a:pt x="203039" y="170929"/>
                </a:lnTo>
                <a:cubicBezTo>
                  <a:pt x="200695" y="173943"/>
                  <a:pt x="197979" y="176733"/>
                  <a:pt x="194890" y="179115"/>
                </a:cubicBezTo>
                <a:lnTo>
                  <a:pt x="195895" y="194704"/>
                </a:lnTo>
                <a:cubicBezTo>
                  <a:pt x="196193" y="199392"/>
                  <a:pt x="193142" y="203634"/>
                  <a:pt x="188640" y="204825"/>
                </a:cubicBezTo>
                <a:lnTo>
                  <a:pt x="178891" y="207429"/>
                </a:lnTo>
                <a:cubicBezTo>
                  <a:pt x="174352" y="208657"/>
                  <a:pt x="169627" y="206499"/>
                  <a:pt x="167543" y="202295"/>
                </a:cubicBezTo>
                <a:lnTo>
                  <a:pt x="160623" y="188305"/>
                </a:lnTo>
                <a:cubicBezTo>
                  <a:pt x="156790" y="187784"/>
                  <a:pt x="153033" y="186742"/>
                  <a:pt x="149498" y="185291"/>
                </a:cubicBezTo>
                <a:lnTo>
                  <a:pt x="136475" y="193960"/>
                </a:lnTo>
                <a:cubicBezTo>
                  <a:pt x="132569" y="196565"/>
                  <a:pt x="127397" y="196044"/>
                  <a:pt x="124085" y="192732"/>
                </a:cubicBezTo>
                <a:lnTo>
                  <a:pt x="116942" y="185589"/>
                </a:lnTo>
                <a:cubicBezTo>
                  <a:pt x="113630" y="182277"/>
                  <a:pt x="113109" y="177105"/>
                  <a:pt x="115714" y="173199"/>
                </a:cubicBezTo>
                <a:lnTo>
                  <a:pt x="124383" y="160176"/>
                </a:lnTo>
                <a:cubicBezTo>
                  <a:pt x="123676" y="158428"/>
                  <a:pt x="123044" y="156604"/>
                  <a:pt x="122523" y="154707"/>
                </a:cubicBezTo>
                <a:cubicBezTo>
                  <a:pt x="122002" y="152809"/>
                  <a:pt x="121667" y="150912"/>
                  <a:pt x="121407" y="149051"/>
                </a:cubicBezTo>
                <a:lnTo>
                  <a:pt x="107379" y="142131"/>
                </a:lnTo>
                <a:cubicBezTo>
                  <a:pt x="103175" y="140047"/>
                  <a:pt x="101054" y="135285"/>
                  <a:pt x="102245" y="130783"/>
                </a:cubicBezTo>
                <a:lnTo>
                  <a:pt x="104849" y="121034"/>
                </a:lnTo>
                <a:cubicBezTo>
                  <a:pt x="106077" y="116532"/>
                  <a:pt x="110282" y="113481"/>
                  <a:pt x="114970" y="113779"/>
                </a:cubicBezTo>
                <a:lnTo>
                  <a:pt x="130559" y="114784"/>
                </a:lnTo>
                <a:cubicBezTo>
                  <a:pt x="132904" y="111770"/>
                  <a:pt x="135620" y="108979"/>
                  <a:pt x="138708" y="106598"/>
                </a:cubicBezTo>
                <a:lnTo>
                  <a:pt x="137703" y="91046"/>
                </a:lnTo>
                <a:cubicBezTo>
                  <a:pt x="137406" y="86358"/>
                  <a:pt x="140457" y="82116"/>
                  <a:pt x="144959" y="80925"/>
                </a:cubicBezTo>
                <a:lnTo>
                  <a:pt x="154707" y="78321"/>
                </a:lnTo>
                <a:close/>
                <a:moveTo>
                  <a:pt x="166836" y="126504"/>
                </a:moveTo>
                <a:cubicBezTo>
                  <a:pt x="157801" y="126514"/>
                  <a:pt x="150474" y="133858"/>
                  <a:pt x="150484" y="142894"/>
                </a:cubicBezTo>
                <a:cubicBezTo>
                  <a:pt x="150494" y="151929"/>
                  <a:pt x="157838" y="159256"/>
                  <a:pt x="166874" y="159246"/>
                </a:cubicBezTo>
                <a:cubicBezTo>
                  <a:pt x="175909" y="159236"/>
                  <a:pt x="183236" y="151892"/>
                  <a:pt x="183226" y="142856"/>
                </a:cubicBezTo>
                <a:cubicBezTo>
                  <a:pt x="183216" y="133821"/>
                  <a:pt x="175872" y="126494"/>
                  <a:pt x="166836" y="126504"/>
                </a:cubicBezTo>
                <a:close/>
                <a:moveTo>
                  <a:pt x="83679" y="-16929"/>
                </a:moveTo>
                <a:lnTo>
                  <a:pt x="93427" y="-14325"/>
                </a:lnTo>
                <a:cubicBezTo>
                  <a:pt x="97929" y="-13097"/>
                  <a:pt x="100980" y="-8855"/>
                  <a:pt x="100682" y="-4204"/>
                </a:cubicBezTo>
                <a:lnTo>
                  <a:pt x="99678" y="11348"/>
                </a:lnTo>
                <a:cubicBezTo>
                  <a:pt x="102766" y="13729"/>
                  <a:pt x="105482" y="16483"/>
                  <a:pt x="107826" y="19534"/>
                </a:cubicBezTo>
                <a:lnTo>
                  <a:pt x="123453" y="18529"/>
                </a:lnTo>
                <a:cubicBezTo>
                  <a:pt x="128104" y="18231"/>
                  <a:pt x="132345" y="21282"/>
                  <a:pt x="133573" y="25784"/>
                </a:cubicBezTo>
                <a:lnTo>
                  <a:pt x="136178" y="35533"/>
                </a:lnTo>
                <a:cubicBezTo>
                  <a:pt x="137368" y="40035"/>
                  <a:pt x="135248" y="44797"/>
                  <a:pt x="131043" y="46881"/>
                </a:cubicBezTo>
                <a:lnTo>
                  <a:pt x="117016" y="53801"/>
                </a:lnTo>
                <a:cubicBezTo>
                  <a:pt x="116756" y="55699"/>
                  <a:pt x="116384" y="57596"/>
                  <a:pt x="115900" y="59457"/>
                </a:cubicBezTo>
                <a:cubicBezTo>
                  <a:pt x="115416" y="61317"/>
                  <a:pt x="114746" y="63178"/>
                  <a:pt x="114040" y="64926"/>
                </a:cubicBezTo>
                <a:lnTo>
                  <a:pt x="122709" y="77949"/>
                </a:lnTo>
                <a:cubicBezTo>
                  <a:pt x="125313" y="81855"/>
                  <a:pt x="124792" y="87027"/>
                  <a:pt x="121481" y="90339"/>
                </a:cubicBezTo>
                <a:lnTo>
                  <a:pt x="114337" y="97482"/>
                </a:lnTo>
                <a:cubicBezTo>
                  <a:pt x="111026" y="100794"/>
                  <a:pt x="105854" y="101315"/>
                  <a:pt x="101947" y="98710"/>
                </a:cubicBezTo>
                <a:lnTo>
                  <a:pt x="88925" y="90041"/>
                </a:lnTo>
                <a:cubicBezTo>
                  <a:pt x="85390" y="91492"/>
                  <a:pt x="81632" y="92534"/>
                  <a:pt x="77800" y="93055"/>
                </a:cubicBezTo>
                <a:lnTo>
                  <a:pt x="70879" y="107045"/>
                </a:lnTo>
                <a:cubicBezTo>
                  <a:pt x="68796" y="111249"/>
                  <a:pt x="64033" y="113370"/>
                  <a:pt x="59531" y="112179"/>
                </a:cubicBezTo>
                <a:lnTo>
                  <a:pt x="49783" y="109575"/>
                </a:lnTo>
                <a:cubicBezTo>
                  <a:pt x="45244" y="108347"/>
                  <a:pt x="42230" y="104105"/>
                  <a:pt x="42528" y="99454"/>
                </a:cubicBezTo>
                <a:lnTo>
                  <a:pt x="43532" y="83865"/>
                </a:lnTo>
                <a:cubicBezTo>
                  <a:pt x="40444" y="81483"/>
                  <a:pt x="37728" y="78730"/>
                  <a:pt x="35384" y="75679"/>
                </a:cubicBezTo>
                <a:lnTo>
                  <a:pt x="19757" y="76684"/>
                </a:lnTo>
                <a:cubicBezTo>
                  <a:pt x="15106" y="76981"/>
                  <a:pt x="10864" y="73930"/>
                  <a:pt x="9637" y="69428"/>
                </a:cubicBezTo>
                <a:lnTo>
                  <a:pt x="7032" y="59680"/>
                </a:lnTo>
                <a:cubicBezTo>
                  <a:pt x="5842" y="55178"/>
                  <a:pt x="7962" y="50416"/>
                  <a:pt x="12167" y="48332"/>
                </a:cubicBezTo>
                <a:lnTo>
                  <a:pt x="26194" y="41411"/>
                </a:lnTo>
                <a:cubicBezTo>
                  <a:pt x="26454" y="39514"/>
                  <a:pt x="26826" y="37654"/>
                  <a:pt x="27310" y="35756"/>
                </a:cubicBezTo>
                <a:cubicBezTo>
                  <a:pt x="27831" y="33858"/>
                  <a:pt x="28426" y="32035"/>
                  <a:pt x="29170" y="30287"/>
                </a:cubicBezTo>
                <a:lnTo>
                  <a:pt x="20501" y="17301"/>
                </a:lnTo>
                <a:cubicBezTo>
                  <a:pt x="17897" y="13395"/>
                  <a:pt x="18417" y="8223"/>
                  <a:pt x="21729" y="4911"/>
                </a:cubicBezTo>
                <a:lnTo>
                  <a:pt x="28873" y="-2232"/>
                </a:lnTo>
                <a:cubicBezTo>
                  <a:pt x="32184" y="-5544"/>
                  <a:pt x="37356" y="-6065"/>
                  <a:pt x="41263" y="-3460"/>
                </a:cubicBezTo>
                <a:lnTo>
                  <a:pt x="54285" y="5209"/>
                </a:lnTo>
                <a:cubicBezTo>
                  <a:pt x="57820" y="3758"/>
                  <a:pt x="61578" y="2716"/>
                  <a:pt x="65410" y="2195"/>
                </a:cubicBezTo>
                <a:lnTo>
                  <a:pt x="72330" y="-11795"/>
                </a:lnTo>
                <a:cubicBezTo>
                  <a:pt x="74414" y="-15999"/>
                  <a:pt x="79139" y="-18120"/>
                  <a:pt x="83679" y="-16929"/>
                </a:cubicBezTo>
                <a:close/>
                <a:moveTo>
                  <a:pt x="71586" y="31254"/>
                </a:moveTo>
                <a:cubicBezTo>
                  <a:pt x="62551" y="31254"/>
                  <a:pt x="55215" y="38590"/>
                  <a:pt x="55215" y="47625"/>
                </a:cubicBezTo>
                <a:cubicBezTo>
                  <a:pt x="55215" y="56660"/>
                  <a:pt x="62551" y="63996"/>
                  <a:pt x="71586" y="63996"/>
                </a:cubicBezTo>
                <a:cubicBezTo>
                  <a:pt x="80622" y="63996"/>
                  <a:pt x="87957" y="56660"/>
                  <a:pt x="87957" y="47625"/>
                </a:cubicBezTo>
                <a:cubicBezTo>
                  <a:pt x="87957" y="38590"/>
                  <a:pt x="80622" y="31254"/>
                  <a:pt x="71586" y="3125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1" name="Text 29"/>
          <p:cNvSpPr/>
          <p:nvPr/>
        </p:nvSpPr>
        <p:spPr>
          <a:xfrm>
            <a:off x="6981825" y="5172075"/>
            <a:ext cx="15716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Création d'agents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410325" y="5648325"/>
            <a:ext cx="52768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Agent Designer no-code pour les métiers, Agent Development Kit (ADK) pour les développeurs, marketplace d'agents tiers.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0443" y="360443"/>
            <a:ext cx="11534191" cy="1802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3" b="1" kern="0" spc="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Gemini Enterprise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60443" y="612754"/>
            <a:ext cx="11687379" cy="4325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406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Éditions et tarification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60443" y="1153419"/>
            <a:ext cx="11561224" cy="252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19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Choisissez selon vos besoins et votre taille</a:t>
            </a:r>
            <a:endParaRPr lang="en-US" sz="16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0443" y="1621996"/>
          <a:ext cx="11471114" cy="4926797"/>
        </p:xfrm>
        <a:graphic>
          <a:graphicData uri="http://schemas.openxmlformats.org/drawingml/2006/table">
            <a:tbl>
              <a:tblPr/>
              <a:tblGrid>
                <a:gridCol w="2838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17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00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77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736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5647">
                <a:tc>
                  <a:txBody>
                    <a:bodyPr/>
                    <a:lstStyle/>
                    <a:p>
                      <a:pPr algn="l"/>
                      <a:r>
                        <a:rPr lang="en-US" sz="1100" b="1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Fonctionnalité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Business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none" dirty="0">
                          <a:solidFill>
                            <a:srgbClr val="0071E3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Standard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none" dirty="0">
                          <a:solidFill>
                            <a:srgbClr val="0071E3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Plus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Frontline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647">
                <a:tc>
                  <a:txBody>
                    <a:bodyPr/>
                    <a:lstStyle/>
                    <a:p>
                      <a:r>
                        <a:rPr lang="en-US" sz="1100" b="1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Prix (engagement annuel)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$21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  <a:p>
                      <a:pPr algn="ctr"/>
                      <a:r>
                        <a:rPr lang="en-US" sz="1100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/mois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$30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  <a:p>
                      <a:pPr algn="ctr"/>
                      <a:r>
                        <a:rPr lang="en-US" sz="1100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/mois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$50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  <a:p>
                      <a:pPr algn="ctr"/>
                      <a:r>
                        <a:rPr lang="en-US" sz="1100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/mois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Sur demande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1D1D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647">
                <a:tc>
                  <a:txBody>
                    <a:bodyPr/>
                    <a:lstStyle/>
                    <a:p>
                      <a:r>
                        <a:rPr lang="en-US" sz="1100" b="1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Prix (sans engagement)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-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$35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  <a:p>
                      <a:pPr algn="ctr"/>
                      <a:r>
                        <a:rPr lang="en-US" sz="1100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/mois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$60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  <a:p>
                      <a:pPr algn="ctr"/>
                      <a:r>
                        <a:rPr lang="en-US" sz="1100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/mois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-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647">
                <a:tc>
                  <a:txBody>
                    <a:bodyPr/>
                    <a:lstStyle/>
                    <a:p>
                      <a:r>
                        <a:rPr lang="en-US" sz="1100" b="1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Stockage par utilisateur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Limité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30 Go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75 Go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2 Go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647">
                <a:tc>
                  <a:txBody>
                    <a:bodyPr/>
                    <a:lstStyle/>
                    <a:p>
                      <a:r>
                        <a:rPr lang="en-US" sz="1100" b="1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Agents "Made by Google"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Sélection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Sélection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none" dirty="0">
                          <a:solidFill>
                            <a:srgbClr val="34A853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Complet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Pré-approuvés uniquement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5647">
                <a:tc>
                  <a:txBody>
                    <a:bodyPr/>
                    <a:lstStyle/>
                    <a:p>
                      <a:r>
                        <a:rPr lang="en-US" sz="1100" b="1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Création d'agents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34A853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No-code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34A853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No-code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none" dirty="0">
                          <a:solidFill>
                            <a:srgbClr val="34A853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No-code + Code (ADK)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EA433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Non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5647">
                <a:tc>
                  <a:txBody>
                    <a:bodyPr/>
                    <a:lstStyle/>
                    <a:p>
                      <a:r>
                        <a:rPr lang="en-US" sz="1100" b="1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Connecteurs de données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Limités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Sélectionnés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none" dirty="0">
                          <a:solidFill>
                            <a:srgbClr val="34A853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Tous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Limités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5647">
                <a:tc>
                  <a:txBody>
                    <a:bodyPr/>
                    <a:lstStyle/>
                    <a:p>
                      <a:r>
                        <a:rPr lang="en-US" sz="1100" b="1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Accès prioritaire modèles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EA433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Non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EA433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Non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none" dirty="0">
                          <a:solidFill>
                            <a:srgbClr val="34A853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Oui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EA433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Non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5647">
                <a:tc>
                  <a:txBody>
                    <a:bodyPr/>
                    <a:lstStyle/>
                    <a:p>
                      <a:r>
                        <a:rPr lang="en-US" sz="1100" b="1" u="none" dirty="0">
                          <a:solidFill>
                            <a:srgbClr val="1D1D1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Gouvernance avancée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Basique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Standard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none" dirty="0">
                          <a:solidFill>
                            <a:srgbClr val="34A853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Avancée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86868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Basique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44177" marR="144177" marT="144177" marB="14417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378466" y="6524027"/>
            <a:ext cx="126155" cy="126155"/>
          </a:xfrm>
          <a:custGeom>
            <a:avLst/>
            <a:gdLst/>
            <a:ahLst/>
            <a:cxnLst/>
            <a:rect l="l" t="t" r="r" b="b"/>
            <a:pathLst>
              <a:path w="126155" h="126155">
                <a:moveTo>
                  <a:pt x="63078" y="126155"/>
                </a:moveTo>
                <a:cubicBezTo>
                  <a:pt x="97891" y="126155"/>
                  <a:pt x="126155" y="97891"/>
                  <a:pt x="126155" y="63078"/>
                </a:cubicBezTo>
                <a:cubicBezTo>
                  <a:pt x="126155" y="28264"/>
                  <a:pt x="97891" y="0"/>
                  <a:pt x="63078" y="0"/>
                </a:cubicBezTo>
                <a:cubicBezTo>
                  <a:pt x="28264" y="0"/>
                  <a:pt x="0" y="28264"/>
                  <a:pt x="0" y="63078"/>
                </a:cubicBezTo>
                <a:cubicBezTo>
                  <a:pt x="0" y="97891"/>
                  <a:pt x="28264" y="126155"/>
                  <a:pt x="63078" y="126155"/>
                </a:cubicBezTo>
                <a:close/>
                <a:moveTo>
                  <a:pt x="55193" y="39424"/>
                </a:moveTo>
                <a:cubicBezTo>
                  <a:pt x="55193" y="35072"/>
                  <a:pt x="58726" y="31539"/>
                  <a:pt x="63078" y="31539"/>
                </a:cubicBezTo>
                <a:cubicBezTo>
                  <a:pt x="67429" y="31539"/>
                  <a:pt x="70962" y="35072"/>
                  <a:pt x="70962" y="39424"/>
                </a:cubicBezTo>
                <a:cubicBezTo>
                  <a:pt x="70962" y="43775"/>
                  <a:pt x="67429" y="47308"/>
                  <a:pt x="63078" y="47308"/>
                </a:cubicBezTo>
                <a:cubicBezTo>
                  <a:pt x="58726" y="47308"/>
                  <a:pt x="55193" y="43775"/>
                  <a:pt x="55193" y="39424"/>
                </a:cubicBezTo>
                <a:close/>
                <a:moveTo>
                  <a:pt x="53222" y="55193"/>
                </a:moveTo>
                <a:lnTo>
                  <a:pt x="65049" y="55193"/>
                </a:lnTo>
                <a:cubicBezTo>
                  <a:pt x="68326" y="55193"/>
                  <a:pt x="70962" y="57829"/>
                  <a:pt x="70962" y="61106"/>
                </a:cubicBezTo>
                <a:lnTo>
                  <a:pt x="70962" y="82789"/>
                </a:lnTo>
                <a:lnTo>
                  <a:pt x="72933" y="82789"/>
                </a:lnTo>
                <a:cubicBezTo>
                  <a:pt x="76211" y="82789"/>
                  <a:pt x="78847" y="85426"/>
                  <a:pt x="78847" y="88703"/>
                </a:cubicBezTo>
                <a:cubicBezTo>
                  <a:pt x="78847" y="91980"/>
                  <a:pt x="76211" y="94616"/>
                  <a:pt x="72933" y="94616"/>
                </a:cubicBezTo>
                <a:lnTo>
                  <a:pt x="53222" y="94616"/>
                </a:lnTo>
                <a:cubicBezTo>
                  <a:pt x="49945" y="94616"/>
                  <a:pt x="47308" y="91980"/>
                  <a:pt x="47308" y="88703"/>
                </a:cubicBezTo>
                <a:cubicBezTo>
                  <a:pt x="47308" y="85426"/>
                  <a:pt x="49945" y="82789"/>
                  <a:pt x="53222" y="82789"/>
                </a:cubicBezTo>
                <a:lnTo>
                  <a:pt x="59135" y="82789"/>
                </a:lnTo>
                <a:lnTo>
                  <a:pt x="59135" y="67020"/>
                </a:lnTo>
                <a:lnTo>
                  <a:pt x="53222" y="67020"/>
                </a:lnTo>
                <a:cubicBezTo>
                  <a:pt x="49945" y="67020"/>
                  <a:pt x="47308" y="64384"/>
                  <a:pt x="47308" y="61106"/>
                </a:cubicBezTo>
                <a:cubicBezTo>
                  <a:pt x="47308" y="57829"/>
                  <a:pt x="49945" y="55193"/>
                  <a:pt x="53222" y="55193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Text 4"/>
          <p:cNvSpPr/>
          <p:nvPr/>
        </p:nvSpPr>
        <p:spPr>
          <a:xfrm>
            <a:off x="590226" y="6496993"/>
            <a:ext cx="1847273" cy="1802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3" b="1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Business</a:t>
            </a:r>
            <a:r>
              <a:rPr lang="en-US" sz="993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PME et départements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249854" y="6524027"/>
            <a:ext cx="126155" cy="126155"/>
          </a:xfrm>
          <a:custGeom>
            <a:avLst/>
            <a:gdLst/>
            <a:ahLst/>
            <a:cxnLst/>
            <a:rect l="l" t="t" r="r" b="b"/>
            <a:pathLst>
              <a:path w="126155" h="126155">
                <a:moveTo>
                  <a:pt x="63078" y="126155"/>
                </a:moveTo>
                <a:cubicBezTo>
                  <a:pt x="97891" y="126155"/>
                  <a:pt x="126155" y="97891"/>
                  <a:pt x="126155" y="63078"/>
                </a:cubicBezTo>
                <a:cubicBezTo>
                  <a:pt x="126155" y="28264"/>
                  <a:pt x="97891" y="0"/>
                  <a:pt x="63078" y="0"/>
                </a:cubicBezTo>
                <a:cubicBezTo>
                  <a:pt x="28264" y="0"/>
                  <a:pt x="0" y="28264"/>
                  <a:pt x="0" y="63078"/>
                </a:cubicBezTo>
                <a:cubicBezTo>
                  <a:pt x="0" y="97891"/>
                  <a:pt x="28264" y="126155"/>
                  <a:pt x="63078" y="126155"/>
                </a:cubicBezTo>
                <a:close/>
                <a:moveTo>
                  <a:pt x="55193" y="39424"/>
                </a:moveTo>
                <a:cubicBezTo>
                  <a:pt x="55193" y="35072"/>
                  <a:pt x="58726" y="31539"/>
                  <a:pt x="63078" y="31539"/>
                </a:cubicBezTo>
                <a:cubicBezTo>
                  <a:pt x="67429" y="31539"/>
                  <a:pt x="70962" y="35072"/>
                  <a:pt x="70962" y="39424"/>
                </a:cubicBezTo>
                <a:cubicBezTo>
                  <a:pt x="70962" y="43775"/>
                  <a:pt x="67429" y="47308"/>
                  <a:pt x="63078" y="47308"/>
                </a:cubicBezTo>
                <a:cubicBezTo>
                  <a:pt x="58726" y="47308"/>
                  <a:pt x="55193" y="43775"/>
                  <a:pt x="55193" y="39424"/>
                </a:cubicBezTo>
                <a:close/>
                <a:moveTo>
                  <a:pt x="53222" y="55193"/>
                </a:moveTo>
                <a:lnTo>
                  <a:pt x="65049" y="55193"/>
                </a:lnTo>
                <a:cubicBezTo>
                  <a:pt x="68326" y="55193"/>
                  <a:pt x="70962" y="57829"/>
                  <a:pt x="70962" y="61106"/>
                </a:cubicBezTo>
                <a:lnTo>
                  <a:pt x="70962" y="82789"/>
                </a:lnTo>
                <a:lnTo>
                  <a:pt x="72933" y="82789"/>
                </a:lnTo>
                <a:cubicBezTo>
                  <a:pt x="76211" y="82789"/>
                  <a:pt x="78847" y="85426"/>
                  <a:pt x="78847" y="88703"/>
                </a:cubicBezTo>
                <a:cubicBezTo>
                  <a:pt x="78847" y="91980"/>
                  <a:pt x="76211" y="94616"/>
                  <a:pt x="72933" y="94616"/>
                </a:cubicBezTo>
                <a:lnTo>
                  <a:pt x="53222" y="94616"/>
                </a:lnTo>
                <a:cubicBezTo>
                  <a:pt x="49945" y="94616"/>
                  <a:pt x="47308" y="91980"/>
                  <a:pt x="47308" y="88703"/>
                </a:cubicBezTo>
                <a:cubicBezTo>
                  <a:pt x="47308" y="85426"/>
                  <a:pt x="49945" y="82789"/>
                  <a:pt x="53222" y="82789"/>
                </a:cubicBezTo>
                <a:lnTo>
                  <a:pt x="59135" y="82789"/>
                </a:lnTo>
                <a:lnTo>
                  <a:pt x="59135" y="67020"/>
                </a:lnTo>
                <a:lnTo>
                  <a:pt x="53222" y="67020"/>
                </a:lnTo>
                <a:cubicBezTo>
                  <a:pt x="49945" y="67020"/>
                  <a:pt x="47308" y="64384"/>
                  <a:pt x="47308" y="61106"/>
                </a:cubicBezTo>
                <a:cubicBezTo>
                  <a:pt x="47308" y="57829"/>
                  <a:pt x="49945" y="55193"/>
                  <a:pt x="53222" y="55193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6"/>
          <p:cNvSpPr/>
          <p:nvPr/>
        </p:nvSpPr>
        <p:spPr>
          <a:xfrm>
            <a:off x="4461614" y="6496993"/>
            <a:ext cx="2054528" cy="1802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3" b="1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Standard/Plus</a:t>
            </a:r>
            <a:r>
              <a:rPr lang="en-US" sz="993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Grandes entreprises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8121242" y="6524027"/>
            <a:ext cx="126155" cy="126155"/>
          </a:xfrm>
          <a:custGeom>
            <a:avLst/>
            <a:gdLst/>
            <a:ahLst/>
            <a:cxnLst/>
            <a:rect l="l" t="t" r="r" b="b"/>
            <a:pathLst>
              <a:path w="126155" h="126155">
                <a:moveTo>
                  <a:pt x="63078" y="126155"/>
                </a:moveTo>
                <a:cubicBezTo>
                  <a:pt x="97891" y="126155"/>
                  <a:pt x="126155" y="97891"/>
                  <a:pt x="126155" y="63078"/>
                </a:cubicBezTo>
                <a:cubicBezTo>
                  <a:pt x="126155" y="28264"/>
                  <a:pt x="97891" y="0"/>
                  <a:pt x="63078" y="0"/>
                </a:cubicBezTo>
                <a:cubicBezTo>
                  <a:pt x="28264" y="0"/>
                  <a:pt x="0" y="28264"/>
                  <a:pt x="0" y="63078"/>
                </a:cubicBezTo>
                <a:cubicBezTo>
                  <a:pt x="0" y="97891"/>
                  <a:pt x="28264" y="126155"/>
                  <a:pt x="63078" y="126155"/>
                </a:cubicBezTo>
                <a:close/>
                <a:moveTo>
                  <a:pt x="55193" y="39424"/>
                </a:moveTo>
                <a:cubicBezTo>
                  <a:pt x="55193" y="35072"/>
                  <a:pt x="58726" y="31539"/>
                  <a:pt x="63078" y="31539"/>
                </a:cubicBezTo>
                <a:cubicBezTo>
                  <a:pt x="67429" y="31539"/>
                  <a:pt x="70962" y="35072"/>
                  <a:pt x="70962" y="39424"/>
                </a:cubicBezTo>
                <a:cubicBezTo>
                  <a:pt x="70962" y="43775"/>
                  <a:pt x="67429" y="47308"/>
                  <a:pt x="63078" y="47308"/>
                </a:cubicBezTo>
                <a:cubicBezTo>
                  <a:pt x="58726" y="47308"/>
                  <a:pt x="55193" y="43775"/>
                  <a:pt x="55193" y="39424"/>
                </a:cubicBezTo>
                <a:close/>
                <a:moveTo>
                  <a:pt x="53222" y="55193"/>
                </a:moveTo>
                <a:lnTo>
                  <a:pt x="65049" y="55193"/>
                </a:lnTo>
                <a:cubicBezTo>
                  <a:pt x="68326" y="55193"/>
                  <a:pt x="70962" y="57829"/>
                  <a:pt x="70962" y="61106"/>
                </a:cubicBezTo>
                <a:lnTo>
                  <a:pt x="70962" y="82789"/>
                </a:lnTo>
                <a:lnTo>
                  <a:pt x="72933" y="82789"/>
                </a:lnTo>
                <a:cubicBezTo>
                  <a:pt x="76211" y="82789"/>
                  <a:pt x="78847" y="85426"/>
                  <a:pt x="78847" y="88703"/>
                </a:cubicBezTo>
                <a:cubicBezTo>
                  <a:pt x="78847" y="91980"/>
                  <a:pt x="76211" y="94616"/>
                  <a:pt x="72933" y="94616"/>
                </a:cubicBezTo>
                <a:lnTo>
                  <a:pt x="53222" y="94616"/>
                </a:lnTo>
                <a:cubicBezTo>
                  <a:pt x="49945" y="94616"/>
                  <a:pt x="47308" y="91980"/>
                  <a:pt x="47308" y="88703"/>
                </a:cubicBezTo>
                <a:cubicBezTo>
                  <a:pt x="47308" y="85426"/>
                  <a:pt x="49945" y="82789"/>
                  <a:pt x="53222" y="82789"/>
                </a:cubicBezTo>
                <a:lnTo>
                  <a:pt x="59135" y="82789"/>
                </a:lnTo>
                <a:lnTo>
                  <a:pt x="59135" y="67020"/>
                </a:lnTo>
                <a:lnTo>
                  <a:pt x="53222" y="67020"/>
                </a:lnTo>
                <a:cubicBezTo>
                  <a:pt x="49945" y="67020"/>
                  <a:pt x="47308" y="64384"/>
                  <a:pt x="47308" y="61106"/>
                </a:cubicBezTo>
                <a:cubicBezTo>
                  <a:pt x="47308" y="57829"/>
                  <a:pt x="49945" y="55193"/>
                  <a:pt x="53222" y="55193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8"/>
          <p:cNvSpPr/>
          <p:nvPr/>
        </p:nvSpPr>
        <p:spPr>
          <a:xfrm>
            <a:off x="8333002" y="6496993"/>
            <a:ext cx="3523335" cy="1802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3" b="1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Frontline</a:t>
            </a:r>
            <a:r>
              <a:rPr lang="en-US" sz="993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Équipes de terrain (min. 150 licences Standard/Plus)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7500" y="317500"/>
            <a:ext cx="116125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kern="0" spc="44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Gemini Enterprise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17500" y="539750"/>
            <a:ext cx="11747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Fonctionnalités clés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17500" y="1016000"/>
            <a:ext cx="116363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Ce qui rend Gemini Enterprise unique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21469" y="1432719"/>
            <a:ext cx="5675313" cy="3532188"/>
          </a:xfrm>
          <a:custGeom>
            <a:avLst/>
            <a:gdLst/>
            <a:ahLst/>
            <a:cxnLst/>
            <a:rect l="l" t="t" r="r" b="b"/>
            <a:pathLst>
              <a:path w="5675313" h="3532188">
                <a:moveTo>
                  <a:pt x="127017" y="0"/>
                </a:moveTo>
                <a:lnTo>
                  <a:pt x="5548295" y="0"/>
                </a:lnTo>
                <a:cubicBezTo>
                  <a:pt x="5618445" y="0"/>
                  <a:pt x="5675312" y="56868"/>
                  <a:pt x="5675312" y="127017"/>
                </a:cubicBezTo>
                <a:lnTo>
                  <a:pt x="5675313" y="3405170"/>
                </a:lnTo>
                <a:cubicBezTo>
                  <a:pt x="5675312" y="3475320"/>
                  <a:pt x="5618445" y="3532187"/>
                  <a:pt x="5548295" y="3532187"/>
                </a:cubicBezTo>
                <a:lnTo>
                  <a:pt x="127017" y="3532188"/>
                </a:lnTo>
                <a:cubicBezTo>
                  <a:pt x="56868" y="3532187"/>
                  <a:pt x="0" y="3475320"/>
                  <a:pt x="0" y="3405170"/>
                </a:cubicBezTo>
                <a:lnTo>
                  <a:pt x="0" y="127017"/>
                </a:lnTo>
                <a:cubicBezTo>
                  <a:pt x="0" y="56915"/>
                  <a:pt x="56915" y="0"/>
                  <a:pt x="127017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515938" y="1627188"/>
            <a:ext cx="444500" cy="444500"/>
          </a:xfrm>
          <a:custGeom>
            <a:avLst/>
            <a:gdLst/>
            <a:ahLst/>
            <a:cxnLst/>
            <a:rect l="l" t="t" r="r" b="b"/>
            <a:pathLst>
              <a:path w="444500" h="444500">
                <a:moveTo>
                  <a:pt x="95252" y="0"/>
                </a:moveTo>
                <a:lnTo>
                  <a:pt x="349248" y="0"/>
                </a:lnTo>
                <a:cubicBezTo>
                  <a:pt x="401819" y="0"/>
                  <a:pt x="444500" y="42681"/>
                  <a:pt x="444500" y="95252"/>
                </a:cubicBezTo>
                <a:lnTo>
                  <a:pt x="444500" y="349248"/>
                </a:lnTo>
                <a:cubicBezTo>
                  <a:pt x="444500" y="401854"/>
                  <a:pt x="401854" y="444500"/>
                  <a:pt x="349248" y="444500"/>
                </a:cubicBezTo>
                <a:lnTo>
                  <a:pt x="95252" y="444500"/>
                </a:lnTo>
                <a:cubicBezTo>
                  <a:pt x="42681" y="444500"/>
                  <a:pt x="0" y="401819"/>
                  <a:pt x="0" y="34924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642938" y="1754188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54781" y="77391"/>
                </a:moveTo>
                <a:cubicBezTo>
                  <a:pt x="154781" y="94469"/>
                  <a:pt x="149237" y="110244"/>
                  <a:pt x="139898" y="123044"/>
                </a:cubicBezTo>
                <a:lnTo>
                  <a:pt x="187003" y="170185"/>
                </a:lnTo>
                <a:cubicBezTo>
                  <a:pt x="191653" y="174836"/>
                  <a:pt x="191653" y="182389"/>
                  <a:pt x="187003" y="187040"/>
                </a:cubicBezTo>
                <a:cubicBezTo>
                  <a:pt x="182352" y="191691"/>
                  <a:pt x="174799" y="191691"/>
                  <a:pt x="170148" y="187040"/>
                </a:cubicBezTo>
                <a:lnTo>
                  <a:pt x="123044" y="139898"/>
                </a:lnTo>
                <a:cubicBezTo>
                  <a:pt x="110244" y="149237"/>
                  <a:pt x="94469" y="154781"/>
                  <a:pt x="77391" y="154781"/>
                </a:cubicBezTo>
                <a:cubicBezTo>
                  <a:pt x="34640" y="154781"/>
                  <a:pt x="0" y="120142"/>
                  <a:pt x="0" y="77391"/>
                </a:cubicBezTo>
                <a:cubicBezTo>
                  <a:pt x="0" y="34640"/>
                  <a:pt x="34640" y="0"/>
                  <a:pt x="77391" y="0"/>
                </a:cubicBezTo>
                <a:cubicBezTo>
                  <a:pt x="120142" y="0"/>
                  <a:pt x="154781" y="34640"/>
                  <a:pt x="154781" y="77391"/>
                </a:cubicBezTo>
                <a:close/>
                <a:moveTo>
                  <a:pt x="77391" y="130969"/>
                </a:moveTo>
                <a:cubicBezTo>
                  <a:pt x="106961" y="130969"/>
                  <a:pt x="130969" y="106961"/>
                  <a:pt x="130969" y="77391"/>
                </a:cubicBezTo>
                <a:cubicBezTo>
                  <a:pt x="130969" y="47820"/>
                  <a:pt x="106961" y="23812"/>
                  <a:pt x="77391" y="23812"/>
                </a:cubicBezTo>
                <a:cubicBezTo>
                  <a:pt x="47820" y="23812"/>
                  <a:pt x="23813" y="47820"/>
                  <a:pt x="23812" y="77391"/>
                </a:cubicBezTo>
                <a:cubicBezTo>
                  <a:pt x="23812" y="106961"/>
                  <a:pt x="47820" y="130969"/>
                  <a:pt x="77391" y="130969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1087438" y="1627188"/>
            <a:ext cx="254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Recherche permission-aware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87438" y="1881187"/>
            <a:ext cx="2508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Sécurité intégrée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15938" y="2198688"/>
            <a:ext cx="5349875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Les employés peuvent poser des questions en langage naturel et obtenir des réponses </a:t>
            </a: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qui respectent les permissions</a:t>
            </a:r>
            <a:r>
              <a:rPr lang="en-US" sz="10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des systèmes sources (ACLs).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39750" y="2770188"/>
            <a:ext cx="111125" cy="127000"/>
          </a:xfrm>
          <a:custGeom>
            <a:avLst/>
            <a:gdLst/>
            <a:ahLst/>
            <a:cxnLst/>
            <a:rect l="l" t="t" r="r" b="b"/>
            <a:pathLst>
              <a:path w="111125" h="127000">
                <a:moveTo>
                  <a:pt x="107851" y="17388"/>
                </a:moveTo>
                <a:cubicBezTo>
                  <a:pt x="111398" y="19968"/>
                  <a:pt x="112192" y="24929"/>
                  <a:pt x="109612" y="28476"/>
                </a:cubicBezTo>
                <a:lnTo>
                  <a:pt x="46112" y="115788"/>
                </a:lnTo>
                <a:cubicBezTo>
                  <a:pt x="44748" y="117673"/>
                  <a:pt x="42639" y="118839"/>
                  <a:pt x="40308" y="119038"/>
                </a:cubicBezTo>
                <a:cubicBezTo>
                  <a:pt x="37976" y="119236"/>
                  <a:pt x="35719" y="118368"/>
                  <a:pt x="34082" y="116731"/>
                </a:cubicBezTo>
                <a:lnTo>
                  <a:pt x="2332" y="84981"/>
                </a:lnTo>
                <a:cubicBezTo>
                  <a:pt x="-769" y="81880"/>
                  <a:pt x="-769" y="76845"/>
                  <a:pt x="2332" y="73744"/>
                </a:cubicBezTo>
                <a:cubicBezTo>
                  <a:pt x="5432" y="70644"/>
                  <a:pt x="10468" y="70644"/>
                  <a:pt x="13568" y="73744"/>
                </a:cubicBezTo>
                <a:lnTo>
                  <a:pt x="38745" y="98921"/>
                </a:lnTo>
                <a:lnTo>
                  <a:pt x="96788" y="19124"/>
                </a:lnTo>
                <a:cubicBezTo>
                  <a:pt x="99368" y="15577"/>
                  <a:pt x="104329" y="14784"/>
                  <a:pt x="107876" y="17363"/>
                </a:cubicBezTo>
                <a:close/>
              </a:path>
            </a:pathLst>
          </a:custGeom>
          <a:solidFill>
            <a:srgbClr val="34A85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10"/>
          <p:cNvSpPr/>
          <p:nvPr/>
        </p:nvSpPr>
        <p:spPr>
          <a:xfrm>
            <a:off x="738188" y="2738438"/>
            <a:ext cx="1571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Google Drive &amp; Workspace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39750" y="3024188"/>
            <a:ext cx="111125" cy="127000"/>
          </a:xfrm>
          <a:custGeom>
            <a:avLst/>
            <a:gdLst/>
            <a:ahLst/>
            <a:cxnLst/>
            <a:rect l="l" t="t" r="r" b="b"/>
            <a:pathLst>
              <a:path w="111125" h="127000">
                <a:moveTo>
                  <a:pt x="107851" y="17388"/>
                </a:moveTo>
                <a:cubicBezTo>
                  <a:pt x="111398" y="19968"/>
                  <a:pt x="112192" y="24929"/>
                  <a:pt x="109612" y="28476"/>
                </a:cubicBezTo>
                <a:lnTo>
                  <a:pt x="46112" y="115788"/>
                </a:lnTo>
                <a:cubicBezTo>
                  <a:pt x="44748" y="117673"/>
                  <a:pt x="42639" y="118839"/>
                  <a:pt x="40308" y="119038"/>
                </a:cubicBezTo>
                <a:cubicBezTo>
                  <a:pt x="37976" y="119236"/>
                  <a:pt x="35719" y="118368"/>
                  <a:pt x="34082" y="116731"/>
                </a:cubicBezTo>
                <a:lnTo>
                  <a:pt x="2332" y="84981"/>
                </a:lnTo>
                <a:cubicBezTo>
                  <a:pt x="-769" y="81880"/>
                  <a:pt x="-769" y="76845"/>
                  <a:pt x="2332" y="73744"/>
                </a:cubicBezTo>
                <a:cubicBezTo>
                  <a:pt x="5432" y="70644"/>
                  <a:pt x="10468" y="70644"/>
                  <a:pt x="13568" y="73744"/>
                </a:cubicBezTo>
                <a:lnTo>
                  <a:pt x="38745" y="98921"/>
                </a:lnTo>
                <a:lnTo>
                  <a:pt x="96788" y="19124"/>
                </a:lnTo>
                <a:cubicBezTo>
                  <a:pt x="99368" y="15577"/>
                  <a:pt x="104329" y="14784"/>
                  <a:pt x="107876" y="17363"/>
                </a:cubicBezTo>
                <a:close/>
              </a:path>
            </a:pathLst>
          </a:custGeom>
          <a:solidFill>
            <a:srgbClr val="34A85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12"/>
          <p:cNvSpPr/>
          <p:nvPr/>
        </p:nvSpPr>
        <p:spPr>
          <a:xfrm>
            <a:off x="738188" y="2992438"/>
            <a:ext cx="1619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Microsoft 365 &amp; SharePoint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39750" y="3278188"/>
            <a:ext cx="111125" cy="127000"/>
          </a:xfrm>
          <a:custGeom>
            <a:avLst/>
            <a:gdLst/>
            <a:ahLst/>
            <a:cxnLst/>
            <a:rect l="l" t="t" r="r" b="b"/>
            <a:pathLst>
              <a:path w="111125" h="127000">
                <a:moveTo>
                  <a:pt x="107851" y="17388"/>
                </a:moveTo>
                <a:cubicBezTo>
                  <a:pt x="111398" y="19968"/>
                  <a:pt x="112192" y="24929"/>
                  <a:pt x="109612" y="28476"/>
                </a:cubicBezTo>
                <a:lnTo>
                  <a:pt x="46112" y="115788"/>
                </a:lnTo>
                <a:cubicBezTo>
                  <a:pt x="44748" y="117673"/>
                  <a:pt x="42639" y="118839"/>
                  <a:pt x="40308" y="119038"/>
                </a:cubicBezTo>
                <a:cubicBezTo>
                  <a:pt x="37976" y="119236"/>
                  <a:pt x="35719" y="118368"/>
                  <a:pt x="34082" y="116731"/>
                </a:cubicBezTo>
                <a:lnTo>
                  <a:pt x="2332" y="84981"/>
                </a:lnTo>
                <a:cubicBezTo>
                  <a:pt x="-769" y="81880"/>
                  <a:pt x="-769" y="76845"/>
                  <a:pt x="2332" y="73744"/>
                </a:cubicBezTo>
                <a:cubicBezTo>
                  <a:pt x="5432" y="70644"/>
                  <a:pt x="10468" y="70644"/>
                  <a:pt x="13568" y="73744"/>
                </a:cubicBezTo>
                <a:lnTo>
                  <a:pt x="38745" y="98921"/>
                </a:lnTo>
                <a:lnTo>
                  <a:pt x="96788" y="19124"/>
                </a:lnTo>
                <a:cubicBezTo>
                  <a:pt x="99368" y="15577"/>
                  <a:pt x="104329" y="14784"/>
                  <a:pt x="107876" y="17363"/>
                </a:cubicBezTo>
                <a:close/>
              </a:path>
            </a:pathLst>
          </a:custGeom>
          <a:solidFill>
            <a:srgbClr val="34A85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Text 14"/>
          <p:cNvSpPr/>
          <p:nvPr/>
        </p:nvSpPr>
        <p:spPr>
          <a:xfrm>
            <a:off x="738188" y="3246438"/>
            <a:ext cx="16906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Salesforce, SAP, ServiceNow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39750" y="3532188"/>
            <a:ext cx="111125" cy="127000"/>
          </a:xfrm>
          <a:custGeom>
            <a:avLst/>
            <a:gdLst/>
            <a:ahLst/>
            <a:cxnLst/>
            <a:rect l="l" t="t" r="r" b="b"/>
            <a:pathLst>
              <a:path w="111125" h="127000">
                <a:moveTo>
                  <a:pt x="107851" y="17388"/>
                </a:moveTo>
                <a:cubicBezTo>
                  <a:pt x="111398" y="19968"/>
                  <a:pt x="112192" y="24929"/>
                  <a:pt x="109612" y="28476"/>
                </a:cubicBezTo>
                <a:lnTo>
                  <a:pt x="46112" y="115788"/>
                </a:lnTo>
                <a:cubicBezTo>
                  <a:pt x="44748" y="117673"/>
                  <a:pt x="42639" y="118839"/>
                  <a:pt x="40308" y="119038"/>
                </a:cubicBezTo>
                <a:cubicBezTo>
                  <a:pt x="37976" y="119236"/>
                  <a:pt x="35719" y="118368"/>
                  <a:pt x="34082" y="116731"/>
                </a:cubicBezTo>
                <a:lnTo>
                  <a:pt x="2332" y="84981"/>
                </a:lnTo>
                <a:cubicBezTo>
                  <a:pt x="-769" y="81880"/>
                  <a:pt x="-769" y="76845"/>
                  <a:pt x="2332" y="73744"/>
                </a:cubicBezTo>
                <a:cubicBezTo>
                  <a:pt x="5432" y="70644"/>
                  <a:pt x="10468" y="70644"/>
                  <a:pt x="13568" y="73744"/>
                </a:cubicBezTo>
                <a:lnTo>
                  <a:pt x="38745" y="98921"/>
                </a:lnTo>
                <a:lnTo>
                  <a:pt x="96788" y="19124"/>
                </a:lnTo>
                <a:cubicBezTo>
                  <a:pt x="99368" y="15577"/>
                  <a:pt x="104329" y="14784"/>
                  <a:pt x="107876" y="17363"/>
                </a:cubicBezTo>
                <a:close/>
              </a:path>
            </a:pathLst>
          </a:custGeom>
          <a:solidFill>
            <a:srgbClr val="34A85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Text 16"/>
          <p:cNvSpPr/>
          <p:nvPr/>
        </p:nvSpPr>
        <p:spPr>
          <a:xfrm>
            <a:off x="738188" y="3500438"/>
            <a:ext cx="1682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+50 connecteurs disponibles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195219" y="1432719"/>
            <a:ext cx="5675313" cy="3532188"/>
          </a:xfrm>
          <a:custGeom>
            <a:avLst/>
            <a:gdLst/>
            <a:ahLst/>
            <a:cxnLst/>
            <a:rect l="l" t="t" r="r" b="b"/>
            <a:pathLst>
              <a:path w="5675313" h="3532188">
                <a:moveTo>
                  <a:pt x="127017" y="0"/>
                </a:moveTo>
                <a:lnTo>
                  <a:pt x="5548295" y="0"/>
                </a:lnTo>
                <a:cubicBezTo>
                  <a:pt x="5618445" y="0"/>
                  <a:pt x="5675312" y="56868"/>
                  <a:pt x="5675312" y="127017"/>
                </a:cubicBezTo>
                <a:lnTo>
                  <a:pt x="5675313" y="3405170"/>
                </a:lnTo>
                <a:cubicBezTo>
                  <a:pt x="5675312" y="3475320"/>
                  <a:pt x="5618445" y="3532187"/>
                  <a:pt x="5548295" y="3532187"/>
                </a:cubicBezTo>
                <a:lnTo>
                  <a:pt x="127017" y="3532188"/>
                </a:lnTo>
                <a:cubicBezTo>
                  <a:pt x="56868" y="3532187"/>
                  <a:pt x="0" y="3475320"/>
                  <a:pt x="0" y="3405170"/>
                </a:cubicBezTo>
                <a:lnTo>
                  <a:pt x="0" y="127017"/>
                </a:lnTo>
                <a:cubicBezTo>
                  <a:pt x="0" y="56915"/>
                  <a:pt x="56915" y="0"/>
                  <a:pt x="127017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0" name="Shape 18"/>
          <p:cNvSpPr/>
          <p:nvPr/>
        </p:nvSpPr>
        <p:spPr>
          <a:xfrm>
            <a:off x="6389688" y="1627188"/>
            <a:ext cx="444500" cy="444500"/>
          </a:xfrm>
          <a:custGeom>
            <a:avLst/>
            <a:gdLst/>
            <a:ahLst/>
            <a:cxnLst/>
            <a:rect l="l" t="t" r="r" b="b"/>
            <a:pathLst>
              <a:path w="444500" h="444500">
                <a:moveTo>
                  <a:pt x="95252" y="0"/>
                </a:moveTo>
                <a:lnTo>
                  <a:pt x="349248" y="0"/>
                </a:lnTo>
                <a:cubicBezTo>
                  <a:pt x="401819" y="0"/>
                  <a:pt x="444500" y="42681"/>
                  <a:pt x="444500" y="95252"/>
                </a:cubicBezTo>
                <a:lnTo>
                  <a:pt x="444500" y="349248"/>
                </a:lnTo>
                <a:cubicBezTo>
                  <a:pt x="444500" y="401854"/>
                  <a:pt x="401854" y="444500"/>
                  <a:pt x="349248" y="444500"/>
                </a:cubicBezTo>
                <a:lnTo>
                  <a:pt x="95252" y="444500"/>
                </a:lnTo>
                <a:cubicBezTo>
                  <a:pt x="42681" y="444500"/>
                  <a:pt x="0" y="401819"/>
                  <a:pt x="0" y="34924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Shape 19"/>
          <p:cNvSpPr/>
          <p:nvPr/>
        </p:nvSpPr>
        <p:spPr>
          <a:xfrm>
            <a:off x="6492875" y="1754188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130969" y="0"/>
                </a:moveTo>
                <a:cubicBezTo>
                  <a:pt x="130969" y="-6586"/>
                  <a:pt x="125648" y="-11906"/>
                  <a:pt x="119063" y="-11906"/>
                </a:cubicBezTo>
                <a:cubicBezTo>
                  <a:pt x="112477" y="-11906"/>
                  <a:pt x="107156" y="-6586"/>
                  <a:pt x="107156" y="0"/>
                </a:cubicBezTo>
                <a:lnTo>
                  <a:pt x="107156" y="23812"/>
                </a:lnTo>
                <a:lnTo>
                  <a:pt x="71438" y="23812"/>
                </a:lnTo>
                <a:cubicBezTo>
                  <a:pt x="51718" y="23812"/>
                  <a:pt x="35719" y="39812"/>
                  <a:pt x="35719" y="59531"/>
                </a:cubicBezTo>
                <a:lnTo>
                  <a:pt x="35719" y="142875"/>
                </a:lnTo>
                <a:cubicBezTo>
                  <a:pt x="35719" y="162595"/>
                  <a:pt x="51718" y="178594"/>
                  <a:pt x="71438" y="178594"/>
                </a:cubicBezTo>
                <a:lnTo>
                  <a:pt x="166688" y="178594"/>
                </a:lnTo>
                <a:cubicBezTo>
                  <a:pt x="186407" y="178594"/>
                  <a:pt x="202406" y="162595"/>
                  <a:pt x="202406" y="142875"/>
                </a:cubicBezTo>
                <a:lnTo>
                  <a:pt x="202406" y="59531"/>
                </a:lnTo>
                <a:cubicBezTo>
                  <a:pt x="202406" y="39812"/>
                  <a:pt x="186407" y="23812"/>
                  <a:pt x="166688" y="23812"/>
                </a:cubicBezTo>
                <a:lnTo>
                  <a:pt x="130969" y="23812"/>
                </a:lnTo>
                <a:lnTo>
                  <a:pt x="130969" y="0"/>
                </a:lnTo>
                <a:close/>
                <a:moveTo>
                  <a:pt x="59531" y="136922"/>
                </a:moveTo>
                <a:cubicBezTo>
                  <a:pt x="59531" y="131973"/>
                  <a:pt x="63512" y="127992"/>
                  <a:pt x="68461" y="127992"/>
                </a:cubicBezTo>
                <a:lnTo>
                  <a:pt x="80367" y="127992"/>
                </a:lnTo>
                <a:cubicBezTo>
                  <a:pt x="85316" y="127992"/>
                  <a:pt x="89297" y="131973"/>
                  <a:pt x="89297" y="136922"/>
                </a:cubicBezTo>
                <a:cubicBezTo>
                  <a:pt x="89297" y="141870"/>
                  <a:pt x="85316" y="145852"/>
                  <a:pt x="80367" y="145852"/>
                </a:cubicBezTo>
                <a:lnTo>
                  <a:pt x="68461" y="145852"/>
                </a:lnTo>
                <a:cubicBezTo>
                  <a:pt x="63512" y="145852"/>
                  <a:pt x="59531" y="141870"/>
                  <a:pt x="59531" y="136922"/>
                </a:cubicBezTo>
                <a:close/>
                <a:moveTo>
                  <a:pt x="104180" y="136922"/>
                </a:moveTo>
                <a:cubicBezTo>
                  <a:pt x="104180" y="131973"/>
                  <a:pt x="108161" y="127992"/>
                  <a:pt x="113109" y="127992"/>
                </a:cubicBezTo>
                <a:lnTo>
                  <a:pt x="125016" y="127992"/>
                </a:lnTo>
                <a:cubicBezTo>
                  <a:pt x="129964" y="127992"/>
                  <a:pt x="133945" y="131973"/>
                  <a:pt x="133945" y="136922"/>
                </a:cubicBezTo>
                <a:cubicBezTo>
                  <a:pt x="133945" y="141870"/>
                  <a:pt x="129964" y="145852"/>
                  <a:pt x="125016" y="145852"/>
                </a:cubicBezTo>
                <a:lnTo>
                  <a:pt x="113109" y="145852"/>
                </a:lnTo>
                <a:cubicBezTo>
                  <a:pt x="108161" y="145852"/>
                  <a:pt x="104180" y="141870"/>
                  <a:pt x="104180" y="136922"/>
                </a:cubicBezTo>
                <a:close/>
                <a:moveTo>
                  <a:pt x="148828" y="136922"/>
                </a:moveTo>
                <a:cubicBezTo>
                  <a:pt x="148828" y="131973"/>
                  <a:pt x="152809" y="127992"/>
                  <a:pt x="157758" y="127992"/>
                </a:cubicBezTo>
                <a:lnTo>
                  <a:pt x="169664" y="127992"/>
                </a:lnTo>
                <a:cubicBezTo>
                  <a:pt x="174613" y="127992"/>
                  <a:pt x="178594" y="131973"/>
                  <a:pt x="178594" y="136922"/>
                </a:cubicBezTo>
                <a:cubicBezTo>
                  <a:pt x="178594" y="141870"/>
                  <a:pt x="174613" y="145852"/>
                  <a:pt x="169664" y="145852"/>
                </a:cubicBezTo>
                <a:lnTo>
                  <a:pt x="157758" y="145852"/>
                </a:lnTo>
                <a:cubicBezTo>
                  <a:pt x="152809" y="145852"/>
                  <a:pt x="148828" y="141870"/>
                  <a:pt x="148828" y="136922"/>
                </a:cubicBezTo>
                <a:close/>
                <a:moveTo>
                  <a:pt x="83344" y="65484"/>
                </a:moveTo>
                <a:cubicBezTo>
                  <a:pt x="93201" y="65484"/>
                  <a:pt x="101203" y="73487"/>
                  <a:pt x="101203" y="83344"/>
                </a:cubicBezTo>
                <a:cubicBezTo>
                  <a:pt x="101203" y="93201"/>
                  <a:pt x="93201" y="101203"/>
                  <a:pt x="83344" y="101203"/>
                </a:cubicBezTo>
                <a:cubicBezTo>
                  <a:pt x="73487" y="101203"/>
                  <a:pt x="65484" y="93201"/>
                  <a:pt x="65484" y="83344"/>
                </a:cubicBezTo>
                <a:cubicBezTo>
                  <a:pt x="65484" y="73487"/>
                  <a:pt x="73487" y="65484"/>
                  <a:pt x="83344" y="65484"/>
                </a:cubicBezTo>
                <a:close/>
                <a:moveTo>
                  <a:pt x="136922" y="83344"/>
                </a:moveTo>
                <a:cubicBezTo>
                  <a:pt x="136922" y="73487"/>
                  <a:pt x="144924" y="65484"/>
                  <a:pt x="154781" y="65484"/>
                </a:cubicBezTo>
                <a:cubicBezTo>
                  <a:pt x="164638" y="65484"/>
                  <a:pt x="172641" y="73487"/>
                  <a:pt x="172641" y="83344"/>
                </a:cubicBezTo>
                <a:cubicBezTo>
                  <a:pt x="172641" y="93201"/>
                  <a:pt x="164638" y="101203"/>
                  <a:pt x="154781" y="101203"/>
                </a:cubicBezTo>
                <a:cubicBezTo>
                  <a:pt x="144924" y="101203"/>
                  <a:pt x="136922" y="93201"/>
                  <a:pt x="136922" y="83344"/>
                </a:cubicBezTo>
                <a:close/>
                <a:moveTo>
                  <a:pt x="23812" y="83344"/>
                </a:moveTo>
                <a:cubicBezTo>
                  <a:pt x="23812" y="76758"/>
                  <a:pt x="18492" y="71438"/>
                  <a:pt x="11906" y="71438"/>
                </a:cubicBezTo>
                <a:cubicBezTo>
                  <a:pt x="5321" y="71438"/>
                  <a:pt x="0" y="76758"/>
                  <a:pt x="0" y="83344"/>
                </a:cubicBezTo>
                <a:lnTo>
                  <a:pt x="0" y="119063"/>
                </a:lnTo>
                <a:cubicBezTo>
                  <a:pt x="0" y="125648"/>
                  <a:pt x="5321" y="130969"/>
                  <a:pt x="11906" y="130969"/>
                </a:cubicBezTo>
                <a:cubicBezTo>
                  <a:pt x="18492" y="130969"/>
                  <a:pt x="23812" y="125648"/>
                  <a:pt x="23812" y="119063"/>
                </a:cubicBezTo>
                <a:lnTo>
                  <a:pt x="23812" y="83344"/>
                </a:lnTo>
                <a:close/>
                <a:moveTo>
                  <a:pt x="226219" y="71438"/>
                </a:moveTo>
                <a:cubicBezTo>
                  <a:pt x="219633" y="71438"/>
                  <a:pt x="214313" y="76758"/>
                  <a:pt x="214313" y="83344"/>
                </a:cubicBezTo>
                <a:lnTo>
                  <a:pt x="214313" y="119063"/>
                </a:lnTo>
                <a:cubicBezTo>
                  <a:pt x="214313" y="125648"/>
                  <a:pt x="219633" y="130969"/>
                  <a:pt x="226219" y="130969"/>
                </a:cubicBezTo>
                <a:cubicBezTo>
                  <a:pt x="232804" y="130969"/>
                  <a:pt x="238125" y="125648"/>
                  <a:pt x="238125" y="119063"/>
                </a:cubicBezTo>
                <a:lnTo>
                  <a:pt x="238125" y="83344"/>
                </a:lnTo>
                <a:cubicBezTo>
                  <a:pt x="238125" y="76758"/>
                  <a:pt x="232804" y="71438"/>
                  <a:pt x="226219" y="71438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2" name="Text 20"/>
          <p:cNvSpPr/>
          <p:nvPr/>
        </p:nvSpPr>
        <p:spPr>
          <a:xfrm>
            <a:off x="6961188" y="1627188"/>
            <a:ext cx="1889125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Écosystème d'agents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961188" y="1881187"/>
            <a:ext cx="1857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Automatisation intelligente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389688" y="2198688"/>
            <a:ext cx="5286375" cy="571500"/>
          </a:xfrm>
          <a:custGeom>
            <a:avLst/>
            <a:gdLst/>
            <a:ahLst/>
            <a:cxnLst/>
            <a:rect l="l" t="t" r="r" b="b"/>
            <a:pathLst>
              <a:path w="5286375" h="571500">
                <a:moveTo>
                  <a:pt x="95252" y="0"/>
                </a:moveTo>
                <a:lnTo>
                  <a:pt x="5191123" y="0"/>
                </a:lnTo>
                <a:cubicBezTo>
                  <a:pt x="5243729" y="0"/>
                  <a:pt x="5286375" y="42646"/>
                  <a:pt x="5286375" y="95252"/>
                </a:cubicBezTo>
                <a:lnTo>
                  <a:pt x="5286375" y="476248"/>
                </a:lnTo>
                <a:cubicBezTo>
                  <a:pt x="5286375" y="528854"/>
                  <a:pt x="5243729" y="571500"/>
                  <a:pt x="5191123" y="571500"/>
                </a:cubicBezTo>
                <a:lnTo>
                  <a:pt x="95252" y="571500"/>
                </a:lnTo>
                <a:cubicBezTo>
                  <a:pt x="42681" y="571500"/>
                  <a:pt x="0" y="528819"/>
                  <a:pt x="0" y="47624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5" name="Shape 23"/>
          <p:cNvSpPr/>
          <p:nvPr/>
        </p:nvSpPr>
        <p:spPr>
          <a:xfrm>
            <a:off x="6492875" y="2325688"/>
            <a:ext cx="142875" cy="127000"/>
          </a:xfrm>
          <a:custGeom>
            <a:avLst/>
            <a:gdLst/>
            <a:ahLst/>
            <a:cxnLst/>
            <a:rect l="l" t="t" r="r" b="b"/>
            <a:pathLst>
              <a:path w="142875" h="127000">
                <a:moveTo>
                  <a:pt x="76771" y="-4688"/>
                </a:moveTo>
                <a:cubicBezTo>
                  <a:pt x="75754" y="-6672"/>
                  <a:pt x="73695" y="-7937"/>
                  <a:pt x="71462" y="-7937"/>
                </a:cubicBezTo>
                <a:cubicBezTo>
                  <a:pt x="69230" y="-7937"/>
                  <a:pt x="67171" y="-6672"/>
                  <a:pt x="66154" y="-4688"/>
                </a:cubicBezTo>
                <a:lnTo>
                  <a:pt x="47898" y="31080"/>
                </a:lnTo>
                <a:lnTo>
                  <a:pt x="8235" y="37381"/>
                </a:lnTo>
                <a:cubicBezTo>
                  <a:pt x="6028" y="37728"/>
                  <a:pt x="4192" y="39291"/>
                  <a:pt x="3497" y="41424"/>
                </a:cubicBezTo>
                <a:cubicBezTo>
                  <a:pt x="2803" y="43557"/>
                  <a:pt x="3373" y="45889"/>
                  <a:pt x="4936" y="47476"/>
                </a:cubicBezTo>
                <a:lnTo>
                  <a:pt x="33313" y="75878"/>
                </a:lnTo>
                <a:lnTo>
                  <a:pt x="27062" y="115540"/>
                </a:lnTo>
                <a:cubicBezTo>
                  <a:pt x="26715" y="117748"/>
                  <a:pt x="27632" y="119980"/>
                  <a:pt x="29443" y="121295"/>
                </a:cubicBezTo>
                <a:cubicBezTo>
                  <a:pt x="31254" y="122610"/>
                  <a:pt x="33635" y="122808"/>
                  <a:pt x="35644" y="121791"/>
                </a:cubicBezTo>
                <a:lnTo>
                  <a:pt x="71462" y="103584"/>
                </a:lnTo>
                <a:lnTo>
                  <a:pt x="107255" y="121791"/>
                </a:lnTo>
                <a:cubicBezTo>
                  <a:pt x="109240" y="122808"/>
                  <a:pt x="111646" y="122610"/>
                  <a:pt x="113457" y="121295"/>
                </a:cubicBezTo>
                <a:cubicBezTo>
                  <a:pt x="115267" y="119980"/>
                  <a:pt x="116185" y="117773"/>
                  <a:pt x="115838" y="115540"/>
                </a:cubicBezTo>
                <a:lnTo>
                  <a:pt x="109562" y="75878"/>
                </a:lnTo>
                <a:lnTo>
                  <a:pt x="137939" y="47476"/>
                </a:lnTo>
                <a:cubicBezTo>
                  <a:pt x="139526" y="45889"/>
                  <a:pt x="140072" y="43557"/>
                  <a:pt x="139378" y="41424"/>
                </a:cubicBezTo>
                <a:cubicBezTo>
                  <a:pt x="138683" y="39291"/>
                  <a:pt x="136872" y="37728"/>
                  <a:pt x="134640" y="37381"/>
                </a:cubicBezTo>
                <a:lnTo>
                  <a:pt x="95002" y="31080"/>
                </a:lnTo>
                <a:lnTo>
                  <a:pt x="76771" y="-4688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6" name="Text 24"/>
          <p:cNvSpPr/>
          <p:nvPr/>
        </p:nvSpPr>
        <p:spPr>
          <a:xfrm>
            <a:off x="6707188" y="2293938"/>
            <a:ext cx="14843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Agents "Made by Google"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484938" y="2516188"/>
            <a:ext cx="51514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Deep Research, NotebookLM Enterprise, Code Assist — prêts à l'emploi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389688" y="2865438"/>
            <a:ext cx="5286375" cy="571500"/>
          </a:xfrm>
          <a:custGeom>
            <a:avLst/>
            <a:gdLst/>
            <a:ahLst/>
            <a:cxnLst/>
            <a:rect l="l" t="t" r="r" b="b"/>
            <a:pathLst>
              <a:path w="5286375" h="571500">
                <a:moveTo>
                  <a:pt x="95252" y="0"/>
                </a:moveTo>
                <a:lnTo>
                  <a:pt x="5191123" y="0"/>
                </a:lnTo>
                <a:cubicBezTo>
                  <a:pt x="5243729" y="0"/>
                  <a:pt x="5286375" y="42646"/>
                  <a:pt x="5286375" y="95252"/>
                </a:cubicBezTo>
                <a:lnTo>
                  <a:pt x="5286375" y="476248"/>
                </a:lnTo>
                <a:cubicBezTo>
                  <a:pt x="5286375" y="528854"/>
                  <a:pt x="5243729" y="571500"/>
                  <a:pt x="5191123" y="571500"/>
                </a:cubicBezTo>
                <a:lnTo>
                  <a:pt x="95252" y="571500"/>
                </a:lnTo>
                <a:cubicBezTo>
                  <a:pt x="42681" y="571500"/>
                  <a:pt x="0" y="528819"/>
                  <a:pt x="0" y="47624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9" name="Shape 27"/>
          <p:cNvSpPr/>
          <p:nvPr/>
        </p:nvSpPr>
        <p:spPr>
          <a:xfrm>
            <a:off x="6500813" y="299243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100211" y="0"/>
                </a:moveTo>
                <a:cubicBezTo>
                  <a:pt x="104973" y="0"/>
                  <a:pt x="109538" y="1885"/>
                  <a:pt x="112886" y="5259"/>
                </a:cubicBezTo>
                <a:lnTo>
                  <a:pt x="121741" y="14114"/>
                </a:lnTo>
                <a:cubicBezTo>
                  <a:pt x="125115" y="17463"/>
                  <a:pt x="127000" y="22027"/>
                  <a:pt x="127000" y="26789"/>
                </a:cubicBezTo>
                <a:cubicBezTo>
                  <a:pt x="127000" y="31552"/>
                  <a:pt x="125115" y="36116"/>
                  <a:pt x="121741" y="39464"/>
                </a:cubicBezTo>
                <a:lnTo>
                  <a:pt x="110604" y="50602"/>
                </a:lnTo>
                <a:lnTo>
                  <a:pt x="76398" y="16396"/>
                </a:lnTo>
                <a:lnTo>
                  <a:pt x="87536" y="5259"/>
                </a:lnTo>
                <a:cubicBezTo>
                  <a:pt x="90884" y="1885"/>
                  <a:pt x="95448" y="0"/>
                  <a:pt x="100211" y="0"/>
                </a:cubicBezTo>
                <a:close/>
                <a:moveTo>
                  <a:pt x="14610" y="78160"/>
                </a:moveTo>
                <a:lnTo>
                  <a:pt x="67990" y="24805"/>
                </a:lnTo>
                <a:lnTo>
                  <a:pt x="102195" y="59010"/>
                </a:lnTo>
                <a:lnTo>
                  <a:pt x="48840" y="112390"/>
                </a:lnTo>
                <a:cubicBezTo>
                  <a:pt x="46186" y="115044"/>
                  <a:pt x="42863" y="116979"/>
                  <a:pt x="39241" y="117996"/>
                </a:cubicBezTo>
                <a:lnTo>
                  <a:pt x="7541" y="126777"/>
                </a:lnTo>
                <a:cubicBezTo>
                  <a:pt x="5482" y="127347"/>
                  <a:pt x="3249" y="126777"/>
                  <a:pt x="1736" y="125239"/>
                </a:cubicBezTo>
                <a:cubicBezTo>
                  <a:pt x="223" y="123701"/>
                  <a:pt x="-372" y="121493"/>
                  <a:pt x="198" y="119435"/>
                </a:cubicBezTo>
                <a:lnTo>
                  <a:pt x="9029" y="87759"/>
                </a:lnTo>
                <a:cubicBezTo>
                  <a:pt x="10046" y="84138"/>
                  <a:pt x="11956" y="80838"/>
                  <a:pt x="14635" y="78160"/>
                </a:cubicBezTo>
                <a:close/>
                <a:moveTo>
                  <a:pt x="55910" y="20042"/>
                </a:moveTo>
                <a:lnTo>
                  <a:pt x="20042" y="55910"/>
                </a:lnTo>
                <a:lnTo>
                  <a:pt x="2902" y="38770"/>
                </a:lnTo>
                <a:cubicBezTo>
                  <a:pt x="-967" y="34900"/>
                  <a:pt x="-967" y="28625"/>
                  <a:pt x="2902" y="24730"/>
                </a:cubicBezTo>
                <a:lnTo>
                  <a:pt x="24730" y="2902"/>
                </a:lnTo>
                <a:cubicBezTo>
                  <a:pt x="28600" y="-967"/>
                  <a:pt x="34875" y="-967"/>
                  <a:pt x="38770" y="2902"/>
                </a:cubicBezTo>
                <a:lnTo>
                  <a:pt x="40233" y="4366"/>
                </a:lnTo>
                <a:lnTo>
                  <a:pt x="26268" y="18331"/>
                </a:lnTo>
                <a:cubicBezTo>
                  <a:pt x="24333" y="20265"/>
                  <a:pt x="24333" y="23416"/>
                  <a:pt x="26268" y="25350"/>
                </a:cubicBezTo>
                <a:cubicBezTo>
                  <a:pt x="28203" y="27285"/>
                  <a:pt x="31353" y="27285"/>
                  <a:pt x="33288" y="25350"/>
                </a:cubicBezTo>
                <a:lnTo>
                  <a:pt x="47253" y="11385"/>
                </a:lnTo>
                <a:lnTo>
                  <a:pt x="55910" y="20042"/>
                </a:lnTo>
                <a:close/>
                <a:moveTo>
                  <a:pt x="106958" y="71090"/>
                </a:moveTo>
                <a:lnTo>
                  <a:pt x="115615" y="79747"/>
                </a:lnTo>
                <a:lnTo>
                  <a:pt x="101650" y="93712"/>
                </a:lnTo>
                <a:cubicBezTo>
                  <a:pt x="99715" y="95647"/>
                  <a:pt x="99715" y="98797"/>
                  <a:pt x="101650" y="100732"/>
                </a:cubicBezTo>
                <a:cubicBezTo>
                  <a:pt x="103584" y="102667"/>
                  <a:pt x="106735" y="102667"/>
                  <a:pt x="108669" y="100732"/>
                </a:cubicBezTo>
                <a:lnTo>
                  <a:pt x="122634" y="86767"/>
                </a:lnTo>
                <a:lnTo>
                  <a:pt x="124098" y="88230"/>
                </a:lnTo>
                <a:cubicBezTo>
                  <a:pt x="127967" y="92100"/>
                  <a:pt x="127967" y="98375"/>
                  <a:pt x="124098" y="102270"/>
                </a:cubicBezTo>
                <a:lnTo>
                  <a:pt x="102270" y="124098"/>
                </a:lnTo>
                <a:cubicBezTo>
                  <a:pt x="98400" y="127967"/>
                  <a:pt x="92125" y="127967"/>
                  <a:pt x="88230" y="124098"/>
                </a:cubicBezTo>
                <a:lnTo>
                  <a:pt x="71090" y="106958"/>
                </a:lnTo>
                <a:lnTo>
                  <a:pt x="106958" y="71090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Text 28"/>
          <p:cNvSpPr/>
          <p:nvPr/>
        </p:nvSpPr>
        <p:spPr>
          <a:xfrm>
            <a:off x="6707188" y="2960688"/>
            <a:ext cx="152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Agent Designer (no-code)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6484938" y="3182938"/>
            <a:ext cx="51514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Créez vos propres agents sans écrire de code — pour les métiers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389688" y="3532188"/>
            <a:ext cx="5286375" cy="571500"/>
          </a:xfrm>
          <a:custGeom>
            <a:avLst/>
            <a:gdLst/>
            <a:ahLst/>
            <a:cxnLst/>
            <a:rect l="l" t="t" r="r" b="b"/>
            <a:pathLst>
              <a:path w="5286375" h="571500">
                <a:moveTo>
                  <a:pt x="95252" y="0"/>
                </a:moveTo>
                <a:lnTo>
                  <a:pt x="5191123" y="0"/>
                </a:lnTo>
                <a:cubicBezTo>
                  <a:pt x="5243729" y="0"/>
                  <a:pt x="5286375" y="42646"/>
                  <a:pt x="5286375" y="95252"/>
                </a:cubicBezTo>
                <a:lnTo>
                  <a:pt x="5286375" y="476248"/>
                </a:lnTo>
                <a:cubicBezTo>
                  <a:pt x="5286375" y="528854"/>
                  <a:pt x="5243729" y="571500"/>
                  <a:pt x="5191123" y="571500"/>
                </a:cubicBezTo>
                <a:lnTo>
                  <a:pt x="95252" y="571500"/>
                </a:lnTo>
                <a:cubicBezTo>
                  <a:pt x="42681" y="571500"/>
                  <a:pt x="0" y="528819"/>
                  <a:pt x="0" y="47624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3" name="Shape 31"/>
          <p:cNvSpPr/>
          <p:nvPr/>
        </p:nvSpPr>
        <p:spPr>
          <a:xfrm>
            <a:off x="6492875" y="3659187"/>
            <a:ext cx="142875" cy="127000"/>
          </a:xfrm>
          <a:custGeom>
            <a:avLst/>
            <a:gdLst/>
            <a:ahLst/>
            <a:cxnLst/>
            <a:rect l="l" t="t" r="r" b="b"/>
            <a:pathLst>
              <a:path w="142875" h="127000">
                <a:moveTo>
                  <a:pt x="89495" y="298"/>
                </a:moveTo>
                <a:cubicBezTo>
                  <a:pt x="85279" y="-918"/>
                  <a:pt x="80888" y="1538"/>
                  <a:pt x="79673" y="5755"/>
                </a:cubicBezTo>
                <a:lnTo>
                  <a:pt x="47923" y="116880"/>
                </a:lnTo>
                <a:cubicBezTo>
                  <a:pt x="46707" y="121096"/>
                  <a:pt x="49163" y="125487"/>
                  <a:pt x="53380" y="126702"/>
                </a:cubicBezTo>
                <a:cubicBezTo>
                  <a:pt x="57596" y="127918"/>
                  <a:pt x="61987" y="125462"/>
                  <a:pt x="63202" y="121245"/>
                </a:cubicBezTo>
                <a:lnTo>
                  <a:pt x="94952" y="10120"/>
                </a:lnTo>
                <a:cubicBezTo>
                  <a:pt x="96168" y="5904"/>
                  <a:pt x="93712" y="1513"/>
                  <a:pt x="89495" y="298"/>
                </a:cubicBezTo>
                <a:close/>
                <a:moveTo>
                  <a:pt x="105519" y="34057"/>
                </a:moveTo>
                <a:cubicBezTo>
                  <a:pt x="102419" y="37157"/>
                  <a:pt x="102419" y="42193"/>
                  <a:pt x="105519" y="45293"/>
                </a:cubicBezTo>
                <a:lnTo>
                  <a:pt x="123726" y="63500"/>
                </a:lnTo>
                <a:lnTo>
                  <a:pt x="105519" y="81707"/>
                </a:lnTo>
                <a:cubicBezTo>
                  <a:pt x="102419" y="84807"/>
                  <a:pt x="102419" y="89843"/>
                  <a:pt x="105519" y="92943"/>
                </a:cubicBezTo>
                <a:cubicBezTo>
                  <a:pt x="108620" y="96044"/>
                  <a:pt x="113655" y="96044"/>
                  <a:pt x="116756" y="92943"/>
                </a:cubicBezTo>
                <a:lnTo>
                  <a:pt x="140568" y="69131"/>
                </a:lnTo>
                <a:cubicBezTo>
                  <a:pt x="143669" y="66030"/>
                  <a:pt x="143669" y="60995"/>
                  <a:pt x="140568" y="57894"/>
                </a:cubicBezTo>
                <a:lnTo>
                  <a:pt x="116756" y="34082"/>
                </a:lnTo>
                <a:cubicBezTo>
                  <a:pt x="113655" y="30981"/>
                  <a:pt x="108620" y="30981"/>
                  <a:pt x="105519" y="34082"/>
                </a:cubicBezTo>
                <a:close/>
                <a:moveTo>
                  <a:pt x="37381" y="34057"/>
                </a:moveTo>
                <a:cubicBezTo>
                  <a:pt x="34280" y="30956"/>
                  <a:pt x="29245" y="30956"/>
                  <a:pt x="26144" y="34057"/>
                </a:cubicBezTo>
                <a:lnTo>
                  <a:pt x="2332" y="57869"/>
                </a:lnTo>
                <a:cubicBezTo>
                  <a:pt x="-769" y="60970"/>
                  <a:pt x="-769" y="66005"/>
                  <a:pt x="2332" y="69106"/>
                </a:cubicBezTo>
                <a:lnTo>
                  <a:pt x="26144" y="92918"/>
                </a:lnTo>
                <a:cubicBezTo>
                  <a:pt x="29245" y="96019"/>
                  <a:pt x="34280" y="96019"/>
                  <a:pt x="37381" y="92918"/>
                </a:cubicBezTo>
                <a:cubicBezTo>
                  <a:pt x="40481" y="89818"/>
                  <a:pt x="40481" y="84782"/>
                  <a:pt x="37381" y="81682"/>
                </a:cubicBezTo>
                <a:lnTo>
                  <a:pt x="19174" y="63500"/>
                </a:lnTo>
                <a:lnTo>
                  <a:pt x="37356" y="45293"/>
                </a:lnTo>
                <a:cubicBezTo>
                  <a:pt x="40456" y="42193"/>
                  <a:pt x="40456" y="37157"/>
                  <a:pt x="37356" y="34057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4" name="Text 32"/>
          <p:cNvSpPr/>
          <p:nvPr/>
        </p:nvSpPr>
        <p:spPr>
          <a:xfrm>
            <a:off x="6707188" y="3627438"/>
            <a:ext cx="1730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Agent Development Kit (ADK)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484938" y="3849688"/>
            <a:ext cx="51514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Développez des agents complexes avec code — pour les développeurs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389688" y="4198938"/>
            <a:ext cx="5286375" cy="571500"/>
          </a:xfrm>
          <a:custGeom>
            <a:avLst/>
            <a:gdLst/>
            <a:ahLst/>
            <a:cxnLst/>
            <a:rect l="l" t="t" r="r" b="b"/>
            <a:pathLst>
              <a:path w="5286375" h="571500">
                <a:moveTo>
                  <a:pt x="95252" y="0"/>
                </a:moveTo>
                <a:lnTo>
                  <a:pt x="5191123" y="0"/>
                </a:lnTo>
                <a:cubicBezTo>
                  <a:pt x="5243729" y="0"/>
                  <a:pt x="5286375" y="42646"/>
                  <a:pt x="5286375" y="95252"/>
                </a:cubicBezTo>
                <a:lnTo>
                  <a:pt x="5286375" y="476248"/>
                </a:lnTo>
                <a:cubicBezTo>
                  <a:pt x="5286375" y="528854"/>
                  <a:pt x="5243729" y="571500"/>
                  <a:pt x="5191123" y="571500"/>
                </a:cubicBezTo>
                <a:lnTo>
                  <a:pt x="95252" y="571500"/>
                </a:lnTo>
                <a:cubicBezTo>
                  <a:pt x="42681" y="571500"/>
                  <a:pt x="0" y="528819"/>
                  <a:pt x="0" y="47624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F5F5F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7" name="Shape 35"/>
          <p:cNvSpPr/>
          <p:nvPr/>
        </p:nvSpPr>
        <p:spPr>
          <a:xfrm>
            <a:off x="6500813" y="432593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7615" y="17934"/>
                </a:moveTo>
                <a:cubicBezTo>
                  <a:pt x="9327" y="12005"/>
                  <a:pt x="14759" y="7938"/>
                  <a:pt x="20935" y="7938"/>
                </a:cubicBezTo>
                <a:lnTo>
                  <a:pt x="106263" y="7938"/>
                </a:lnTo>
                <a:cubicBezTo>
                  <a:pt x="112440" y="7938"/>
                  <a:pt x="117872" y="12005"/>
                  <a:pt x="119608" y="17934"/>
                </a:cubicBezTo>
                <a:lnTo>
                  <a:pt x="125413" y="37827"/>
                </a:lnTo>
                <a:cubicBezTo>
                  <a:pt x="128588" y="48667"/>
                  <a:pt x="120427" y="59531"/>
                  <a:pt x="109141" y="59531"/>
                </a:cubicBezTo>
                <a:cubicBezTo>
                  <a:pt x="102617" y="59531"/>
                  <a:pt x="96887" y="55835"/>
                  <a:pt x="94059" y="50329"/>
                </a:cubicBezTo>
                <a:cubicBezTo>
                  <a:pt x="91182" y="55761"/>
                  <a:pt x="85477" y="59531"/>
                  <a:pt x="78829" y="59531"/>
                </a:cubicBezTo>
                <a:cubicBezTo>
                  <a:pt x="72231" y="59531"/>
                  <a:pt x="66501" y="55811"/>
                  <a:pt x="63624" y="50354"/>
                </a:cubicBezTo>
                <a:cubicBezTo>
                  <a:pt x="60747" y="55811"/>
                  <a:pt x="55017" y="59531"/>
                  <a:pt x="48419" y="59531"/>
                </a:cubicBezTo>
                <a:cubicBezTo>
                  <a:pt x="41771" y="59531"/>
                  <a:pt x="36066" y="55786"/>
                  <a:pt x="33189" y="50329"/>
                </a:cubicBezTo>
                <a:cubicBezTo>
                  <a:pt x="30361" y="55811"/>
                  <a:pt x="24631" y="59531"/>
                  <a:pt x="18107" y="59531"/>
                </a:cubicBezTo>
                <a:cubicBezTo>
                  <a:pt x="6796" y="59531"/>
                  <a:pt x="-1339" y="48692"/>
                  <a:pt x="1836" y="37827"/>
                </a:cubicBezTo>
                <a:lnTo>
                  <a:pt x="7615" y="17934"/>
                </a:lnTo>
                <a:close/>
                <a:moveTo>
                  <a:pt x="23912" y="87313"/>
                </a:moveTo>
                <a:lnTo>
                  <a:pt x="103287" y="87313"/>
                </a:lnTo>
                <a:lnTo>
                  <a:pt x="103287" y="70842"/>
                </a:lnTo>
                <a:cubicBezTo>
                  <a:pt x="105172" y="71239"/>
                  <a:pt x="107131" y="71438"/>
                  <a:pt x="109116" y="71438"/>
                </a:cubicBezTo>
                <a:cubicBezTo>
                  <a:pt x="112663" y="71438"/>
                  <a:pt x="116061" y="70793"/>
                  <a:pt x="119162" y="69652"/>
                </a:cubicBezTo>
                <a:lnTo>
                  <a:pt x="119162" y="107156"/>
                </a:lnTo>
                <a:cubicBezTo>
                  <a:pt x="119162" y="113729"/>
                  <a:pt x="113829" y="119063"/>
                  <a:pt x="107255" y="119063"/>
                </a:cubicBezTo>
                <a:lnTo>
                  <a:pt x="19943" y="119063"/>
                </a:lnTo>
                <a:cubicBezTo>
                  <a:pt x="13370" y="119063"/>
                  <a:pt x="8037" y="113729"/>
                  <a:pt x="8037" y="107156"/>
                </a:cubicBezTo>
                <a:lnTo>
                  <a:pt x="8037" y="69652"/>
                </a:lnTo>
                <a:cubicBezTo>
                  <a:pt x="11137" y="70793"/>
                  <a:pt x="14511" y="71438"/>
                  <a:pt x="18083" y="71438"/>
                </a:cubicBezTo>
                <a:cubicBezTo>
                  <a:pt x="20092" y="71438"/>
                  <a:pt x="22027" y="71239"/>
                  <a:pt x="23912" y="70842"/>
                </a:cubicBezTo>
                <a:lnTo>
                  <a:pt x="23912" y="87313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8" name="Text 36"/>
          <p:cNvSpPr/>
          <p:nvPr/>
        </p:nvSpPr>
        <p:spPr>
          <a:xfrm>
            <a:off x="6707188" y="4294188"/>
            <a:ext cx="1127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Agent Marketplace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484938" y="4516438"/>
            <a:ext cx="51514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Agents tiers validés et prêts à déployer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321469" y="5163344"/>
            <a:ext cx="5675313" cy="1912938"/>
          </a:xfrm>
          <a:custGeom>
            <a:avLst/>
            <a:gdLst/>
            <a:ahLst/>
            <a:cxnLst/>
            <a:rect l="l" t="t" r="r" b="b"/>
            <a:pathLst>
              <a:path w="5675313" h="1912938">
                <a:moveTo>
                  <a:pt x="127000" y="0"/>
                </a:moveTo>
                <a:lnTo>
                  <a:pt x="5548313" y="0"/>
                </a:lnTo>
                <a:cubicBezTo>
                  <a:pt x="5618453" y="0"/>
                  <a:pt x="5675313" y="56860"/>
                  <a:pt x="5675313" y="127000"/>
                </a:cubicBezTo>
                <a:lnTo>
                  <a:pt x="5675313" y="1785938"/>
                </a:lnTo>
                <a:cubicBezTo>
                  <a:pt x="5675312" y="1856078"/>
                  <a:pt x="5618453" y="1912938"/>
                  <a:pt x="5548313" y="1912938"/>
                </a:cubicBezTo>
                <a:lnTo>
                  <a:pt x="127000" y="1912938"/>
                </a:lnTo>
                <a:cubicBezTo>
                  <a:pt x="56860" y="1912938"/>
                  <a:pt x="0" y="1856078"/>
                  <a:pt x="0" y="1785938"/>
                </a:cubicBezTo>
                <a:lnTo>
                  <a:pt x="0" y="127000"/>
                </a:lnTo>
                <a:cubicBezTo>
                  <a:pt x="0" y="56907"/>
                  <a:pt x="56907" y="0"/>
                  <a:pt x="127000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1" name="Shape 39"/>
          <p:cNvSpPr/>
          <p:nvPr/>
        </p:nvSpPr>
        <p:spPr>
          <a:xfrm>
            <a:off x="515938" y="5357813"/>
            <a:ext cx="444500" cy="444500"/>
          </a:xfrm>
          <a:custGeom>
            <a:avLst/>
            <a:gdLst/>
            <a:ahLst/>
            <a:cxnLst/>
            <a:rect l="l" t="t" r="r" b="b"/>
            <a:pathLst>
              <a:path w="444500" h="444500">
                <a:moveTo>
                  <a:pt x="95252" y="0"/>
                </a:moveTo>
                <a:lnTo>
                  <a:pt x="349248" y="0"/>
                </a:lnTo>
                <a:cubicBezTo>
                  <a:pt x="401819" y="0"/>
                  <a:pt x="444500" y="42681"/>
                  <a:pt x="444500" y="95252"/>
                </a:cubicBezTo>
                <a:lnTo>
                  <a:pt x="444500" y="349248"/>
                </a:lnTo>
                <a:cubicBezTo>
                  <a:pt x="444500" y="401854"/>
                  <a:pt x="401854" y="444500"/>
                  <a:pt x="349248" y="444500"/>
                </a:cubicBezTo>
                <a:lnTo>
                  <a:pt x="95252" y="444500"/>
                </a:lnTo>
                <a:cubicBezTo>
                  <a:pt x="42681" y="444500"/>
                  <a:pt x="0" y="401819"/>
                  <a:pt x="0" y="34924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2" name="Shape 40"/>
          <p:cNvSpPr/>
          <p:nvPr/>
        </p:nvSpPr>
        <p:spPr>
          <a:xfrm>
            <a:off x="642938" y="5484813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96962" y="0"/>
                  <a:pt x="98673" y="372"/>
                  <a:pt x="100236" y="1079"/>
                </a:cubicBezTo>
                <a:lnTo>
                  <a:pt x="170334" y="30807"/>
                </a:lnTo>
                <a:cubicBezTo>
                  <a:pt x="178519" y="34268"/>
                  <a:pt x="184621" y="42342"/>
                  <a:pt x="184584" y="52090"/>
                </a:cubicBezTo>
                <a:cubicBezTo>
                  <a:pt x="184398" y="88999"/>
                  <a:pt x="169218" y="156530"/>
                  <a:pt x="105110" y="187226"/>
                </a:cubicBezTo>
                <a:cubicBezTo>
                  <a:pt x="98896" y="190202"/>
                  <a:pt x="91678" y="190202"/>
                  <a:pt x="85465" y="187226"/>
                </a:cubicBezTo>
                <a:cubicBezTo>
                  <a:pt x="21320" y="156530"/>
                  <a:pt x="6176" y="88999"/>
                  <a:pt x="5990" y="52090"/>
                </a:cubicBezTo>
                <a:cubicBezTo>
                  <a:pt x="5953" y="42342"/>
                  <a:pt x="12055" y="34268"/>
                  <a:pt x="20241" y="30807"/>
                </a:cubicBezTo>
                <a:lnTo>
                  <a:pt x="90301" y="1079"/>
                </a:lnTo>
                <a:cubicBezTo>
                  <a:pt x="91864" y="372"/>
                  <a:pt x="93538" y="0"/>
                  <a:pt x="95250" y="0"/>
                </a:cubicBezTo>
                <a:close/>
                <a:moveTo>
                  <a:pt x="95250" y="24854"/>
                </a:moveTo>
                <a:lnTo>
                  <a:pt x="95250" y="165534"/>
                </a:lnTo>
                <a:cubicBezTo>
                  <a:pt x="146596" y="140680"/>
                  <a:pt x="160400" y="85613"/>
                  <a:pt x="160734" y="52648"/>
                </a:cubicBezTo>
                <a:lnTo>
                  <a:pt x="95250" y="24892"/>
                </a:lnTo>
                <a:lnTo>
                  <a:pt x="95250" y="24892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3" name="Text 41"/>
          <p:cNvSpPr/>
          <p:nvPr/>
        </p:nvSpPr>
        <p:spPr>
          <a:xfrm>
            <a:off x="1087438" y="5357813"/>
            <a:ext cx="2174875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Gouvernance centralisée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1087438" y="5611813"/>
            <a:ext cx="2143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Contrôle et audit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531813" y="5961063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6" name="Text 44"/>
          <p:cNvSpPr/>
          <p:nvPr/>
        </p:nvSpPr>
        <p:spPr>
          <a:xfrm>
            <a:off x="738188" y="5929313"/>
            <a:ext cx="3952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Visualisation des agents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Vue d'ensemble de tous les agents déployés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531813" y="6215063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8" name="Text 46"/>
          <p:cNvSpPr/>
          <p:nvPr/>
        </p:nvSpPr>
        <p:spPr>
          <a:xfrm>
            <a:off x="738188" y="6183313"/>
            <a:ext cx="3667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Contrôles d'accès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Qui peut créer, modifier, utiliser chaque agent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531813" y="6469063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0" name="Text 48"/>
          <p:cNvSpPr/>
          <p:nvPr/>
        </p:nvSpPr>
        <p:spPr>
          <a:xfrm>
            <a:off x="738188" y="6437313"/>
            <a:ext cx="3349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Audit complet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Traçabilité de toutes les actions et requêtes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531813" y="6723063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2" name="Text 50"/>
          <p:cNvSpPr/>
          <p:nvPr/>
        </p:nvSpPr>
        <p:spPr>
          <a:xfrm>
            <a:off x="738188" y="6691313"/>
            <a:ext cx="3556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Grounding controls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Contrôle des sources de données utilisées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6195219" y="5163344"/>
            <a:ext cx="5675313" cy="1912938"/>
          </a:xfrm>
          <a:custGeom>
            <a:avLst/>
            <a:gdLst/>
            <a:ahLst/>
            <a:cxnLst/>
            <a:rect l="l" t="t" r="r" b="b"/>
            <a:pathLst>
              <a:path w="5675313" h="1912938">
                <a:moveTo>
                  <a:pt x="127000" y="0"/>
                </a:moveTo>
                <a:lnTo>
                  <a:pt x="5548313" y="0"/>
                </a:lnTo>
                <a:cubicBezTo>
                  <a:pt x="5618453" y="0"/>
                  <a:pt x="5675313" y="56860"/>
                  <a:pt x="5675313" y="127000"/>
                </a:cubicBezTo>
                <a:lnTo>
                  <a:pt x="5675313" y="1785938"/>
                </a:lnTo>
                <a:cubicBezTo>
                  <a:pt x="5675312" y="1856078"/>
                  <a:pt x="5618453" y="1912938"/>
                  <a:pt x="5548313" y="1912938"/>
                </a:cubicBezTo>
                <a:lnTo>
                  <a:pt x="127000" y="1912938"/>
                </a:lnTo>
                <a:cubicBezTo>
                  <a:pt x="56860" y="1912938"/>
                  <a:pt x="0" y="1856078"/>
                  <a:pt x="0" y="1785938"/>
                </a:cubicBezTo>
                <a:lnTo>
                  <a:pt x="0" y="127000"/>
                </a:lnTo>
                <a:cubicBezTo>
                  <a:pt x="0" y="56907"/>
                  <a:pt x="56907" y="0"/>
                  <a:pt x="127000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4" name="Shape 52"/>
          <p:cNvSpPr/>
          <p:nvPr/>
        </p:nvSpPr>
        <p:spPr>
          <a:xfrm>
            <a:off x="6389688" y="5357813"/>
            <a:ext cx="444500" cy="444500"/>
          </a:xfrm>
          <a:custGeom>
            <a:avLst/>
            <a:gdLst/>
            <a:ahLst/>
            <a:cxnLst/>
            <a:rect l="l" t="t" r="r" b="b"/>
            <a:pathLst>
              <a:path w="444500" h="444500">
                <a:moveTo>
                  <a:pt x="95252" y="0"/>
                </a:moveTo>
                <a:lnTo>
                  <a:pt x="349248" y="0"/>
                </a:lnTo>
                <a:cubicBezTo>
                  <a:pt x="401819" y="0"/>
                  <a:pt x="444500" y="42681"/>
                  <a:pt x="444500" y="95252"/>
                </a:cubicBezTo>
                <a:lnTo>
                  <a:pt x="444500" y="349248"/>
                </a:lnTo>
                <a:cubicBezTo>
                  <a:pt x="444500" y="401854"/>
                  <a:pt x="401854" y="444500"/>
                  <a:pt x="349248" y="444500"/>
                </a:cubicBezTo>
                <a:lnTo>
                  <a:pt x="95252" y="444500"/>
                </a:lnTo>
                <a:cubicBezTo>
                  <a:pt x="42681" y="444500"/>
                  <a:pt x="0" y="401819"/>
                  <a:pt x="0" y="34924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0071E3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5" name="Shape 53"/>
          <p:cNvSpPr/>
          <p:nvPr/>
        </p:nvSpPr>
        <p:spPr>
          <a:xfrm>
            <a:off x="6540500" y="5484813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47625" y="35719"/>
                </a:moveTo>
                <a:lnTo>
                  <a:pt x="47625" y="59531"/>
                </a:lnTo>
                <a:lnTo>
                  <a:pt x="95250" y="59531"/>
                </a:lnTo>
                <a:lnTo>
                  <a:pt x="95250" y="35719"/>
                </a:lnTo>
                <a:cubicBezTo>
                  <a:pt x="95250" y="22585"/>
                  <a:pt x="84572" y="11906"/>
                  <a:pt x="71438" y="11906"/>
                </a:cubicBezTo>
                <a:cubicBezTo>
                  <a:pt x="58303" y="11906"/>
                  <a:pt x="47625" y="22585"/>
                  <a:pt x="47625" y="35719"/>
                </a:cubicBezTo>
                <a:close/>
                <a:moveTo>
                  <a:pt x="23812" y="59531"/>
                </a:moveTo>
                <a:lnTo>
                  <a:pt x="23812" y="35719"/>
                </a:lnTo>
                <a:cubicBezTo>
                  <a:pt x="23812" y="9413"/>
                  <a:pt x="45132" y="-11906"/>
                  <a:pt x="71438" y="-11906"/>
                </a:cubicBezTo>
                <a:cubicBezTo>
                  <a:pt x="97743" y="-11906"/>
                  <a:pt x="119063" y="9413"/>
                  <a:pt x="119063" y="35719"/>
                </a:cubicBezTo>
                <a:lnTo>
                  <a:pt x="119063" y="59531"/>
                </a:lnTo>
                <a:cubicBezTo>
                  <a:pt x="132197" y="59531"/>
                  <a:pt x="142875" y="70210"/>
                  <a:pt x="142875" y="83344"/>
                </a:cubicBezTo>
                <a:lnTo>
                  <a:pt x="142875" y="166688"/>
                </a:lnTo>
                <a:cubicBezTo>
                  <a:pt x="142875" y="179822"/>
                  <a:pt x="132197" y="190500"/>
                  <a:pt x="119063" y="190500"/>
                </a:cubicBezTo>
                <a:lnTo>
                  <a:pt x="23812" y="190500"/>
                </a:lnTo>
                <a:cubicBezTo>
                  <a:pt x="10678" y="190500"/>
                  <a:pt x="0" y="179822"/>
                  <a:pt x="0" y="166688"/>
                </a:cubicBezTo>
                <a:lnTo>
                  <a:pt x="0" y="83344"/>
                </a:lnTo>
                <a:cubicBezTo>
                  <a:pt x="0" y="70210"/>
                  <a:pt x="10678" y="59531"/>
                  <a:pt x="23812" y="59531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6" name="Text 54"/>
          <p:cNvSpPr/>
          <p:nvPr/>
        </p:nvSpPr>
        <p:spPr>
          <a:xfrm>
            <a:off x="6961188" y="5357813"/>
            <a:ext cx="153193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Sécurité avancée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6961188" y="5611813"/>
            <a:ext cx="15001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Protection des données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6405563" y="5961063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9" name="Text 57"/>
          <p:cNvSpPr/>
          <p:nvPr/>
        </p:nvSpPr>
        <p:spPr>
          <a:xfrm>
            <a:off x="6611938" y="5929313"/>
            <a:ext cx="43100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Classification IA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Détection et étiquetage automatique des fichiers sensibles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6405563" y="6215063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1" name="Text 59"/>
          <p:cNvSpPr/>
          <p:nvPr/>
        </p:nvSpPr>
        <p:spPr>
          <a:xfrm>
            <a:off x="6611938" y="6183313"/>
            <a:ext cx="3921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VPC Service Controls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Périmètres pour prévenir les fuites de données</a:t>
            </a:r>
            <a:endParaRPr lang="en-US" sz="1600" dirty="0"/>
          </a:p>
        </p:txBody>
      </p:sp>
      <p:sp>
        <p:nvSpPr>
          <p:cNvPr id="62" name="Shape 60"/>
          <p:cNvSpPr/>
          <p:nvPr/>
        </p:nvSpPr>
        <p:spPr>
          <a:xfrm>
            <a:off x="6405563" y="6469063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3" name="Text 61"/>
          <p:cNvSpPr/>
          <p:nvPr/>
        </p:nvSpPr>
        <p:spPr>
          <a:xfrm>
            <a:off x="6611938" y="6437313"/>
            <a:ext cx="279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CMEK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Chiffrement avec clés gérées par le client</a:t>
            </a:r>
            <a:endParaRPr lang="en-US" sz="1600" dirty="0"/>
          </a:p>
        </p:txBody>
      </p:sp>
      <p:sp>
        <p:nvSpPr>
          <p:cNvPr id="64" name="Shape 62"/>
          <p:cNvSpPr/>
          <p:nvPr/>
        </p:nvSpPr>
        <p:spPr>
          <a:xfrm>
            <a:off x="6405563" y="6723063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5" name="Text 63"/>
          <p:cNvSpPr/>
          <p:nvPr/>
        </p:nvSpPr>
        <p:spPr>
          <a:xfrm>
            <a:off x="6611938" y="6691313"/>
            <a:ext cx="3127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Intégration IAM</a:t>
            </a:r>
            <a:r>
              <a:rPr lang="en-US" sz="10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: Contrôles d'accès enterprise standard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cdn.mos.cms.futurecdn.net/def98571283b87378dc7aada85e95475ef61072d.jpg"/>
          <p:cNvPicPr>
            <a:picLocks noChangeAspect="1"/>
          </p:cNvPicPr>
          <p:nvPr/>
        </p:nvPicPr>
        <p:blipFill>
          <a:blip r:embed="rId3">
            <a:alphaModFix amt="25000"/>
          </a:blip>
          <a:srcRect t="12533" b="12533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D1D1D">
                  <a:alpha val="95000"/>
                </a:srgbClr>
              </a:gs>
              <a:gs pos="50000">
                <a:srgbClr val="1D1D1D">
                  <a:alpha val="80000"/>
                </a:srgbClr>
              </a:gs>
              <a:gs pos="10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1"/>
          <p:cNvSpPr/>
          <p:nvPr/>
        </p:nvSpPr>
        <p:spPr>
          <a:xfrm>
            <a:off x="381000" y="213747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315" dirty="0">
                <a:solidFill>
                  <a:srgbClr val="0071E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Chapitre 06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381000" y="2556570"/>
            <a:ext cx="11887200" cy="866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72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L'architecture complète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81000" y="3729930"/>
            <a:ext cx="115728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Comment tout s'articule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81000" y="468243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53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Architecture complète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Le flux de données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1219200"/>
            <a:ext cx="11525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 l'expérimentation à l'enterprise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440507" y="2009775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457200" y="0"/>
                </a:moveTo>
                <a:lnTo>
                  <a:pt x="457200" y="0"/>
                </a:lnTo>
                <a:cubicBezTo>
                  <a:pt x="709536" y="0"/>
                  <a:pt x="914400" y="204864"/>
                  <a:pt x="914400" y="457200"/>
                </a:cubicBezTo>
                <a:lnTo>
                  <a:pt x="914400" y="457200"/>
                </a:lnTo>
                <a:cubicBezTo>
                  <a:pt x="914400" y="709536"/>
                  <a:pt x="709536" y="914400"/>
                  <a:pt x="457200" y="914400"/>
                </a:cubicBezTo>
                <a:lnTo>
                  <a:pt x="457200" y="914400"/>
                </a:lnTo>
                <a:cubicBezTo>
                  <a:pt x="204864" y="914400"/>
                  <a:pt x="0" y="709536"/>
                  <a:pt x="0" y="457200"/>
                </a:cubicBezTo>
                <a:lnTo>
                  <a:pt x="0" y="457200"/>
                </a:lnTo>
                <a:cubicBezTo>
                  <a:pt x="0" y="204864"/>
                  <a:pt x="204864" y="0"/>
                  <a:pt x="457200" y="0"/>
                </a:cubicBezTo>
                <a:close/>
              </a:path>
            </a:pathLst>
          </a:custGeom>
          <a:solidFill>
            <a:srgbClr val="0071E3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1726257" y="2295525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80367" y="37505"/>
                </a:moveTo>
                <a:cubicBezTo>
                  <a:pt x="80367" y="16810"/>
                  <a:pt x="97177" y="0"/>
                  <a:pt x="117872" y="0"/>
                </a:cubicBezTo>
                <a:lnTo>
                  <a:pt x="133945" y="0"/>
                </a:lnTo>
                <a:cubicBezTo>
                  <a:pt x="145799" y="0"/>
                  <a:pt x="155377" y="9577"/>
                  <a:pt x="155377" y="21431"/>
                </a:cubicBezTo>
                <a:lnTo>
                  <a:pt x="155377" y="321469"/>
                </a:lnTo>
                <a:cubicBezTo>
                  <a:pt x="155377" y="333323"/>
                  <a:pt x="145799" y="342900"/>
                  <a:pt x="133945" y="342900"/>
                </a:cubicBezTo>
                <a:lnTo>
                  <a:pt x="112514" y="342900"/>
                </a:lnTo>
                <a:cubicBezTo>
                  <a:pt x="92556" y="342900"/>
                  <a:pt x="75746" y="329238"/>
                  <a:pt x="70991" y="310753"/>
                </a:cubicBezTo>
                <a:cubicBezTo>
                  <a:pt x="70522" y="310753"/>
                  <a:pt x="70120" y="310753"/>
                  <a:pt x="69652" y="310753"/>
                </a:cubicBezTo>
                <a:cubicBezTo>
                  <a:pt x="40050" y="310753"/>
                  <a:pt x="16073" y="286777"/>
                  <a:pt x="16073" y="257175"/>
                </a:cubicBezTo>
                <a:cubicBezTo>
                  <a:pt x="16073" y="245120"/>
                  <a:pt x="20092" y="234002"/>
                  <a:pt x="26789" y="225028"/>
                </a:cubicBezTo>
                <a:cubicBezTo>
                  <a:pt x="13796" y="215250"/>
                  <a:pt x="5358" y="199712"/>
                  <a:pt x="5358" y="182166"/>
                </a:cubicBezTo>
                <a:cubicBezTo>
                  <a:pt x="5358" y="161471"/>
                  <a:pt x="17145" y="143455"/>
                  <a:pt x="34290" y="134548"/>
                </a:cubicBezTo>
                <a:cubicBezTo>
                  <a:pt x="29535" y="126511"/>
                  <a:pt x="26789" y="117135"/>
                  <a:pt x="26789" y="107156"/>
                </a:cubicBezTo>
                <a:cubicBezTo>
                  <a:pt x="26789" y="77554"/>
                  <a:pt x="50765" y="53578"/>
                  <a:pt x="80367" y="53578"/>
                </a:cubicBezTo>
                <a:lnTo>
                  <a:pt x="80367" y="37505"/>
                </a:lnTo>
                <a:close/>
                <a:moveTo>
                  <a:pt x="262533" y="37505"/>
                </a:moveTo>
                <a:lnTo>
                  <a:pt x="262533" y="53578"/>
                </a:lnTo>
                <a:cubicBezTo>
                  <a:pt x="292135" y="53578"/>
                  <a:pt x="316111" y="77554"/>
                  <a:pt x="316111" y="107156"/>
                </a:cubicBezTo>
                <a:cubicBezTo>
                  <a:pt x="316111" y="117202"/>
                  <a:pt x="313365" y="126578"/>
                  <a:pt x="308610" y="134548"/>
                </a:cubicBezTo>
                <a:cubicBezTo>
                  <a:pt x="325822" y="143455"/>
                  <a:pt x="337542" y="161404"/>
                  <a:pt x="337542" y="182166"/>
                </a:cubicBezTo>
                <a:cubicBezTo>
                  <a:pt x="337542" y="199712"/>
                  <a:pt x="329104" y="215250"/>
                  <a:pt x="316111" y="225028"/>
                </a:cubicBezTo>
                <a:cubicBezTo>
                  <a:pt x="322808" y="234002"/>
                  <a:pt x="326827" y="245120"/>
                  <a:pt x="326827" y="257175"/>
                </a:cubicBezTo>
                <a:cubicBezTo>
                  <a:pt x="326827" y="286777"/>
                  <a:pt x="302850" y="310753"/>
                  <a:pt x="273248" y="310753"/>
                </a:cubicBezTo>
                <a:cubicBezTo>
                  <a:pt x="272780" y="310753"/>
                  <a:pt x="272378" y="310753"/>
                  <a:pt x="271909" y="310753"/>
                </a:cubicBezTo>
                <a:cubicBezTo>
                  <a:pt x="267154" y="329238"/>
                  <a:pt x="250344" y="342900"/>
                  <a:pt x="230386" y="342900"/>
                </a:cubicBezTo>
                <a:lnTo>
                  <a:pt x="208955" y="342900"/>
                </a:lnTo>
                <a:cubicBezTo>
                  <a:pt x="197101" y="342900"/>
                  <a:pt x="187523" y="333323"/>
                  <a:pt x="187523" y="321469"/>
                </a:cubicBezTo>
                <a:lnTo>
                  <a:pt x="187523" y="21431"/>
                </a:lnTo>
                <a:cubicBezTo>
                  <a:pt x="187523" y="9577"/>
                  <a:pt x="197101" y="0"/>
                  <a:pt x="208955" y="0"/>
                </a:cubicBezTo>
                <a:lnTo>
                  <a:pt x="225028" y="0"/>
                </a:lnTo>
                <a:cubicBezTo>
                  <a:pt x="245723" y="0"/>
                  <a:pt x="262533" y="16810"/>
                  <a:pt x="262533" y="37505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Text 5"/>
          <p:cNvSpPr/>
          <p:nvPr/>
        </p:nvSpPr>
        <p:spPr>
          <a:xfrm>
            <a:off x="1171575" y="3038475"/>
            <a:ext cx="1447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Modèles Gemini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81100" y="3343275"/>
            <a:ext cx="1428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Fondation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728764" y="2771775"/>
            <a:ext cx="685800" cy="38100"/>
          </a:xfrm>
          <a:custGeom>
            <a:avLst/>
            <a:gdLst/>
            <a:ahLst/>
            <a:cxnLst/>
            <a:rect l="l" t="t" r="r" b="b"/>
            <a:pathLst>
              <a:path w="685800" h="38100">
                <a:moveTo>
                  <a:pt x="0" y="0"/>
                </a:moveTo>
                <a:lnTo>
                  <a:pt x="685800" y="0"/>
                </a:lnTo>
                <a:lnTo>
                  <a:pt x="6858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71E3"/>
              </a:gs>
              <a:gs pos="100000">
                <a:srgbClr val="34A853"/>
              </a:gs>
            </a:gsLst>
            <a:lin ang="0" scaled="1"/>
          </a:gra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Shape 8"/>
          <p:cNvSpPr/>
          <p:nvPr/>
        </p:nvSpPr>
        <p:spPr>
          <a:xfrm>
            <a:off x="2957066" y="266223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4403" y="124391"/>
                </a:moveTo>
                <a:cubicBezTo>
                  <a:pt x="229984" y="118809"/>
                  <a:pt x="229984" y="109746"/>
                  <a:pt x="224403" y="104165"/>
                </a:cubicBezTo>
                <a:lnTo>
                  <a:pt x="152966" y="32727"/>
                </a:lnTo>
                <a:cubicBezTo>
                  <a:pt x="147384" y="27146"/>
                  <a:pt x="138321" y="27146"/>
                  <a:pt x="132740" y="32727"/>
                </a:cubicBezTo>
                <a:cubicBezTo>
                  <a:pt x="127159" y="38308"/>
                  <a:pt x="127159" y="47372"/>
                  <a:pt x="132740" y="52953"/>
                </a:cubicBezTo>
                <a:lnTo>
                  <a:pt x="179799" y="100013"/>
                </a:lnTo>
                <a:lnTo>
                  <a:pt x="14288" y="100013"/>
                </a:lnTo>
                <a:cubicBezTo>
                  <a:pt x="6385" y="100013"/>
                  <a:pt x="0" y="106397"/>
                  <a:pt x="0" y="114300"/>
                </a:cubicBezTo>
                <a:cubicBezTo>
                  <a:pt x="0" y="122203"/>
                  <a:pt x="6385" y="128588"/>
                  <a:pt x="14288" y="128588"/>
                </a:cubicBezTo>
                <a:lnTo>
                  <a:pt x="179799" y="128588"/>
                </a:lnTo>
                <a:lnTo>
                  <a:pt x="132740" y="175647"/>
                </a:lnTo>
                <a:cubicBezTo>
                  <a:pt x="127159" y="181228"/>
                  <a:pt x="127159" y="190292"/>
                  <a:pt x="132740" y="195873"/>
                </a:cubicBezTo>
                <a:cubicBezTo>
                  <a:pt x="138321" y="201454"/>
                  <a:pt x="147384" y="201454"/>
                  <a:pt x="152966" y="195873"/>
                </a:cubicBezTo>
                <a:lnTo>
                  <a:pt x="224403" y="124435"/>
                </a:lnTo>
                <a:close/>
              </a:path>
            </a:pathLst>
          </a:custGeom>
          <a:solidFill>
            <a:srgbClr val="34A85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Shape 9"/>
          <p:cNvSpPr/>
          <p:nvPr/>
        </p:nvSpPr>
        <p:spPr>
          <a:xfrm>
            <a:off x="3661321" y="2009775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457200" y="0"/>
                </a:moveTo>
                <a:lnTo>
                  <a:pt x="457200" y="0"/>
                </a:lnTo>
                <a:cubicBezTo>
                  <a:pt x="709536" y="0"/>
                  <a:pt x="914400" y="204864"/>
                  <a:pt x="914400" y="457200"/>
                </a:cubicBezTo>
                <a:lnTo>
                  <a:pt x="914400" y="457200"/>
                </a:lnTo>
                <a:cubicBezTo>
                  <a:pt x="914400" y="709536"/>
                  <a:pt x="709536" y="914400"/>
                  <a:pt x="457200" y="914400"/>
                </a:cubicBezTo>
                <a:lnTo>
                  <a:pt x="457200" y="914400"/>
                </a:lnTo>
                <a:cubicBezTo>
                  <a:pt x="204864" y="914400"/>
                  <a:pt x="0" y="709536"/>
                  <a:pt x="0" y="457200"/>
                </a:cubicBezTo>
                <a:lnTo>
                  <a:pt x="0" y="457200"/>
                </a:lnTo>
                <a:cubicBezTo>
                  <a:pt x="0" y="204864"/>
                  <a:pt x="204864" y="0"/>
                  <a:pt x="457200" y="0"/>
                </a:cubicBezTo>
                <a:close/>
              </a:path>
            </a:pathLst>
          </a:custGeom>
          <a:solidFill>
            <a:srgbClr val="34A853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2" name="Shape 10"/>
          <p:cNvSpPr/>
          <p:nvPr/>
        </p:nvSpPr>
        <p:spPr>
          <a:xfrm>
            <a:off x="3968502" y="2295525"/>
            <a:ext cx="300038" cy="342900"/>
          </a:xfrm>
          <a:custGeom>
            <a:avLst/>
            <a:gdLst/>
            <a:ahLst/>
            <a:cxnLst/>
            <a:rect l="l" t="t" r="r" b="b"/>
            <a:pathLst>
              <a:path w="300038" h="342900">
                <a:moveTo>
                  <a:pt x="192881" y="0"/>
                </a:moveTo>
                <a:lnTo>
                  <a:pt x="85725" y="0"/>
                </a:lnTo>
                <a:cubicBezTo>
                  <a:pt x="73871" y="0"/>
                  <a:pt x="64294" y="9577"/>
                  <a:pt x="64294" y="21431"/>
                </a:cubicBezTo>
                <a:cubicBezTo>
                  <a:pt x="64294" y="33285"/>
                  <a:pt x="73871" y="42863"/>
                  <a:pt x="85725" y="42863"/>
                </a:cubicBezTo>
                <a:lnTo>
                  <a:pt x="85725" y="144326"/>
                </a:lnTo>
                <a:lnTo>
                  <a:pt x="5023" y="285504"/>
                </a:lnTo>
                <a:cubicBezTo>
                  <a:pt x="1741" y="291331"/>
                  <a:pt x="0" y="297827"/>
                  <a:pt x="0" y="304525"/>
                </a:cubicBezTo>
                <a:cubicBezTo>
                  <a:pt x="0" y="325755"/>
                  <a:pt x="17145" y="342900"/>
                  <a:pt x="38375" y="342900"/>
                </a:cubicBezTo>
                <a:lnTo>
                  <a:pt x="261662" y="342900"/>
                </a:lnTo>
                <a:cubicBezTo>
                  <a:pt x="282826" y="342900"/>
                  <a:pt x="300038" y="325755"/>
                  <a:pt x="300038" y="304525"/>
                </a:cubicBezTo>
                <a:cubicBezTo>
                  <a:pt x="300038" y="297827"/>
                  <a:pt x="298296" y="291264"/>
                  <a:pt x="295015" y="285504"/>
                </a:cubicBezTo>
                <a:lnTo>
                  <a:pt x="214313" y="144326"/>
                </a:lnTo>
                <a:lnTo>
                  <a:pt x="214313" y="42863"/>
                </a:lnTo>
                <a:cubicBezTo>
                  <a:pt x="226167" y="42863"/>
                  <a:pt x="235744" y="33285"/>
                  <a:pt x="235744" y="21431"/>
                </a:cubicBezTo>
                <a:cubicBezTo>
                  <a:pt x="235744" y="9577"/>
                  <a:pt x="226167" y="0"/>
                  <a:pt x="214313" y="0"/>
                </a:cubicBezTo>
                <a:lnTo>
                  <a:pt x="192881" y="0"/>
                </a:lnTo>
                <a:close/>
                <a:moveTo>
                  <a:pt x="128588" y="144326"/>
                </a:moveTo>
                <a:lnTo>
                  <a:pt x="128588" y="42863"/>
                </a:lnTo>
                <a:lnTo>
                  <a:pt x="171450" y="42863"/>
                </a:lnTo>
                <a:lnTo>
                  <a:pt x="171450" y="144326"/>
                </a:lnTo>
                <a:cubicBezTo>
                  <a:pt x="171450" y="151760"/>
                  <a:pt x="173392" y="159127"/>
                  <a:pt x="177076" y="165623"/>
                </a:cubicBezTo>
                <a:lnTo>
                  <a:pt x="204936" y="214313"/>
                </a:lnTo>
                <a:lnTo>
                  <a:pt x="95101" y="214313"/>
                </a:lnTo>
                <a:lnTo>
                  <a:pt x="122962" y="165623"/>
                </a:lnTo>
                <a:cubicBezTo>
                  <a:pt x="126645" y="159127"/>
                  <a:pt x="128588" y="151827"/>
                  <a:pt x="128588" y="144326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3518743" y="3038475"/>
            <a:ext cx="1200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AI Studio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528268" y="3343275"/>
            <a:ext cx="1181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Expérimentation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823073" y="2771775"/>
            <a:ext cx="685800" cy="38100"/>
          </a:xfrm>
          <a:custGeom>
            <a:avLst/>
            <a:gdLst/>
            <a:ahLst/>
            <a:cxnLst/>
            <a:rect l="l" t="t" r="r" b="b"/>
            <a:pathLst>
              <a:path w="685800" h="38100">
                <a:moveTo>
                  <a:pt x="0" y="0"/>
                </a:moveTo>
                <a:lnTo>
                  <a:pt x="685800" y="0"/>
                </a:lnTo>
                <a:lnTo>
                  <a:pt x="6858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34A853"/>
              </a:gs>
              <a:gs pos="100000">
                <a:srgbClr val="FBBC05"/>
              </a:gs>
            </a:gsLst>
            <a:lin ang="0" scaled="1"/>
          </a:gra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Shape 14"/>
          <p:cNvSpPr/>
          <p:nvPr/>
        </p:nvSpPr>
        <p:spPr>
          <a:xfrm>
            <a:off x="5051375" y="266223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4403" y="124391"/>
                </a:moveTo>
                <a:cubicBezTo>
                  <a:pt x="229984" y="118809"/>
                  <a:pt x="229984" y="109746"/>
                  <a:pt x="224403" y="104165"/>
                </a:cubicBezTo>
                <a:lnTo>
                  <a:pt x="152966" y="32727"/>
                </a:lnTo>
                <a:cubicBezTo>
                  <a:pt x="147384" y="27146"/>
                  <a:pt x="138321" y="27146"/>
                  <a:pt x="132740" y="32727"/>
                </a:cubicBezTo>
                <a:cubicBezTo>
                  <a:pt x="127159" y="38308"/>
                  <a:pt x="127159" y="47372"/>
                  <a:pt x="132740" y="52953"/>
                </a:cubicBezTo>
                <a:lnTo>
                  <a:pt x="179799" y="100013"/>
                </a:lnTo>
                <a:lnTo>
                  <a:pt x="14288" y="100013"/>
                </a:lnTo>
                <a:cubicBezTo>
                  <a:pt x="6385" y="100013"/>
                  <a:pt x="0" y="106397"/>
                  <a:pt x="0" y="114300"/>
                </a:cubicBezTo>
                <a:cubicBezTo>
                  <a:pt x="0" y="122203"/>
                  <a:pt x="6385" y="128588"/>
                  <a:pt x="14288" y="128588"/>
                </a:cubicBezTo>
                <a:lnTo>
                  <a:pt x="179799" y="128588"/>
                </a:lnTo>
                <a:lnTo>
                  <a:pt x="132740" y="175647"/>
                </a:lnTo>
                <a:cubicBezTo>
                  <a:pt x="127159" y="181228"/>
                  <a:pt x="127159" y="190292"/>
                  <a:pt x="132740" y="195873"/>
                </a:cubicBezTo>
                <a:cubicBezTo>
                  <a:pt x="138321" y="201454"/>
                  <a:pt x="147384" y="201454"/>
                  <a:pt x="152966" y="195873"/>
                </a:cubicBezTo>
                <a:lnTo>
                  <a:pt x="224403" y="124435"/>
                </a:lnTo>
                <a:close/>
              </a:path>
            </a:pathLst>
          </a:custGeom>
          <a:solidFill>
            <a:srgbClr val="FBBC0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Shape 15"/>
          <p:cNvSpPr/>
          <p:nvPr/>
        </p:nvSpPr>
        <p:spPr>
          <a:xfrm>
            <a:off x="5664994" y="2009775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457200" y="0"/>
                </a:moveTo>
                <a:lnTo>
                  <a:pt x="457200" y="0"/>
                </a:lnTo>
                <a:cubicBezTo>
                  <a:pt x="709536" y="0"/>
                  <a:pt x="914400" y="204864"/>
                  <a:pt x="914400" y="457200"/>
                </a:cubicBezTo>
                <a:lnTo>
                  <a:pt x="914400" y="457200"/>
                </a:lnTo>
                <a:cubicBezTo>
                  <a:pt x="914400" y="709536"/>
                  <a:pt x="709536" y="914400"/>
                  <a:pt x="457200" y="914400"/>
                </a:cubicBezTo>
                <a:lnTo>
                  <a:pt x="457200" y="914400"/>
                </a:lnTo>
                <a:cubicBezTo>
                  <a:pt x="204864" y="914400"/>
                  <a:pt x="0" y="709536"/>
                  <a:pt x="0" y="457200"/>
                </a:cubicBezTo>
                <a:lnTo>
                  <a:pt x="0" y="457200"/>
                </a:lnTo>
                <a:cubicBezTo>
                  <a:pt x="0" y="204864"/>
                  <a:pt x="204864" y="0"/>
                  <a:pt x="457200" y="0"/>
                </a:cubicBezTo>
                <a:close/>
              </a:path>
            </a:pathLst>
          </a:custGeom>
          <a:solidFill>
            <a:srgbClr val="FBBC05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8" name="Shape 16"/>
          <p:cNvSpPr/>
          <p:nvPr/>
        </p:nvSpPr>
        <p:spPr>
          <a:xfrm>
            <a:off x="5929313" y="2295525"/>
            <a:ext cx="385763" cy="342900"/>
          </a:xfrm>
          <a:custGeom>
            <a:avLst/>
            <a:gdLst/>
            <a:ahLst/>
            <a:cxnLst/>
            <a:rect l="l" t="t" r="r" b="b"/>
            <a:pathLst>
              <a:path w="385763" h="342900">
                <a:moveTo>
                  <a:pt x="241637" y="804"/>
                </a:moveTo>
                <a:cubicBezTo>
                  <a:pt x="230252" y="-2478"/>
                  <a:pt x="218398" y="4152"/>
                  <a:pt x="215116" y="15538"/>
                </a:cubicBezTo>
                <a:lnTo>
                  <a:pt x="129391" y="315575"/>
                </a:lnTo>
                <a:cubicBezTo>
                  <a:pt x="126110" y="326961"/>
                  <a:pt x="132740" y="338815"/>
                  <a:pt x="144125" y="342096"/>
                </a:cubicBezTo>
                <a:cubicBezTo>
                  <a:pt x="155511" y="345378"/>
                  <a:pt x="167365" y="338748"/>
                  <a:pt x="170646" y="327362"/>
                </a:cubicBezTo>
                <a:lnTo>
                  <a:pt x="256371" y="27325"/>
                </a:lnTo>
                <a:cubicBezTo>
                  <a:pt x="259653" y="15939"/>
                  <a:pt x="253023" y="4085"/>
                  <a:pt x="241637" y="804"/>
                </a:cubicBezTo>
                <a:close/>
                <a:moveTo>
                  <a:pt x="284902" y="91953"/>
                </a:moveTo>
                <a:cubicBezTo>
                  <a:pt x="276530" y="100325"/>
                  <a:pt x="276530" y="113920"/>
                  <a:pt x="284902" y="122292"/>
                </a:cubicBezTo>
                <a:lnTo>
                  <a:pt x="334060" y="171450"/>
                </a:lnTo>
                <a:lnTo>
                  <a:pt x="284902" y="220608"/>
                </a:lnTo>
                <a:cubicBezTo>
                  <a:pt x="276530" y="228980"/>
                  <a:pt x="276530" y="242575"/>
                  <a:pt x="284902" y="250947"/>
                </a:cubicBezTo>
                <a:cubicBezTo>
                  <a:pt x="293273" y="259318"/>
                  <a:pt x="306869" y="259318"/>
                  <a:pt x="315240" y="250947"/>
                </a:cubicBezTo>
                <a:lnTo>
                  <a:pt x="379534" y="186653"/>
                </a:lnTo>
                <a:cubicBezTo>
                  <a:pt x="387906" y="178281"/>
                  <a:pt x="387906" y="164686"/>
                  <a:pt x="379534" y="156314"/>
                </a:cubicBezTo>
                <a:lnTo>
                  <a:pt x="315240" y="92020"/>
                </a:lnTo>
                <a:cubicBezTo>
                  <a:pt x="306869" y="83649"/>
                  <a:pt x="293273" y="83649"/>
                  <a:pt x="284902" y="92020"/>
                </a:cubicBezTo>
                <a:close/>
                <a:moveTo>
                  <a:pt x="100928" y="91953"/>
                </a:moveTo>
                <a:cubicBezTo>
                  <a:pt x="92556" y="83582"/>
                  <a:pt x="78961" y="83582"/>
                  <a:pt x="70589" y="91953"/>
                </a:cubicBezTo>
                <a:lnTo>
                  <a:pt x="6295" y="156247"/>
                </a:lnTo>
                <a:cubicBezTo>
                  <a:pt x="-2076" y="164619"/>
                  <a:pt x="-2076" y="178214"/>
                  <a:pt x="6295" y="186586"/>
                </a:cubicBezTo>
                <a:lnTo>
                  <a:pt x="70589" y="250880"/>
                </a:lnTo>
                <a:cubicBezTo>
                  <a:pt x="78961" y="259251"/>
                  <a:pt x="92556" y="259251"/>
                  <a:pt x="100928" y="250880"/>
                </a:cubicBezTo>
                <a:cubicBezTo>
                  <a:pt x="109299" y="242508"/>
                  <a:pt x="109299" y="228913"/>
                  <a:pt x="100928" y="220541"/>
                </a:cubicBezTo>
                <a:lnTo>
                  <a:pt x="51770" y="171450"/>
                </a:lnTo>
                <a:lnTo>
                  <a:pt x="100861" y="122292"/>
                </a:lnTo>
                <a:cubicBezTo>
                  <a:pt x="109232" y="113920"/>
                  <a:pt x="109232" y="100325"/>
                  <a:pt x="100861" y="91953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9" name="Text 17"/>
          <p:cNvSpPr/>
          <p:nvPr/>
        </p:nvSpPr>
        <p:spPr>
          <a:xfrm>
            <a:off x="5613202" y="3038475"/>
            <a:ext cx="10191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Gemini API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622727" y="3343275"/>
            <a:ext cx="1000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Intégration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736110" y="2771775"/>
            <a:ext cx="685800" cy="38100"/>
          </a:xfrm>
          <a:custGeom>
            <a:avLst/>
            <a:gdLst/>
            <a:ahLst/>
            <a:cxnLst/>
            <a:rect l="l" t="t" r="r" b="b"/>
            <a:pathLst>
              <a:path w="685800" h="38100">
                <a:moveTo>
                  <a:pt x="0" y="0"/>
                </a:moveTo>
                <a:lnTo>
                  <a:pt x="685800" y="0"/>
                </a:lnTo>
                <a:lnTo>
                  <a:pt x="6858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BBC05"/>
              </a:gs>
              <a:gs pos="100000">
                <a:srgbClr val="EA4335"/>
              </a:gs>
            </a:gsLst>
            <a:lin ang="0" scaled="1"/>
          </a:gradFill>
          <a:ln/>
        </p:spPr>
        <p:txBody>
          <a:bodyPr/>
          <a:lstStyle/>
          <a:p>
            <a:endParaRPr lang="fr-FR"/>
          </a:p>
        </p:txBody>
      </p:sp>
      <p:sp>
        <p:nvSpPr>
          <p:cNvPr id="22" name="Shape 20"/>
          <p:cNvSpPr/>
          <p:nvPr/>
        </p:nvSpPr>
        <p:spPr>
          <a:xfrm>
            <a:off x="6964412" y="266223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4403" y="124391"/>
                </a:moveTo>
                <a:cubicBezTo>
                  <a:pt x="229984" y="118809"/>
                  <a:pt x="229984" y="109746"/>
                  <a:pt x="224403" y="104165"/>
                </a:cubicBezTo>
                <a:lnTo>
                  <a:pt x="152966" y="32727"/>
                </a:lnTo>
                <a:cubicBezTo>
                  <a:pt x="147384" y="27146"/>
                  <a:pt x="138321" y="27146"/>
                  <a:pt x="132740" y="32727"/>
                </a:cubicBezTo>
                <a:cubicBezTo>
                  <a:pt x="127159" y="38308"/>
                  <a:pt x="127159" y="47372"/>
                  <a:pt x="132740" y="52953"/>
                </a:cubicBezTo>
                <a:lnTo>
                  <a:pt x="179799" y="100013"/>
                </a:lnTo>
                <a:lnTo>
                  <a:pt x="14288" y="100013"/>
                </a:lnTo>
                <a:cubicBezTo>
                  <a:pt x="6385" y="100013"/>
                  <a:pt x="0" y="106397"/>
                  <a:pt x="0" y="114300"/>
                </a:cubicBezTo>
                <a:cubicBezTo>
                  <a:pt x="0" y="122203"/>
                  <a:pt x="6385" y="128588"/>
                  <a:pt x="14288" y="128588"/>
                </a:cubicBezTo>
                <a:lnTo>
                  <a:pt x="179799" y="128588"/>
                </a:lnTo>
                <a:lnTo>
                  <a:pt x="132740" y="175647"/>
                </a:lnTo>
                <a:cubicBezTo>
                  <a:pt x="127159" y="181228"/>
                  <a:pt x="127159" y="190292"/>
                  <a:pt x="132740" y="195873"/>
                </a:cubicBezTo>
                <a:cubicBezTo>
                  <a:pt x="138321" y="201454"/>
                  <a:pt x="147384" y="201454"/>
                  <a:pt x="152966" y="195873"/>
                </a:cubicBezTo>
                <a:lnTo>
                  <a:pt x="224403" y="124435"/>
                </a:lnTo>
                <a:close/>
              </a:path>
            </a:pathLst>
          </a:custGeom>
          <a:solidFill>
            <a:srgbClr val="EA433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3" name="Shape 21"/>
          <p:cNvSpPr/>
          <p:nvPr/>
        </p:nvSpPr>
        <p:spPr>
          <a:xfrm>
            <a:off x="7573714" y="2009775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457200" y="0"/>
                </a:moveTo>
                <a:lnTo>
                  <a:pt x="457200" y="0"/>
                </a:lnTo>
                <a:cubicBezTo>
                  <a:pt x="709536" y="0"/>
                  <a:pt x="914400" y="204864"/>
                  <a:pt x="914400" y="457200"/>
                </a:cubicBezTo>
                <a:lnTo>
                  <a:pt x="914400" y="457200"/>
                </a:lnTo>
                <a:cubicBezTo>
                  <a:pt x="914400" y="709536"/>
                  <a:pt x="709536" y="914400"/>
                  <a:pt x="457200" y="914400"/>
                </a:cubicBezTo>
                <a:lnTo>
                  <a:pt x="457200" y="914400"/>
                </a:lnTo>
                <a:cubicBezTo>
                  <a:pt x="204864" y="914400"/>
                  <a:pt x="0" y="709536"/>
                  <a:pt x="0" y="457200"/>
                </a:cubicBezTo>
                <a:lnTo>
                  <a:pt x="0" y="457200"/>
                </a:lnTo>
                <a:cubicBezTo>
                  <a:pt x="0" y="204864"/>
                  <a:pt x="204864" y="0"/>
                  <a:pt x="457200" y="0"/>
                </a:cubicBezTo>
                <a:close/>
              </a:path>
            </a:pathLst>
          </a:custGeom>
          <a:solidFill>
            <a:srgbClr val="EA4335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4" name="Shape 22"/>
          <p:cNvSpPr/>
          <p:nvPr/>
        </p:nvSpPr>
        <p:spPr>
          <a:xfrm>
            <a:off x="7838033" y="2295525"/>
            <a:ext cx="385763" cy="342900"/>
          </a:xfrm>
          <a:custGeom>
            <a:avLst/>
            <a:gdLst/>
            <a:ahLst/>
            <a:cxnLst/>
            <a:rect l="l" t="t" r="r" b="b"/>
            <a:pathLst>
              <a:path w="385763" h="342900">
                <a:moveTo>
                  <a:pt x="0" y="225028"/>
                </a:moveTo>
                <a:cubicBezTo>
                  <a:pt x="0" y="278271"/>
                  <a:pt x="43197" y="321469"/>
                  <a:pt x="96441" y="321469"/>
                </a:cubicBezTo>
                <a:lnTo>
                  <a:pt x="300038" y="321469"/>
                </a:lnTo>
                <a:cubicBezTo>
                  <a:pt x="347387" y="321469"/>
                  <a:pt x="385763" y="283093"/>
                  <a:pt x="385763" y="235744"/>
                </a:cubicBezTo>
                <a:cubicBezTo>
                  <a:pt x="385763" y="201186"/>
                  <a:pt x="365336" y="171383"/>
                  <a:pt x="335868" y="157855"/>
                </a:cubicBezTo>
                <a:cubicBezTo>
                  <a:pt x="340355" y="149081"/>
                  <a:pt x="342900" y="139102"/>
                  <a:pt x="342900" y="128588"/>
                </a:cubicBezTo>
                <a:cubicBezTo>
                  <a:pt x="342900" y="93092"/>
                  <a:pt x="314102" y="64294"/>
                  <a:pt x="278606" y="64294"/>
                </a:cubicBezTo>
                <a:cubicBezTo>
                  <a:pt x="266752" y="64294"/>
                  <a:pt x="255702" y="67508"/>
                  <a:pt x="246191" y="73067"/>
                </a:cubicBezTo>
                <a:cubicBezTo>
                  <a:pt x="230051" y="42394"/>
                  <a:pt x="197837" y="21431"/>
                  <a:pt x="160734" y="21431"/>
                </a:cubicBezTo>
                <a:cubicBezTo>
                  <a:pt x="107491" y="21431"/>
                  <a:pt x="64294" y="64629"/>
                  <a:pt x="64294" y="117872"/>
                </a:cubicBezTo>
                <a:cubicBezTo>
                  <a:pt x="64294" y="123230"/>
                  <a:pt x="64763" y="128521"/>
                  <a:pt x="65566" y="133610"/>
                </a:cubicBezTo>
                <a:cubicBezTo>
                  <a:pt x="27459" y="146469"/>
                  <a:pt x="0" y="182567"/>
                  <a:pt x="0" y="225028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5" name="Text 23"/>
          <p:cNvSpPr/>
          <p:nvPr/>
        </p:nvSpPr>
        <p:spPr>
          <a:xfrm>
            <a:off x="7526089" y="3038475"/>
            <a:ext cx="1009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Vertex AI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535614" y="3343275"/>
            <a:ext cx="99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Production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8640514" y="2771775"/>
            <a:ext cx="685800" cy="38100"/>
          </a:xfrm>
          <a:custGeom>
            <a:avLst/>
            <a:gdLst/>
            <a:ahLst/>
            <a:cxnLst/>
            <a:rect l="l" t="t" r="r" b="b"/>
            <a:pathLst>
              <a:path w="685800" h="38100">
                <a:moveTo>
                  <a:pt x="0" y="0"/>
                </a:moveTo>
                <a:lnTo>
                  <a:pt x="685800" y="0"/>
                </a:lnTo>
                <a:lnTo>
                  <a:pt x="6858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EA4335"/>
              </a:gs>
              <a:gs pos="100000">
                <a:srgbClr val="1D1D1D"/>
              </a:gs>
            </a:gsLst>
            <a:lin ang="0" scaled="1"/>
          </a:gradFill>
          <a:ln/>
        </p:spPr>
        <p:txBody>
          <a:bodyPr/>
          <a:lstStyle/>
          <a:p>
            <a:endParaRPr lang="fr-FR"/>
          </a:p>
        </p:txBody>
      </p:sp>
      <p:sp>
        <p:nvSpPr>
          <p:cNvPr id="28" name="Shape 26"/>
          <p:cNvSpPr/>
          <p:nvPr/>
        </p:nvSpPr>
        <p:spPr>
          <a:xfrm>
            <a:off x="8868817" y="266223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4403" y="124391"/>
                </a:moveTo>
                <a:cubicBezTo>
                  <a:pt x="229984" y="118809"/>
                  <a:pt x="229984" y="109746"/>
                  <a:pt x="224403" y="104165"/>
                </a:cubicBezTo>
                <a:lnTo>
                  <a:pt x="152966" y="32727"/>
                </a:lnTo>
                <a:cubicBezTo>
                  <a:pt x="147384" y="27146"/>
                  <a:pt x="138321" y="27146"/>
                  <a:pt x="132740" y="32727"/>
                </a:cubicBezTo>
                <a:cubicBezTo>
                  <a:pt x="127159" y="38308"/>
                  <a:pt x="127159" y="47372"/>
                  <a:pt x="132740" y="52953"/>
                </a:cubicBezTo>
                <a:lnTo>
                  <a:pt x="179799" y="100013"/>
                </a:lnTo>
                <a:lnTo>
                  <a:pt x="14288" y="100013"/>
                </a:lnTo>
                <a:cubicBezTo>
                  <a:pt x="6385" y="100013"/>
                  <a:pt x="0" y="106397"/>
                  <a:pt x="0" y="114300"/>
                </a:cubicBezTo>
                <a:cubicBezTo>
                  <a:pt x="0" y="122203"/>
                  <a:pt x="6385" y="128588"/>
                  <a:pt x="14288" y="128588"/>
                </a:cubicBezTo>
                <a:lnTo>
                  <a:pt x="179799" y="128588"/>
                </a:lnTo>
                <a:lnTo>
                  <a:pt x="132740" y="175647"/>
                </a:lnTo>
                <a:cubicBezTo>
                  <a:pt x="127159" y="181228"/>
                  <a:pt x="127159" y="190292"/>
                  <a:pt x="132740" y="195873"/>
                </a:cubicBezTo>
                <a:cubicBezTo>
                  <a:pt x="138321" y="201454"/>
                  <a:pt x="147384" y="201454"/>
                  <a:pt x="152966" y="195873"/>
                </a:cubicBezTo>
                <a:lnTo>
                  <a:pt x="224403" y="124435"/>
                </a:lnTo>
                <a:close/>
              </a:path>
            </a:pathLst>
          </a:custGeom>
          <a:solidFill>
            <a:srgbClr val="1D1D1D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9" name="Shape 27"/>
          <p:cNvSpPr/>
          <p:nvPr/>
        </p:nvSpPr>
        <p:spPr>
          <a:xfrm>
            <a:off x="9768334" y="2009775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457200" y="0"/>
                </a:moveTo>
                <a:lnTo>
                  <a:pt x="457200" y="0"/>
                </a:lnTo>
                <a:cubicBezTo>
                  <a:pt x="709536" y="0"/>
                  <a:pt x="914400" y="204864"/>
                  <a:pt x="914400" y="457200"/>
                </a:cubicBezTo>
                <a:lnTo>
                  <a:pt x="914400" y="457200"/>
                </a:lnTo>
                <a:cubicBezTo>
                  <a:pt x="914400" y="709536"/>
                  <a:pt x="709536" y="914400"/>
                  <a:pt x="457200" y="914400"/>
                </a:cubicBezTo>
                <a:lnTo>
                  <a:pt x="457200" y="914400"/>
                </a:lnTo>
                <a:cubicBezTo>
                  <a:pt x="204864" y="914400"/>
                  <a:pt x="0" y="709536"/>
                  <a:pt x="0" y="457200"/>
                </a:cubicBezTo>
                <a:lnTo>
                  <a:pt x="0" y="457200"/>
                </a:lnTo>
                <a:cubicBezTo>
                  <a:pt x="0" y="204864"/>
                  <a:pt x="204864" y="0"/>
                  <a:pt x="457200" y="0"/>
                </a:cubicBezTo>
                <a:close/>
              </a:path>
            </a:pathLst>
          </a:custGeom>
          <a:solidFill>
            <a:srgbClr val="1D1D1D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30" name="Shape 28"/>
          <p:cNvSpPr/>
          <p:nvPr/>
        </p:nvSpPr>
        <p:spPr>
          <a:xfrm>
            <a:off x="10096946" y="2295525"/>
            <a:ext cx="257175" cy="342900"/>
          </a:xfrm>
          <a:custGeom>
            <a:avLst/>
            <a:gdLst/>
            <a:ahLst/>
            <a:cxnLst/>
            <a:rect l="l" t="t" r="r" b="b"/>
            <a:pathLst>
              <a:path w="257175" h="342900">
                <a:moveTo>
                  <a:pt x="42863" y="0"/>
                </a:moveTo>
                <a:cubicBezTo>
                  <a:pt x="19221" y="0"/>
                  <a:pt x="0" y="19221"/>
                  <a:pt x="0" y="42863"/>
                </a:cubicBezTo>
                <a:lnTo>
                  <a:pt x="0" y="300038"/>
                </a:lnTo>
                <a:cubicBezTo>
                  <a:pt x="0" y="323679"/>
                  <a:pt x="19221" y="342900"/>
                  <a:pt x="42863" y="342900"/>
                </a:cubicBezTo>
                <a:lnTo>
                  <a:pt x="214313" y="342900"/>
                </a:lnTo>
                <a:cubicBezTo>
                  <a:pt x="237954" y="342900"/>
                  <a:pt x="257175" y="323679"/>
                  <a:pt x="257175" y="300038"/>
                </a:cubicBezTo>
                <a:lnTo>
                  <a:pt x="257175" y="42863"/>
                </a:lnTo>
                <a:cubicBezTo>
                  <a:pt x="257175" y="19221"/>
                  <a:pt x="237954" y="0"/>
                  <a:pt x="214313" y="0"/>
                </a:cubicBezTo>
                <a:lnTo>
                  <a:pt x="42863" y="0"/>
                </a:lnTo>
                <a:close/>
                <a:moveTo>
                  <a:pt x="117872" y="235744"/>
                </a:moveTo>
                <a:lnTo>
                  <a:pt x="139303" y="235744"/>
                </a:lnTo>
                <a:cubicBezTo>
                  <a:pt x="151157" y="235744"/>
                  <a:pt x="160734" y="245321"/>
                  <a:pt x="160734" y="257175"/>
                </a:cubicBezTo>
                <a:lnTo>
                  <a:pt x="160734" y="310753"/>
                </a:lnTo>
                <a:lnTo>
                  <a:pt x="96441" y="310753"/>
                </a:lnTo>
                <a:lnTo>
                  <a:pt x="96441" y="257175"/>
                </a:lnTo>
                <a:cubicBezTo>
                  <a:pt x="96441" y="245321"/>
                  <a:pt x="106018" y="235744"/>
                  <a:pt x="117872" y="235744"/>
                </a:cubicBezTo>
                <a:close/>
                <a:moveTo>
                  <a:pt x="64294" y="75009"/>
                </a:moveTo>
                <a:cubicBezTo>
                  <a:pt x="64294" y="69116"/>
                  <a:pt x="69116" y="64294"/>
                  <a:pt x="75009" y="64294"/>
                </a:cubicBezTo>
                <a:lnTo>
                  <a:pt x="96441" y="64294"/>
                </a:lnTo>
                <a:cubicBezTo>
                  <a:pt x="102334" y="64294"/>
                  <a:pt x="107156" y="69116"/>
                  <a:pt x="107156" y="75009"/>
                </a:cubicBezTo>
                <a:lnTo>
                  <a:pt x="107156" y="96441"/>
                </a:lnTo>
                <a:cubicBezTo>
                  <a:pt x="107156" y="102334"/>
                  <a:pt x="102334" y="107156"/>
                  <a:pt x="96441" y="107156"/>
                </a:cubicBezTo>
                <a:lnTo>
                  <a:pt x="75009" y="107156"/>
                </a:lnTo>
                <a:cubicBezTo>
                  <a:pt x="69116" y="107156"/>
                  <a:pt x="64294" y="102334"/>
                  <a:pt x="64294" y="96441"/>
                </a:cubicBezTo>
                <a:lnTo>
                  <a:pt x="64294" y="75009"/>
                </a:lnTo>
                <a:close/>
                <a:moveTo>
                  <a:pt x="160734" y="64294"/>
                </a:moveTo>
                <a:lnTo>
                  <a:pt x="182166" y="64294"/>
                </a:lnTo>
                <a:cubicBezTo>
                  <a:pt x="188059" y="64294"/>
                  <a:pt x="192881" y="69116"/>
                  <a:pt x="192881" y="75009"/>
                </a:cubicBezTo>
                <a:lnTo>
                  <a:pt x="192881" y="96441"/>
                </a:lnTo>
                <a:cubicBezTo>
                  <a:pt x="192881" y="102334"/>
                  <a:pt x="188059" y="107156"/>
                  <a:pt x="182166" y="107156"/>
                </a:cubicBezTo>
                <a:lnTo>
                  <a:pt x="160734" y="107156"/>
                </a:lnTo>
                <a:cubicBezTo>
                  <a:pt x="154841" y="107156"/>
                  <a:pt x="150019" y="102334"/>
                  <a:pt x="150019" y="96441"/>
                </a:cubicBezTo>
                <a:lnTo>
                  <a:pt x="150019" y="75009"/>
                </a:lnTo>
                <a:cubicBezTo>
                  <a:pt x="150019" y="69116"/>
                  <a:pt x="154841" y="64294"/>
                  <a:pt x="160734" y="64294"/>
                </a:cubicBezTo>
                <a:close/>
                <a:moveTo>
                  <a:pt x="64294" y="160734"/>
                </a:moveTo>
                <a:cubicBezTo>
                  <a:pt x="64294" y="154841"/>
                  <a:pt x="69116" y="150019"/>
                  <a:pt x="75009" y="150019"/>
                </a:cubicBezTo>
                <a:lnTo>
                  <a:pt x="96441" y="150019"/>
                </a:lnTo>
                <a:cubicBezTo>
                  <a:pt x="102334" y="150019"/>
                  <a:pt x="107156" y="154841"/>
                  <a:pt x="107156" y="160734"/>
                </a:cubicBezTo>
                <a:lnTo>
                  <a:pt x="107156" y="182166"/>
                </a:lnTo>
                <a:cubicBezTo>
                  <a:pt x="107156" y="188059"/>
                  <a:pt x="102334" y="192881"/>
                  <a:pt x="96441" y="192881"/>
                </a:cubicBezTo>
                <a:lnTo>
                  <a:pt x="75009" y="192881"/>
                </a:lnTo>
                <a:cubicBezTo>
                  <a:pt x="69116" y="192881"/>
                  <a:pt x="64294" y="188059"/>
                  <a:pt x="64294" y="182166"/>
                </a:cubicBezTo>
                <a:lnTo>
                  <a:pt x="64294" y="160734"/>
                </a:lnTo>
                <a:close/>
                <a:moveTo>
                  <a:pt x="160734" y="150019"/>
                </a:moveTo>
                <a:lnTo>
                  <a:pt x="182166" y="150019"/>
                </a:lnTo>
                <a:cubicBezTo>
                  <a:pt x="188059" y="150019"/>
                  <a:pt x="192881" y="154841"/>
                  <a:pt x="192881" y="160734"/>
                </a:cubicBezTo>
                <a:lnTo>
                  <a:pt x="192881" y="182166"/>
                </a:lnTo>
                <a:cubicBezTo>
                  <a:pt x="192881" y="188059"/>
                  <a:pt x="188059" y="192881"/>
                  <a:pt x="182166" y="192881"/>
                </a:cubicBezTo>
                <a:lnTo>
                  <a:pt x="160734" y="192881"/>
                </a:lnTo>
                <a:cubicBezTo>
                  <a:pt x="154841" y="192881"/>
                  <a:pt x="150019" y="188059"/>
                  <a:pt x="150019" y="182166"/>
                </a:cubicBezTo>
                <a:lnTo>
                  <a:pt x="150019" y="160734"/>
                </a:lnTo>
                <a:cubicBezTo>
                  <a:pt x="150019" y="154841"/>
                  <a:pt x="154841" y="150019"/>
                  <a:pt x="160734" y="150019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1" name="Text 29"/>
          <p:cNvSpPr/>
          <p:nvPr/>
        </p:nvSpPr>
        <p:spPr>
          <a:xfrm>
            <a:off x="9430643" y="3038475"/>
            <a:ext cx="15906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Gemini Enterprise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9440168" y="3343275"/>
            <a:ext cx="15716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Plateforme unifiée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1223963" y="3805237"/>
            <a:ext cx="1819275" cy="1457325"/>
          </a:xfrm>
          <a:custGeom>
            <a:avLst/>
            <a:gdLst/>
            <a:ahLst/>
            <a:cxnLst/>
            <a:rect l="l" t="t" r="r" b="b"/>
            <a:pathLst>
              <a:path w="1819275" h="1457325">
                <a:moveTo>
                  <a:pt x="114298" y="0"/>
                </a:moveTo>
                <a:lnTo>
                  <a:pt x="1704977" y="0"/>
                </a:lnTo>
                <a:cubicBezTo>
                  <a:pt x="1768060" y="0"/>
                  <a:pt x="1819275" y="51215"/>
                  <a:pt x="1819275" y="114298"/>
                </a:cubicBezTo>
                <a:lnTo>
                  <a:pt x="1819275" y="1343027"/>
                </a:lnTo>
                <a:cubicBezTo>
                  <a:pt x="1819275" y="1406110"/>
                  <a:pt x="1768060" y="1457325"/>
                  <a:pt x="1704977" y="1457325"/>
                </a:cubicBezTo>
                <a:lnTo>
                  <a:pt x="114298" y="1457325"/>
                </a:lnTo>
                <a:cubicBezTo>
                  <a:pt x="51215" y="1457325"/>
                  <a:pt x="0" y="1406110"/>
                  <a:pt x="0" y="1343027"/>
                </a:cubicBezTo>
                <a:lnTo>
                  <a:pt x="0" y="114298"/>
                </a:lnTo>
                <a:cubicBezTo>
                  <a:pt x="0" y="51215"/>
                  <a:pt x="51215" y="0"/>
                  <a:pt x="114298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4" name="Text 32"/>
          <p:cNvSpPr/>
          <p:nvPr/>
        </p:nvSpPr>
        <p:spPr>
          <a:xfrm>
            <a:off x="1381125" y="3962400"/>
            <a:ext cx="1571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Modèles Gemini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1381125" y="4229100"/>
            <a:ext cx="1562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2.5 Pro, Flash, Flash-Lite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1381125" y="4419600"/>
            <a:ext cx="1562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Multimodal (texte, image, audio, vidéo)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1381125" y="4762500"/>
            <a:ext cx="1562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1M tokens contexte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1381125" y="4953000"/>
            <a:ext cx="1562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Raisonnement avancé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3205163" y="3805237"/>
            <a:ext cx="1819275" cy="1457325"/>
          </a:xfrm>
          <a:custGeom>
            <a:avLst/>
            <a:gdLst/>
            <a:ahLst/>
            <a:cxnLst/>
            <a:rect l="l" t="t" r="r" b="b"/>
            <a:pathLst>
              <a:path w="1819275" h="1457325">
                <a:moveTo>
                  <a:pt x="114298" y="0"/>
                </a:moveTo>
                <a:lnTo>
                  <a:pt x="1704977" y="0"/>
                </a:lnTo>
                <a:cubicBezTo>
                  <a:pt x="1768060" y="0"/>
                  <a:pt x="1819275" y="51215"/>
                  <a:pt x="1819275" y="114298"/>
                </a:cubicBezTo>
                <a:lnTo>
                  <a:pt x="1819275" y="1343027"/>
                </a:lnTo>
                <a:cubicBezTo>
                  <a:pt x="1819275" y="1406110"/>
                  <a:pt x="1768060" y="1457325"/>
                  <a:pt x="1704977" y="1457325"/>
                </a:cubicBezTo>
                <a:lnTo>
                  <a:pt x="114298" y="1457325"/>
                </a:lnTo>
                <a:cubicBezTo>
                  <a:pt x="51215" y="1457325"/>
                  <a:pt x="0" y="1406110"/>
                  <a:pt x="0" y="1343027"/>
                </a:cubicBezTo>
                <a:lnTo>
                  <a:pt x="0" y="114298"/>
                </a:lnTo>
                <a:cubicBezTo>
                  <a:pt x="0" y="51215"/>
                  <a:pt x="51215" y="0"/>
                  <a:pt x="114298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0" name="Text 38"/>
          <p:cNvSpPr/>
          <p:nvPr/>
        </p:nvSpPr>
        <p:spPr>
          <a:xfrm>
            <a:off x="3362325" y="3962400"/>
            <a:ext cx="1571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AI Studio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3362325" y="4229100"/>
            <a:ext cx="1562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100% gratuit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3362325" y="4419600"/>
            <a:ext cx="1562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Interface visuelle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3362325" y="4610100"/>
            <a:ext cx="1562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Bibliothèque de prompts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3362325" y="4800600"/>
            <a:ext cx="1562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Comparaison côte à côte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5186363" y="3805237"/>
            <a:ext cx="1819275" cy="1457325"/>
          </a:xfrm>
          <a:custGeom>
            <a:avLst/>
            <a:gdLst/>
            <a:ahLst/>
            <a:cxnLst/>
            <a:rect l="l" t="t" r="r" b="b"/>
            <a:pathLst>
              <a:path w="1819275" h="1457325">
                <a:moveTo>
                  <a:pt x="114298" y="0"/>
                </a:moveTo>
                <a:lnTo>
                  <a:pt x="1704977" y="0"/>
                </a:lnTo>
                <a:cubicBezTo>
                  <a:pt x="1768060" y="0"/>
                  <a:pt x="1819275" y="51215"/>
                  <a:pt x="1819275" y="114298"/>
                </a:cubicBezTo>
                <a:lnTo>
                  <a:pt x="1819275" y="1343027"/>
                </a:lnTo>
                <a:cubicBezTo>
                  <a:pt x="1819275" y="1406110"/>
                  <a:pt x="1768060" y="1457325"/>
                  <a:pt x="1704977" y="1457325"/>
                </a:cubicBezTo>
                <a:lnTo>
                  <a:pt x="114298" y="1457325"/>
                </a:lnTo>
                <a:cubicBezTo>
                  <a:pt x="51215" y="1457325"/>
                  <a:pt x="0" y="1406110"/>
                  <a:pt x="0" y="1343027"/>
                </a:cubicBezTo>
                <a:lnTo>
                  <a:pt x="0" y="114298"/>
                </a:lnTo>
                <a:cubicBezTo>
                  <a:pt x="0" y="51215"/>
                  <a:pt x="51215" y="0"/>
                  <a:pt x="114298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6" name="Text 44"/>
          <p:cNvSpPr/>
          <p:nvPr/>
        </p:nvSpPr>
        <p:spPr>
          <a:xfrm>
            <a:off x="5343525" y="3962400"/>
            <a:ext cx="1571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Gemini API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5343525" y="4229100"/>
            <a:ext cx="1562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SDK unifié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5343525" y="4419600"/>
            <a:ext cx="1562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Multi-langage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5343525" y="4610100"/>
            <a:ext cx="1562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Pay-per-use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5343525" y="4800600"/>
            <a:ext cx="1562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Free tier disponible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7167563" y="3805237"/>
            <a:ext cx="1819275" cy="1457325"/>
          </a:xfrm>
          <a:custGeom>
            <a:avLst/>
            <a:gdLst/>
            <a:ahLst/>
            <a:cxnLst/>
            <a:rect l="l" t="t" r="r" b="b"/>
            <a:pathLst>
              <a:path w="1819275" h="1457325">
                <a:moveTo>
                  <a:pt x="114298" y="0"/>
                </a:moveTo>
                <a:lnTo>
                  <a:pt x="1704977" y="0"/>
                </a:lnTo>
                <a:cubicBezTo>
                  <a:pt x="1768060" y="0"/>
                  <a:pt x="1819275" y="51215"/>
                  <a:pt x="1819275" y="114298"/>
                </a:cubicBezTo>
                <a:lnTo>
                  <a:pt x="1819275" y="1343027"/>
                </a:lnTo>
                <a:cubicBezTo>
                  <a:pt x="1819275" y="1406110"/>
                  <a:pt x="1768060" y="1457325"/>
                  <a:pt x="1704977" y="1457325"/>
                </a:cubicBezTo>
                <a:lnTo>
                  <a:pt x="114298" y="1457325"/>
                </a:lnTo>
                <a:cubicBezTo>
                  <a:pt x="51215" y="1457325"/>
                  <a:pt x="0" y="1406110"/>
                  <a:pt x="0" y="1343027"/>
                </a:cubicBezTo>
                <a:lnTo>
                  <a:pt x="0" y="114298"/>
                </a:lnTo>
                <a:cubicBezTo>
                  <a:pt x="0" y="51215"/>
                  <a:pt x="51215" y="0"/>
                  <a:pt x="114298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2" name="Text 50"/>
          <p:cNvSpPr/>
          <p:nvPr/>
        </p:nvSpPr>
        <p:spPr>
          <a:xfrm>
            <a:off x="7324725" y="3962400"/>
            <a:ext cx="1571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Vertex AI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7324725" y="4229100"/>
            <a:ext cx="1562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SLA 99.9%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7324725" y="4419600"/>
            <a:ext cx="1562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MLOps complet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7324725" y="4610100"/>
            <a:ext cx="1562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HIPAA, SOC2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7324725" y="4800600"/>
            <a:ext cx="1562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VPC &amp; IAM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9148763" y="3805237"/>
            <a:ext cx="1819275" cy="1457325"/>
          </a:xfrm>
          <a:custGeom>
            <a:avLst/>
            <a:gdLst/>
            <a:ahLst/>
            <a:cxnLst/>
            <a:rect l="l" t="t" r="r" b="b"/>
            <a:pathLst>
              <a:path w="1819275" h="1457325">
                <a:moveTo>
                  <a:pt x="114298" y="0"/>
                </a:moveTo>
                <a:lnTo>
                  <a:pt x="1704977" y="0"/>
                </a:lnTo>
                <a:cubicBezTo>
                  <a:pt x="1768060" y="0"/>
                  <a:pt x="1819275" y="51215"/>
                  <a:pt x="1819275" y="114298"/>
                </a:cubicBezTo>
                <a:lnTo>
                  <a:pt x="1819275" y="1343027"/>
                </a:lnTo>
                <a:cubicBezTo>
                  <a:pt x="1819275" y="1406110"/>
                  <a:pt x="1768060" y="1457325"/>
                  <a:pt x="1704977" y="1457325"/>
                </a:cubicBezTo>
                <a:lnTo>
                  <a:pt x="114298" y="1457325"/>
                </a:lnTo>
                <a:cubicBezTo>
                  <a:pt x="51215" y="1457325"/>
                  <a:pt x="0" y="1406110"/>
                  <a:pt x="0" y="1343027"/>
                </a:cubicBezTo>
                <a:lnTo>
                  <a:pt x="0" y="114298"/>
                </a:lnTo>
                <a:cubicBezTo>
                  <a:pt x="0" y="51215"/>
                  <a:pt x="51215" y="0"/>
                  <a:pt x="114298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8" name="Text 56"/>
          <p:cNvSpPr/>
          <p:nvPr/>
        </p:nvSpPr>
        <p:spPr>
          <a:xfrm>
            <a:off x="9305925" y="3962400"/>
            <a:ext cx="1571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Gemini Enterprise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9305925" y="4229100"/>
            <a:ext cx="1562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Recherche permission-aware</a:t>
            </a:r>
            <a:endParaRPr lang="en-US" sz="1600" dirty="0"/>
          </a:p>
        </p:txBody>
      </p:sp>
      <p:sp>
        <p:nvSpPr>
          <p:cNvPr id="60" name="Text 58"/>
          <p:cNvSpPr/>
          <p:nvPr/>
        </p:nvSpPr>
        <p:spPr>
          <a:xfrm>
            <a:off x="9305925" y="4572000"/>
            <a:ext cx="1562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Agents pré-construits</a:t>
            </a:r>
            <a:endParaRPr lang="en-US" sz="1600" dirty="0"/>
          </a:p>
        </p:txBody>
      </p:sp>
      <p:sp>
        <p:nvSpPr>
          <p:cNvPr id="61" name="Text 59"/>
          <p:cNvSpPr/>
          <p:nvPr/>
        </p:nvSpPr>
        <p:spPr>
          <a:xfrm>
            <a:off x="9305925" y="4762500"/>
            <a:ext cx="1562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Gouvernance centralisée</a:t>
            </a:r>
            <a:endParaRPr lang="en-US" sz="1600" dirty="0"/>
          </a:p>
        </p:txBody>
      </p:sp>
      <p:sp>
        <p:nvSpPr>
          <p:cNvPr id="62" name="Text 60"/>
          <p:cNvSpPr/>
          <p:nvPr/>
        </p:nvSpPr>
        <p:spPr>
          <a:xfrm>
            <a:off x="9305925" y="4953000"/>
            <a:ext cx="1562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 Connecteurs enterprise</a:t>
            </a:r>
            <a:endParaRPr lang="en-US" sz="1600" dirty="0"/>
          </a:p>
        </p:txBody>
      </p:sp>
      <p:sp>
        <p:nvSpPr>
          <p:cNvPr id="63" name="Shape 61"/>
          <p:cNvSpPr/>
          <p:nvPr/>
        </p:nvSpPr>
        <p:spPr>
          <a:xfrm>
            <a:off x="1219200" y="5419725"/>
            <a:ext cx="9753600" cy="762000"/>
          </a:xfrm>
          <a:custGeom>
            <a:avLst/>
            <a:gdLst/>
            <a:ahLst/>
            <a:cxnLst/>
            <a:rect l="l" t="t" r="r" b="b"/>
            <a:pathLst>
              <a:path w="9753600" h="762000">
                <a:moveTo>
                  <a:pt x="114300" y="0"/>
                </a:moveTo>
                <a:lnTo>
                  <a:pt x="9639300" y="0"/>
                </a:lnTo>
                <a:cubicBezTo>
                  <a:pt x="9702384" y="0"/>
                  <a:pt x="9753600" y="51216"/>
                  <a:pt x="9753600" y="114300"/>
                </a:cubicBezTo>
                <a:lnTo>
                  <a:pt x="9753600" y="647700"/>
                </a:lnTo>
                <a:cubicBezTo>
                  <a:pt x="9753600" y="710784"/>
                  <a:pt x="9702384" y="762000"/>
                  <a:pt x="9639300" y="762000"/>
                </a:cubicBezTo>
                <a:lnTo>
                  <a:pt x="114300" y="762000"/>
                </a:lnTo>
                <a:cubicBezTo>
                  <a:pt x="51216" y="762000"/>
                  <a:pt x="0" y="710784"/>
                  <a:pt x="0" y="647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0071E3">
              <a:alpha val="5098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4" name="Shape 62"/>
          <p:cNvSpPr/>
          <p:nvPr/>
        </p:nvSpPr>
        <p:spPr>
          <a:xfrm>
            <a:off x="1414463" y="5686425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30775" y="171450"/>
                </a:moveTo>
                <a:cubicBezTo>
                  <a:pt x="134035" y="161493"/>
                  <a:pt x="140553" y="152474"/>
                  <a:pt x="147920" y="144706"/>
                </a:cubicBezTo>
                <a:cubicBezTo>
                  <a:pt x="162520" y="129347"/>
                  <a:pt x="171450" y="108585"/>
                  <a:pt x="171450" y="85725"/>
                </a:cubicBezTo>
                <a:cubicBezTo>
                  <a:pt x="171450" y="38398"/>
                  <a:pt x="133052" y="0"/>
                  <a:pt x="85725" y="0"/>
                </a:cubicBezTo>
                <a:cubicBezTo>
                  <a:pt x="38398" y="0"/>
                  <a:pt x="0" y="38398"/>
                  <a:pt x="0" y="85725"/>
                </a:cubicBezTo>
                <a:cubicBezTo>
                  <a:pt x="0" y="108585"/>
                  <a:pt x="8930" y="129347"/>
                  <a:pt x="23530" y="144706"/>
                </a:cubicBezTo>
                <a:cubicBezTo>
                  <a:pt x="30897" y="152474"/>
                  <a:pt x="37460" y="161493"/>
                  <a:pt x="40675" y="171450"/>
                </a:cubicBezTo>
                <a:lnTo>
                  <a:pt x="130731" y="171450"/>
                </a:lnTo>
                <a:close/>
                <a:moveTo>
                  <a:pt x="128588" y="192881"/>
                </a:moveTo>
                <a:lnTo>
                  <a:pt x="42863" y="192881"/>
                </a:lnTo>
                <a:lnTo>
                  <a:pt x="42863" y="200025"/>
                </a:lnTo>
                <a:cubicBezTo>
                  <a:pt x="42863" y="219760"/>
                  <a:pt x="58847" y="235744"/>
                  <a:pt x="78581" y="235744"/>
                </a:cubicBezTo>
                <a:lnTo>
                  <a:pt x="92869" y="235744"/>
                </a:lnTo>
                <a:cubicBezTo>
                  <a:pt x="112603" y="235744"/>
                  <a:pt x="128588" y="219760"/>
                  <a:pt x="128588" y="200025"/>
                </a:cubicBezTo>
                <a:lnTo>
                  <a:pt x="128588" y="192881"/>
                </a:lnTo>
                <a:close/>
                <a:moveTo>
                  <a:pt x="82153" y="50006"/>
                </a:moveTo>
                <a:cubicBezTo>
                  <a:pt x="64383" y="50006"/>
                  <a:pt x="50006" y="64383"/>
                  <a:pt x="50006" y="82153"/>
                </a:cubicBezTo>
                <a:cubicBezTo>
                  <a:pt x="50006" y="88091"/>
                  <a:pt x="45229" y="92869"/>
                  <a:pt x="39291" y="92869"/>
                </a:cubicBezTo>
                <a:cubicBezTo>
                  <a:pt x="33352" y="92869"/>
                  <a:pt x="28575" y="88091"/>
                  <a:pt x="28575" y="82153"/>
                </a:cubicBezTo>
                <a:cubicBezTo>
                  <a:pt x="28575" y="52551"/>
                  <a:pt x="52551" y="28575"/>
                  <a:pt x="82153" y="28575"/>
                </a:cubicBezTo>
                <a:cubicBezTo>
                  <a:pt x="88091" y="28575"/>
                  <a:pt x="92869" y="33352"/>
                  <a:pt x="92869" y="39291"/>
                </a:cubicBezTo>
                <a:cubicBezTo>
                  <a:pt x="92869" y="45229"/>
                  <a:pt x="88091" y="50006"/>
                  <a:pt x="82153" y="50006"/>
                </a:cubicBezTo>
                <a:close/>
              </a:path>
            </a:pathLst>
          </a:custGeom>
          <a:solidFill>
            <a:srgbClr val="0071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5" name="Text 63"/>
          <p:cNvSpPr/>
          <p:nvPr/>
        </p:nvSpPr>
        <p:spPr>
          <a:xfrm>
            <a:off x="1784598" y="5572125"/>
            <a:ext cx="91154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Architecture cohérente :</a:t>
            </a:r>
            <a:r>
              <a:rPr lang="en-US" sz="12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Chaque couche s'appuie sur la précédente et ajoute des fonctionnalités. Le SDK unifié facilite les transitions entre les étapes.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2067</Words>
  <Application>Microsoft Office PowerPoint</Application>
  <PresentationFormat>Grand écran</PresentationFormat>
  <Paragraphs>488</Paragraphs>
  <Slides>21</Slides>
  <Notes>21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5" baseType="lpstr">
      <vt:lpstr>Arial</vt:lpstr>
      <vt:lpstr>Liter</vt:lpstr>
      <vt:lpstr>微软雅黑</vt:lpstr>
      <vt:lpstr>Custom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Outils Google AI</dc:title>
  <dc:subject>Outils Google AI</dc:subject>
  <dc:creator>Kimi</dc:creator>
  <cp:lastModifiedBy>EL BATJI Yasmine Amal</cp:lastModifiedBy>
  <cp:revision>1</cp:revision>
  <dcterms:created xsi:type="dcterms:W3CDTF">2026-02-20T09:53:27Z</dcterms:created>
  <dcterms:modified xsi:type="dcterms:W3CDTF">2026-03-06T12:23:05Z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{"Label":"Outils Google AI","ContentProducer":"001191110108MACG2KBH8F10000","ProduceID":"19c7612e-9332-8fa7-8000-0000662124ff","ReservedCode1":"","ContentPropagator":"001191110108MACG2KBH8F20000","PropagateID":"19c7612e-9332-8fa7-8000-0000662124ff","ReservedCode2":""}</vt:lpwstr>
  </property>
</Properties>
</file>