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12192000"/>
  <p:embeddedFontLst>
    <p:embeddedFont>
      <p:font typeface="MiSans" panose="020B0604020202020204" charset="-122"/>
      <p:regular r:id="rId18"/>
    </p:embeddedFont>
    <p:embeddedFont>
      <p:font typeface="Liter" panose="020B0604020202020204" charset="0"/>
      <p:regular r:id="rId1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6271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3657600" y="2057400"/>
            <a:ext cx="8534400" cy="381000"/>
          </a:xfrm>
          <a:custGeom>
            <a:avLst/>
            <a:gdLst/>
            <a:ahLst/>
            <a:cxnLst/>
            <a:rect l="l" t="t" r="r" b="b"/>
            <a:pathLst>
              <a:path w="8534400" h="381000">
                <a:moveTo>
                  <a:pt x="0" y="0"/>
                </a:moveTo>
                <a:lnTo>
                  <a:pt x="8534400" y="0"/>
                </a:lnTo>
                <a:lnTo>
                  <a:pt x="85344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2"/>
          <p:cNvSpPr/>
          <p:nvPr/>
        </p:nvSpPr>
        <p:spPr>
          <a:xfrm>
            <a:off x="1219200" y="5591175"/>
            <a:ext cx="7315200" cy="238125"/>
          </a:xfrm>
          <a:custGeom>
            <a:avLst/>
            <a:gdLst/>
            <a:ahLst/>
            <a:cxnLst/>
            <a:rect l="l" t="t" r="r" b="b"/>
            <a:pathLst>
              <a:path w="7315200" h="238125">
                <a:moveTo>
                  <a:pt x="0" y="0"/>
                </a:moveTo>
                <a:lnTo>
                  <a:pt x="7315200" y="0"/>
                </a:lnTo>
                <a:lnTo>
                  <a:pt x="7315200" y="238125"/>
                </a:lnTo>
                <a:lnTo>
                  <a:pt x="0" y="2381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Shape 3"/>
          <p:cNvSpPr/>
          <p:nvPr/>
        </p:nvSpPr>
        <p:spPr>
          <a:xfrm rot="720001">
            <a:off x="7924800" y="3661289"/>
            <a:ext cx="4267200" cy="2743200"/>
          </a:xfrm>
          <a:custGeom>
            <a:avLst/>
            <a:gdLst/>
            <a:ahLst/>
            <a:cxnLst/>
            <a:rect l="l" t="t" r="r" b="b"/>
            <a:pathLst>
              <a:path w="4267200" h="2743200">
                <a:moveTo>
                  <a:pt x="0" y="0"/>
                </a:moveTo>
                <a:lnTo>
                  <a:pt x="4267200" y="0"/>
                </a:lnTo>
                <a:lnTo>
                  <a:pt x="426720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219075" y="27583"/>
            <a:ext cx="3438525" cy="495300"/>
          </a:xfrm>
          <a:custGeom>
            <a:avLst/>
            <a:gdLst/>
            <a:ahLst/>
            <a:cxnLst/>
            <a:rect l="l" t="t" r="r" b="b"/>
            <a:pathLst>
              <a:path w="3438525" h="495300">
                <a:moveTo>
                  <a:pt x="0" y="0"/>
                </a:moveTo>
                <a:lnTo>
                  <a:pt x="3438525" y="0"/>
                </a:lnTo>
                <a:lnTo>
                  <a:pt x="3438525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5"/>
          <p:cNvSpPr/>
          <p:nvPr/>
        </p:nvSpPr>
        <p:spPr>
          <a:xfrm>
            <a:off x="500315" y="141883"/>
            <a:ext cx="3076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kern="0" spc="150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DÉMONSTRATION PRATIQUE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657600" y="1125736"/>
            <a:ext cx="1075714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Google</a:t>
            </a:r>
            <a:r>
              <a:rPr lang="en-US" sz="1600" dirty="0"/>
              <a:t> </a:t>
            </a:r>
            <a:r>
              <a:rPr lang="en-US" sz="5400" b="1" dirty="0" err="1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AntiGravity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81500" y="2941241"/>
            <a:ext cx="1219200" cy="76200"/>
          </a:xfrm>
          <a:custGeom>
            <a:avLst/>
            <a:gdLst/>
            <a:ahLst/>
            <a:cxnLst/>
            <a:rect l="l" t="t" r="r" b="b"/>
            <a:pathLst>
              <a:path w="1219200" h="76200">
                <a:moveTo>
                  <a:pt x="0" y="0"/>
                </a:moveTo>
                <a:lnTo>
                  <a:pt x="1219200" y="0"/>
                </a:lnTo>
                <a:lnTo>
                  <a:pt x="12192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4381500" y="3246041"/>
            <a:ext cx="741997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Création de Workflows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d'Automatisation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3366" y="5600700"/>
            <a:ext cx="4171950" cy="571500"/>
          </a:xfrm>
          <a:custGeom>
            <a:avLst/>
            <a:gdLst/>
            <a:ahLst/>
            <a:cxnLst/>
            <a:rect l="l" t="t" r="r" b="b"/>
            <a:pathLst>
              <a:path w="4171950" h="571500">
                <a:moveTo>
                  <a:pt x="0" y="0"/>
                </a:moveTo>
                <a:lnTo>
                  <a:pt x="4171950" y="0"/>
                </a:lnTo>
                <a:lnTo>
                  <a:pt x="417195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838200" y="5753100"/>
            <a:ext cx="3657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Applications des TECHNIQUES DE PROMPT ENGINEERING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754618" y="5676900"/>
            <a:ext cx="904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2026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764143" y="5943600"/>
            <a:ext cx="895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20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Masterclass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1">
            <a:off x="0" y="-1295745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0"/>
                </a:moveTo>
                <a:lnTo>
                  <a:pt x="12192000" y="0"/>
                </a:lnTo>
                <a:lnTo>
                  <a:pt x="121920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381000" y="53340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SOMMAIRE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1828800" cy="114300"/>
          </a:xfrm>
          <a:custGeom>
            <a:avLst/>
            <a:gdLst/>
            <a:ahLst/>
            <a:cxnLst/>
            <a:rect l="l" t="t" r="r" b="b"/>
            <a:pathLst>
              <a:path w="1828800" h="114300">
                <a:moveTo>
                  <a:pt x="0" y="0"/>
                </a:moveTo>
                <a:lnTo>
                  <a:pt x="1828800" y="0"/>
                </a:lnTo>
                <a:lnTo>
                  <a:pt x="1828800" y="114300"/>
                </a:lnTo>
                <a:lnTo>
                  <a:pt x="0" y="1143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Shape 3"/>
          <p:cNvSpPr/>
          <p:nvPr/>
        </p:nvSpPr>
        <p:spPr>
          <a:xfrm>
            <a:off x="340955" y="26670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0" y="0"/>
                </a:moveTo>
                <a:lnTo>
                  <a:pt x="762000" y="0"/>
                </a:lnTo>
                <a:lnTo>
                  <a:pt x="762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Text 4"/>
          <p:cNvSpPr/>
          <p:nvPr/>
        </p:nvSpPr>
        <p:spPr>
          <a:xfrm>
            <a:off x="584002" y="2857500"/>
            <a:ext cx="523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95400" y="2743200"/>
            <a:ext cx="4686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Introduction à AntiGravity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95400" y="30861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 révolution du développement agentique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84555" y="26670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0" y="0"/>
                </a:moveTo>
                <a:lnTo>
                  <a:pt x="762000" y="0"/>
                </a:lnTo>
                <a:lnTo>
                  <a:pt x="762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6496546" y="2857500"/>
            <a:ext cx="590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39000" y="2743200"/>
            <a:ext cx="4686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Techniques de Prompt Engineering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239000" y="30861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Structurer vos instructions efficacement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40955" y="36576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0" y="0"/>
                </a:moveTo>
                <a:lnTo>
                  <a:pt x="762000" y="0"/>
                </a:lnTo>
                <a:lnTo>
                  <a:pt x="762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4" name="Text 12"/>
          <p:cNvSpPr/>
          <p:nvPr/>
        </p:nvSpPr>
        <p:spPr>
          <a:xfrm>
            <a:off x="551458" y="3848100"/>
            <a:ext cx="590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95400" y="3733800"/>
            <a:ext cx="4686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Cas Pratiques d'Automatisation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95400" y="40767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Applications concrètes avec AntiGravity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84555" y="36576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0" y="0"/>
                </a:moveTo>
                <a:lnTo>
                  <a:pt x="762000" y="0"/>
                </a:lnTo>
                <a:lnTo>
                  <a:pt x="762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Text 16"/>
          <p:cNvSpPr/>
          <p:nvPr/>
        </p:nvSpPr>
        <p:spPr>
          <a:xfrm>
            <a:off x="6495157" y="3848100"/>
            <a:ext cx="590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239000" y="3733800"/>
            <a:ext cx="4686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Skills et Workflows Avancés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39000" y="40767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Créer des automatisations réutilisables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40955" y="46482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0" y="0"/>
                </a:moveTo>
                <a:lnTo>
                  <a:pt x="762000" y="0"/>
                </a:lnTo>
                <a:lnTo>
                  <a:pt x="762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2" name="Text 20"/>
          <p:cNvSpPr/>
          <p:nvPr/>
        </p:nvSpPr>
        <p:spPr>
          <a:xfrm>
            <a:off x="553839" y="4838700"/>
            <a:ext cx="590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95400" y="4724400"/>
            <a:ext cx="10629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Bonnes Pratiques et Sécurité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295400" y="5067300"/>
            <a:ext cx="1059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Optimiser et sécuriser vos workflows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9160635" y="5676900"/>
            <a:ext cx="2324100" cy="495300"/>
          </a:xfrm>
          <a:custGeom>
            <a:avLst/>
            <a:gdLst/>
            <a:ahLst/>
            <a:cxnLst/>
            <a:rect l="l" t="t" r="r" b="b"/>
            <a:pathLst>
              <a:path w="2324100" h="495300">
                <a:moveTo>
                  <a:pt x="0" y="0"/>
                </a:moveTo>
                <a:lnTo>
                  <a:pt x="2324100" y="0"/>
                </a:lnTo>
                <a:lnTo>
                  <a:pt x="2324100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6" name="Text 24"/>
          <p:cNvSpPr/>
          <p:nvPr/>
        </p:nvSpPr>
        <p:spPr>
          <a:xfrm>
            <a:off x="9415264" y="5791200"/>
            <a:ext cx="1952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 MODULES • 19 SLIDES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1">
            <a:off x="4876800" y="-777447"/>
            <a:ext cx="7315200" cy="6858000"/>
          </a:xfrm>
          <a:custGeom>
            <a:avLst/>
            <a:gdLst/>
            <a:ahLst/>
            <a:cxnLst/>
            <a:rect l="l" t="t" r="r" b="b"/>
            <a:pathLst>
              <a:path w="7315200" h="6858000">
                <a:moveTo>
                  <a:pt x="0" y="0"/>
                </a:moveTo>
                <a:lnTo>
                  <a:pt x="7315200" y="0"/>
                </a:lnTo>
                <a:lnTo>
                  <a:pt x="73152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Shape 1"/>
          <p:cNvSpPr/>
          <p:nvPr/>
        </p:nvSpPr>
        <p:spPr>
          <a:xfrm>
            <a:off x="0" y="4914900"/>
            <a:ext cx="6096000" cy="571500"/>
          </a:xfrm>
          <a:custGeom>
            <a:avLst/>
            <a:gdLst/>
            <a:ahLst/>
            <a:cxnLst/>
            <a:rect l="l" t="t" r="r" b="b"/>
            <a:pathLst>
              <a:path w="6096000" h="571500">
                <a:moveTo>
                  <a:pt x="0" y="0"/>
                </a:moveTo>
                <a:lnTo>
                  <a:pt x="6096000" y="0"/>
                </a:lnTo>
                <a:lnTo>
                  <a:pt x="60960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2"/>
          <p:cNvSpPr/>
          <p:nvPr/>
        </p:nvSpPr>
        <p:spPr>
          <a:xfrm>
            <a:off x="621728" y="1533525"/>
            <a:ext cx="1219200" cy="1219200"/>
          </a:xfrm>
          <a:custGeom>
            <a:avLst/>
            <a:gdLst/>
            <a:ahLst/>
            <a:cxnLst/>
            <a:rect l="l" t="t" r="r" b="b"/>
            <a:pathLst>
              <a:path w="1219200" h="1219200">
                <a:moveTo>
                  <a:pt x="0" y="0"/>
                </a:moveTo>
                <a:lnTo>
                  <a:pt x="1219200" y="0"/>
                </a:lnTo>
                <a:lnTo>
                  <a:pt x="12192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Text 3"/>
          <p:cNvSpPr/>
          <p:nvPr/>
        </p:nvSpPr>
        <p:spPr>
          <a:xfrm>
            <a:off x="939403" y="1800225"/>
            <a:ext cx="10572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3057525"/>
            <a:ext cx="51244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Introduction à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AntiGravity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85800" y="4714875"/>
            <a:ext cx="1524000" cy="76200"/>
          </a:xfrm>
          <a:custGeom>
            <a:avLst/>
            <a:gdLst/>
            <a:ahLst/>
            <a:cxnLst/>
            <a:rect l="l" t="t" r="r" b="b"/>
            <a:pathLst>
              <a:path w="1524000" h="76200">
                <a:moveTo>
                  <a:pt x="0" y="0"/>
                </a:moveTo>
                <a:lnTo>
                  <a:pt x="1524000" y="0"/>
                </a:lnTo>
                <a:lnTo>
                  <a:pt x="15240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685800" y="5019675"/>
            <a:ext cx="495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 révolution du développement agentique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0978" y="381000"/>
            <a:ext cx="1219200" cy="381000"/>
          </a:xfrm>
          <a:custGeom>
            <a:avLst/>
            <a:gdLst/>
            <a:ahLst/>
            <a:cxnLst/>
            <a:rect l="l" t="t" r="r" b="b"/>
            <a:pathLst>
              <a:path w="1219200" h="381000">
                <a:moveTo>
                  <a:pt x="0" y="0"/>
                </a:moveTo>
                <a:lnTo>
                  <a:pt x="1219200" y="0"/>
                </a:lnTo>
                <a:lnTo>
                  <a:pt x="12192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533400" y="45720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763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Qu'est-ce que Google AntiGravity 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716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64618" y="1562100"/>
            <a:ext cx="6800850" cy="942975"/>
          </a:xfrm>
          <a:custGeom>
            <a:avLst/>
            <a:gdLst/>
            <a:ahLst/>
            <a:cxnLst/>
            <a:rect l="l" t="t" r="r" b="b"/>
            <a:pathLst>
              <a:path w="6800850" h="942975">
                <a:moveTo>
                  <a:pt x="0" y="0"/>
                </a:moveTo>
                <a:lnTo>
                  <a:pt x="6800850" y="0"/>
                </a:lnTo>
                <a:lnTo>
                  <a:pt x="6800850" y="942975"/>
                </a:lnTo>
                <a:lnTo>
                  <a:pt x="0" y="94297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5"/>
          <p:cNvSpPr/>
          <p:nvPr/>
        </p:nvSpPr>
        <p:spPr>
          <a:xfrm>
            <a:off x="571500" y="1752600"/>
            <a:ext cx="65055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AntiGravity</a:t>
            </a:r>
            <a:r>
              <a:rPr lang="en-US" sz="1350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est la plateforme de développement </a:t>
            </a:r>
            <a:r>
              <a:rPr lang="en-US" sz="1350" dirty="0">
                <a:solidFill>
                  <a:srgbClr val="F5F1E6"/>
                </a:solidFill>
                <a:highlight>
                  <a:srgbClr val="CC0000">
                    <a:alpha val="100000"/>
                  </a:srgbClr>
                </a:highlight>
                <a:latin typeface="Liter" pitchFamily="34" charset="0"/>
                <a:ea typeface="Liter" pitchFamily="34" charset="-122"/>
                <a:cs typeface="Liter" pitchFamily="34" charset="-120"/>
              </a:rPr>
              <a:t>agentique </a:t>
            </a:r>
            <a:r>
              <a:rPr lang="en-US" sz="1350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 Google, propulsée par </a:t>
            </a: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3 Pro</a:t>
            </a:r>
            <a:r>
              <a:rPr lang="en-US" sz="1350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00050" y="2652713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9" name="Text 7"/>
          <p:cNvSpPr/>
          <p:nvPr/>
        </p:nvSpPr>
        <p:spPr>
          <a:xfrm>
            <a:off x="571500" y="2728913"/>
            <a:ext cx="3238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🤖 Agents Autonomes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1500" y="3033713"/>
            <a:ext cx="32289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Planifient, codent, testent et déploient sans intervention humaine constante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55641" y="2652713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4027091" y="2728913"/>
            <a:ext cx="3238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⚡ Multi-Agents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27091" y="3033713"/>
            <a:ext cx="32289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Plusieurs agents travaillent en parallèle sur différentes tâches simultanément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00050" y="3643313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5" name="Text 13"/>
          <p:cNvSpPr/>
          <p:nvPr/>
        </p:nvSpPr>
        <p:spPr>
          <a:xfrm>
            <a:off x="571500" y="3719512"/>
            <a:ext cx="3238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🌐 Browser Intégré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1500" y="4024313"/>
            <a:ext cx="32289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Test automatique des applications avec captures d'écran et enregistrements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855641" y="3643313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Text 16"/>
          <p:cNvSpPr/>
          <p:nvPr/>
        </p:nvSpPr>
        <p:spPr>
          <a:xfrm>
            <a:off x="4027091" y="3719512"/>
            <a:ext cx="3238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📦 Artifacts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027091" y="4024313"/>
            <a:ext cx="32289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Livrables tangibles : plans, diagrammes, walkthroughs pour validation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71687" y="5943600"/>
            <a:ext cx="6800850" cy="533400"/>
          </a:xfrm>
          <a:custGeom>
            <a:avLst/>
            <a:gdLst/>
            <a:ahLst/>
            <a:cxnLst/>
            <a:rect l="l" t="t" r="r" b="b"/>
            <a:pathLst>
              <a:path w="6800850" h="533400">
                <a:moveTo>
                  <a:pt x="0" y="0"/>
                </a:moveTo>
                <a:lnTo>
                  <a:pt x="6800850" y="0"/>
                </a:lnTo>
                <a:lnTo>
                  <a:pt x="680085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1" name="Text 19"/>
          <p:cNvSpPr/>
          <p:nvPr/>
        </p:nvSpPr>
        <p:spPr>
          <a:xfrm>
            <a:off x="533400" y="6096000"/>
            <a:ext cx="6572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💡 Disponible en public preview • Gratuit pour les individus • MacOS/Windows/Linux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330380" y="1562100"/>
            <a:ext cx="4476750" cy="3352800"/>
          </a:xfrm>
          <a:custGeom>
            <a:avLst/>
            <a:gdLst/>
            <a:ahLst/>
            <a:cxnLst/>
            <a:rect l="l" t="t" r="r" b="b"/>
            <a:pathLst>
              <a:path w="4476750" h="3352800">
                <a:moveTo>
                  <a:pt x="0" y="0"/>
                </a:moveTo>
                <a:lnTo>
                  <a:pt x="4476750" y="0"/>
                </a:lnTo>
                <a:lnTo>
                  <a:pt x="4476750" y="3352800"/>
                </a:lnTo>
                <a:lnTo>
                  <a:pt x="0" y="3352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3" name="Text 21"/>
          <p:cNvSpPr/>
          <p:nvPr/>
        </p:nvSpPr>
        <p:spPr>
          <a:xfrm>
            <a:off x="7482780" y="1714500"/>
            <a:ext cx="426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Différence Clé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469144" y="2343150"/>
            <a:ext cx="4171950" cy="781050"/>
          </a:xfrm>
          <a:custGeom>
            <a:avLst/>
            <a:gdLst/>
            <a:ahLst/>
            <a:cxnLst/>
            <a:rect l="l" t="t" r="r" b="b"/>
            <a:pathLst>
              <a:path w="4171950" h="781050">
                <a:moveTo>
                  <a:pt x="0" y="0"/>
                </a:moveTo>
                <a:lnTo>
                  <a:pt x="4171950" y="0"/>
                </a:lnTo>
                <a:lnTo>
                  <a:pt x="41719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5" name="Text 23"/>
          <p:cNvSpPr/>
          <p:nvPr/>
        </p:nvSpPr>
        <p:spPr>
          <a:xfrm>
            <a:off x="7639505" y="2495550"/>
            <a:ext cx="394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IDE Traditionnel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630524" y="2762250"/>
            <a:ext cx="39433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Assistant = Autocomplete uniquement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425630" y="3276600"/>
            <a:ext cx="428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CC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↓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469144" y="3733800"/>
            <a:ext cx="4171950" cy="781050"/>
          </a:xfrm>
          <a:custGeom>
            <a:avLst/>
            <a:gdLst/>
            <a:ahLst/>
            <a:cxnLst/>
            <a:rect l="l" t="t" r="r" b="b"/>
            <a:pathLst>
              <a:path w="4171950" h="781050">
                <a:moveTo>
                  <a:pt x="0" y="0"/>
                </a:moveTo>
                <a:lnTo>
                  <a:pt x="4171950" y="0"/>
                </a:lnTo>
                <a:lnTo>
                  <a:pt x="41719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9" name="Text 27"/>
          <p:cNvSpPr/>
          <p:nvPr/>
        </p:nvSpPr>
        <p:spPr>
          <a:xfrm>
            <a:off x="7630857" y="3886200"/>
            <a:ext cx="394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AntiGravity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639837" y="4152900"/>
            <a:ext cx="39433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 = Planification + Exécution complète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7305767" y="5067300"/>
            <a:ext cx="4476750" cy="1409700"/>
          </a:xfrm>
          <a:custGeom>
            <a:avLst/>
            <a:gdLst/>
            <a:ahLst/>
            <a:cxnLst/>
            <a:rect l="l" t="t" r="r" b="b"/>
            <a:pathLst>
              <a:path w="4476750" h="1409700">
                <a:moveTo>
                  <a:pt x="0" y="0"/>
                </a:moveTo>
                <a:lnTo>
                  <a:pt x="4476750" y="0"/>
                </a:lnTo>
                <a:lnTo>
                  <a:pt x="4476750" y="1409700"/>
                </a:lnTo>
                <a:lnTo>
                  <a:pt x="0" y="14097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2" name="Text 30"/>
          <p:cNvSpPr/>
          <p:nvPr/>
        </p:nvSpPr>
        <p:spPr>
          <a:xfrm>
            <a:off x="7497416" y="5219700"/>
            <a:ext cx="4257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Modèles Supportés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476794" y="5638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Text 32"/>
          <p:cNvSpPr/>
          <p:nvPr/>
        </p:nvSpPr>
        <p:spPr>
          <a:xfrm>
            <a:off x="7629194" y="5562600"/>
            <a:ext cx="1514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3 Pro (défaut)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476794" y="59055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Text 34"/>
          <p:cNvSpPr/>
          <p:nvPr/>
        </p:nvSpPr>
        <p:spPr>
          <a:xfrm>
            <a:off x="7629194" y="5829300"/>
            <a:ext cx="1304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Claude Sonnet 4.5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476794" y="61722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8" name="Text 36"/>
          <p:cNvSpPr/>
          <p:nvPr/>
        </p:nvSpPr>
        <p:spPr>
          <a:xfrm>
            <a:off x="7629194" y="6096000"/>
            <a:ext cx="723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GPT-OSS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0978" y="381000"/>
            <a:ext cx="1219200" cy="381000"/>
          </a:xfrm>
          <a:custGeom>
            <a:avLst/>
            <a:gdLst/>
            <a:ahLst/>
            <a:cxnLst/>
            <a:rect l="l" t="t" r="r" b="b"/>
            <a:pathLst>
              <a:path w="1219200" h="381000">
                <a:moveTo>
                  <a:pt x="0" y="0"/>
                </a:moveTo>
                <a:lnTo>
                  <a:pt x="1219200" y="0"/>
                </a:lnTo>
                <a:lnTo>
                  <a:pt x="12192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533400" y="45720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763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Composants Clés de l'Architecture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716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48081" y="1562100"/>
            <a:ext cx="3705225" cy="3771900"/>
          </a:xfrm>
          <a:custGeom>
            <a:avLst/>
            <a:gdLst/>
            <a:ahLst/>
            <a:cxnLst/>
            <a:rect l="l" t="t" r="r" b="b"/>
            <a:pathLst>
              <a:path w="3705225" h="3771900">
                <a:moveTo>
                  <a:pt x="0" y="0"/>
                </a:moveTo>
                <a:lnTo>
                  <a:pt x="3705225" y="0"/>
                </a:lnTo>
                <a:lnTo>
                  <a:pt x="3705225" y="3771900"/>
                </a:lnTo>
                <a:lnTo>
                  <a:pt x="0" y="37719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596439" y="1752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Shape 6"/>
          <p:cNvSpPr/>
          <p:nvPr/>
        </p:nvSpPr>
        <p:spPr>
          <a:xfrm>
            <a:off x="748839" y="1905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3578" y="25003"/>
                </a:moveTo>
                <a:cubicBezTo>
                  <a:pt x="53578" y="11207"/>
                  <a:pt x="64785" y="0"/>
                  <a:pt x="78581" y="0"/>
                </a:cubicBezTo>
                <a:lnTo>
                  <a:pt x="89297" y="0"/>
                </a:lnTo>
                <a:cubicBezTo>
                  <a:pt x="97200" y="0"/>
                  <a:pt x="103584" y="6385"/>
                  <a:pt x="103584" y="14288"/>
                </a:cubicBezTo>
                <a:lnTo>
                  <a:pt x="103584" y="214313"/>
                </a:lnTo>
                <a:cubicBezTo>
                  <a:pt x="103584" y="222215"/>
                  <a:pt x="97200" y="228600"/>
                  <a:pt x="89297" y="228600"/>
                </a:cubicBezTo>
                <a:lnTo>
                  <a:pt x="75009" y="228600"/>
                </a:lnTo>
                <a:cubicBezTo>
                  <a:pt x="61704" y="228600"/>
                  <a:pt x="50497" y="219492"/>
                  <a:pt x="47327" y="207169"/>
                </a:cubicBezTo>
                <a:cubicBezTo>
                  <a:pt x="47015" y="207169"/>
                  <a:pt x="46747" y="207169"/>
                  <a:pt x="46434" y="207169"/>
                </a:cubicBezTo>
                <a:cubicBezTo>
                  <a:pt x="26700" y="207169"/>
                  <a:pt x="10716" y="191185"/>
                  <a:pt x="10716" y="171450"/>
                </a:cubicBezTo>
                <a:cubicBezTo>
                  <a:pt x="10716" y="163413"/>
                  <a:pt x="13395" y="156002"/>
                  <a:pt x="17859" y="150019"/>
                </a:cubicBezTo>
                <a:cubicBezTo>
                  <a:pt x="9198" y="143500"/>
                  <a:pt x="3572" y="133142"/>
                  <a:pt x="3572" y="121444"/>
                </a:cubicBezTo>
                <a:cubicBezTo>
                  <a:pt x="3572" y="107647"/>
                  <a:pt x="11430" y="95637"/>
                  <a:pt x="22860" y="89699"/>
                </a:cubicBezTo>
                <a:cubicBezTo>
                  <a:pt x="19690" y="84341"/>
                  <a:pt x="17859" y="78090"/>
                  <a:pt x="17859" y="71438"/>
                </a:cubicBezTo>
                <a:cubicBezTo>
                  <a:pt x="17859" y="51703"/>
                  <a:pt x="33844" y="35719"/>
                  <a:pt x="53578" y="35719"/>
                </a:cubicBezTo>
                <a:lnTo>
                  <a:pt x="53578" y="25003"/>
                </a:lnTo>
                <a:close/>
                <a:moveTo>
                  <a:pt x="175022" y="25003"/>
                </a:moveTo>
                <a:lnTo>
                  <a:pt x="175022" y="35719"/>
                </a:lnTo>
                <a:cubicBezTo>
                  <a:pt x="194756" y="35719"/>
                  <a:pt x="210741" y="51703"/>
                  <a:pt x="210741" y="71438"/>
                </a:cubicBezTo>
                <a:cubicBezTo>
                  <a:pt x="210741" y="78135"/>
                  <a:pt x="208910" y="84386"/>
                  <a:pt x="205740" y="89699"/>
                </a:cubicBezTo>
                <a:cubicBezTo>
                  <a:pt x="217215" y="95637"/>
                  <a:pt x="225028" y="107603"/>
                  <a:pt x="225028" y="121444"/>
                </a:cubicBezTo>
                <a:cubicBezTo>
                  <a:pt x="225028" y="133142"/>
                  <a:pt x="219402" y="143500"/>
                  <a:pt x="210741" y="150019"/>
                </a:cubicBezTo>
                <a:cubicBezTo>
                  <a:pt x="215205" y="156002"/>
                  <a:pt x="217884" y="163413"/>
                  <a:pt x="217884" y="171450"/>
                </a:cubicBezTo>
                <a:cubicBezTo>
                  <a:pt x="217884" y="191185"/>
                  <a:pt x="201900" y="207169"/>
                  <a:pt x="182166" y="207169"/>
                </a:cubicBezTo>
                <a:cubicBezTo>
                  <a:pt x="181853" y="207169"/>
                  <a:pt x="181585" y="207169"/>
                  <a:pt x="181273" y="207169"/>
                </a:cubicBezTo>
                <a:cubicBezTo>
                  <a:pt x="178103" y="219492"/>
                  <a:pt x="166896" y="228600"/>
                  <a:pt x="153591" y="228600"/>
                </a:cubicBezTo>
                <a:lnTo>
                  <a:pt x="139303" y="228600"/>
                </a:lnTo>
                <a:cubicBezTo>
                  <a:pt x="131400" y="228600"/>
                  <a:pt x="125016" y="222215"/>
                  <a:pt x="125016" y="214313"/>
                </a:cubicBezTo>
                <a:lnTo>
                  <a:pt x="125016" y="14288"/>
                </a:lnTo>
                <a:cubicBezTo>
                  <a:pt x="125016" y="6385"/>
                  <a:pt x="131400" y="0"/>
                  <a:pt x="139303" y="0"/>
                </a:cubicBezTo>
                <a:lnTo>
                  <a:pt x="150019" y="0"/>
                </a:lnTo>
                <a:cubicBezTo>
                  <a:pt x="163815" y="0"/>
                  <a:pt x="175022" y="11207"/>
                  <a:pt x="175022" y="25003"/>
                </a:cubicBez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9" name="Text 7"/>
          <p:cNvSpPr/>
          <p:nvPr/>
        </p:nvSpPr>
        <p:spPr>
          <a:xfrm>
            <a:off x="1241479" y="1866900"/>
            <a:ext cx="1666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 Manager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65182" y="2438400"/>
            <a:ext cx="340042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Centre de contrôle mission. Orchestre plusieurs agents en parallèle sur différentes tâches.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59529" y="39624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634067" y="40386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📊 Monitoring en temps réel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52214" y="43815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4" name="Text 12"/>
          <p:cNvSpPr/>
          <p:nvPr/>
        </p:nvSpPr>
        <p:spPr>
          <a:xfrm>
            <a:off x="626751" y="44577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🔄 Workflows parallèles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4898" y="48006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6" name="Text 14"/>
          <p:cNvSpPr/>
          <p:nvPr/>
        </p:nvSpPr>
        <p:spPr>
          <a:xfrm>
            <a:off x="619436" y="48768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📈 Suivi des Artifacts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208881" y="1562100"/>
            <a:ext cx="3705225" cy="3771900"/>
          </a:xfrm>
          <a:custGeom>
            <a:avLst/>
            <a:gdLst/>
            <a:ahLst/>
            <a:cxnLst/>
            <a:rect l="l" t="t" r="r" b="b"/>
            <a:pathLst>
              <a:path w="3705225" h="3771900">
                <a:moveTo>
                  <a:pt x="0" y="0"/>
                </a:moveTo>
                <a:lnTo>
                  <a:pt x="3705225" y="0"/>
                </a:lnTo>
                <a:lnTo>
                  <a:pt x="3705225" y="3771900"/>
                </a:lnTo>
                <a:lnTo>
                  <a:pt x="0" y="37719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Shape 16"/>
          <p:cNvSpPr/>
          <p:nvPr/>
        </p:nvSpPr>
        <p:spPr>
          <a:xfrm>
            <a:off x="4407361" y="1752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9" name="Shape 17"/>
          <p:cNvSpPr/>
          <p:nvPr/>
        </p:nvSpPr>
        <p:spPr>
          <a:xfrm>
            <a:off x="4545474" y="19050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61092" y="536"/>
                </a:moveTo>
                <a:cubicBezTo>
                  <a:pt x="153501" y="-1652"/>
                  <a:pt x="145599" y="2768"/>
                  <a:pt x="143411" y="10358"/>
                </a:cubicBezTo>
                <a:lnTo>
                  <a:pt x="86261" y="210383"/>
                </a:lnTo>
                <a:cubicBezTo>
                  <a:pt x="84073" y="217974"/>
                  <a:pt x="88493" y="225876"/>
                  <a:pt x="96083" y="228064"/>
                </a:cubicBezTo>
                <a:cubicBezTo>
                  <a:pt x="103674" y="230252"/>
                  <a:pt x="111576" y="225832"/>
                  <a:pt x="113764" y="218242"/>
                </a:cubicBezTo>
                <a:lnTo>
                  <a:pt x="170914" y="18217"/>
                </a:lnTo>
                <a:cubicBezTo>
                  <a:pt x="173102" y="10626"/>
                  <a:pt x="168682" y="2724"/>
                  <a:pt x="161092" y="536"/>
                </a:cubicBezTo>
                <a:close/>
                <a:moveTo>
                  <a:pt x="189934" y="61302"/>
                </a:moveTo>
                <a:cubicBezTo>
                  <a:pt x="184353" y="66883"/>
                  <a:pt x="184353" y="75947"/>
                  <a:pt x="189934" y="81528"/>
                </a:cubicBezTo>
                <a:lnTo>
                  <a:pt x="222706" y="114300"/>
                </a:lnTo>
                <a:lnTo>
                  <a:pt x="189934" y="147072"/>
                </a:lnTo>
                <a:cubicBezTo>
                  <a:pt x="184353" y="152653"/>
                  <a:pt x="184353" y="161717"/>
                  <a:pt x="189934" y="167298"/>
                </a:cubicBezTo>
                <a:cubicBezTo>
                  <a:pt x="195516" y="172879"/>
                  <a:pt x="204579" y="172879"/>
                  <a:pt x="210160" y="167298"/>
                </a:cubicBezTo>
                <a:lnTo>
                  <a:pt x="253023" y="124435"/>
                </a:lnTo>
                <a:cubicBezTo>
                  <a:pt x="258604" y="118854"/>
                  <a:pt x="258604" y="109791"/>
                  <a:pt x="253023" y="104209"/>
                </a:cubicBezTo>
                <a:lnTo>
                  <a:pt x="210160" y="61347"/>
                </a:lnTo>
                <a:cubicBezTo>
                  <a:pt x="204579" y="55766"/>
                  <a:pt x="195516" y="55766"/>
                  <a:pt x="189934" y="61347"/>
                </a:cubicBezTo>
                <a:close/>
                <a:moveTo>
                  <a:pt x="67285" y="61302"/>
                </a:moveTo>
                <a:cubicBezTo>
                  <a:pt x="61704" y="55721"/>
                  <a:pt x="52641" y="55721"/>
                  <a:pt x="47059" y="61302"/>
                </a:cubicBezTo>
                <a:lnTo>
                  <a:pt x="4197" y="104165"/>
                </a:lnTo>
                <a:cubicBezTo>
                  <a:pt x="-1384" y="109746"/>
                  <a:pt x="-1384" y="118809"/>
                  <a:pt x="4197" y="124391"/>
                </a:cubicBezTo>
                <a:lnTo>
                  <a:pt x="47059" y="167253"/>
                </a:lnTo>
                <a:cubicBezTo>
                  <a:pt x="52641" y="172834"/>
                  <a:pt x="61704" y="172834"/>
                  <a:pt x="67285" y="167253"/>
                </a:cubicBezTo>
                <a:cubicBezTo>
                  <a:pt x="72866" y="161672"/>
                  <a:pt x="72866" y="152608"/>
                  <a:pt x="67285" y="147027"/>
                </a:cubicBezTo>
                <a:lnTo>
                  <a:pt x="34513" y="114300"/>
                </a:lnTo>
                <a:lnTo>
                  <a:pt x="67241" y="81528"/>
                </a:lnTo>
                <a:cubicBezTo>
                  <a:pt x="72822" y="75947"/>
                  <a:pt x="72822" y="66883"/>
                  <a:pt x="67241" y="61302"/>
                </a:cubicBez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0" name="Text 18"/>
          <p:cNvSpPr/>
          <p:nvPr/>
        </p:nvSpPr>
        <p:spPr>
          <a:xfrm>
            <a:off x="5052401" y="1866900"/>
            <a:ext cx="7143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Editor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414677" y="2438400"/>
            <a:ext cx="340042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Environnement de code familier (similaire à VS Code) avec super-pouvoirs agentiques.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444271" y="39624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3" name="Text 21"/>
          <p:cNvSpPr/>
          <p:nvPr/>
        </p:nvSpPr>
        <p:spPr>
          <a:xfrm>
            <a:off x="4518808" y="40386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✏️ Édition multi-fichiers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451586" y="43815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5" name="Text 23"/>
          <p:cNvSpPr/>
          <p:nvPr/>
        </p:nvSpPr>
        <p:spPr>
          <a:xfrm>
            <a:off x="4526123" y="44577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🔍 Navigation intelligente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458902" y="48006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7" name="Text 25"/>
          <p:cNvSpPr/>
          <p:nvPr/>
        </p:nvSpPr>
        <p:spPr>
          <a:xfrm>
            <a:off x="4533439" y="48768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🎯 Intégration terminal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069681" y="1562100"/>
            <a:ext cx="3705225" cy="3771900"/>
          </a:xfrm>
          <a:custGeom>
            <a:avLst/>
            <a:gdLst/>
            <a:ahLst/>
            <a:cxnLst/>
            <a:rect l="l" t="t" r="r" b="b"/>
            <a:pathLst>
              <a:path w="3705225" h="3771900">
                <a:moveTo>
                  <a:pt x="0" y="0"/>
                </a:moveTo>
                <a:lnTo>
                  <a:pt x="3705225" y="0"/>
                </a:lnTo>
                <a:lnTo>
                  <a:pt x="3705225" y="3771900"/>
                </a:lnTo>
                <a:lnTo>
                  <a:pt x="0" y="37719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9" name="Shape 27"/>
          <p:cNvSpPr/>
          <p:nvPr/>
        </p:nvSpPr>
        <p:spPr>
          <a:xfrm>
            <a:off x="8318039" y="1752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0" name="Shape 28"/>
          <p:cNvSpPr/>
          <p:nvPr/>
        </p:nvSpPr>
        <p:spPr>
          <a:xfrm>
            <a:off x="8470439" y="1905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57118" y="125016"/>
                </a:moveTo>
                <a:lnTo>
                  <a:pt x="71884" y="125016"/>
                </a:lnTo>
                <a:cubicBezTo>
                  <a:pt x="73179" y="153814"/>
                  <a:pt x="79564" y="180335"/>
                  <a:pt x="88627" y="199757"/>
                </a:cubicBezTo>
                <a:cubicBezTo>
                  <a:pt x="93717" y="210696"/>
                  <a:pt x="99209" y="218420"/>
                  <a:pt x="104299" y="223153"/>
                </a:cubicBezTo>
                <a:cubicBezTo>
                  <a:pt x="109299" y="227841"/>
                  <a:pt x="112737" y="228600"/>
                  <a:pt x="114523" y="228600"/>
                </a:cubicBezTo>
                <a:cubicBezTo>
                  <a:pt x="116309" y="228600"/>
                  <a:pt x="119747" y="227841"/>
                  <a:pt x="124748" y="223153"/>
                </a:cubicBezTo>
                <a:cubicBezTo>
                  <a:pt x="129838" y="218420"/>
                  <a:pt x="135329" y="210651"/>
                  <a:pt x="140419" y="199757"/>
                </a:cubicBezTo>
                <a:cubicBezTo>
                  <a:pt x="149483" y="180335"/>
                  <a:pt x="155868" y="153814"/>
                  <a:pt x="157162" y="125016"/>
                </a:cubicBezTo>
                <a:close/>
                <a:moveTo>
                  <a:pt x="71839" y="103584"/>
                </a:moveTo>
                <a:lnTo>
                  <a:pt x="157073" y="103584"/>
                </a:lnTo>
                <a:cubicBezTo>
                  <a:pt x="155823" y="74786"/>
                  <a:pt x="149438" y="48265"/>
                  <a:pt x="140375" y="28843"/>
                </a:cubicBezTo>
                <a:cubicBezTo>
                  <a:pt x="135285" y="17949"/>
                  <a:pt x="129793" y="10180"/>
                  <a:pt x="124703" y="5447"/>
                </a:cubicBezTo>
                <a:cubicBezTo>
                  <a:pt x="119702" y="759"/>
                  <a:pt x="116265" y="0"/>
                  <a:pt x="114479" y="0"/>
                </a:cubicBezTo>
                <a:cubicBezTo>
                  <a:pt x="112693" y="0"/>
                  <a:pt x="109255" y="759"/>
                  <a:pt x="104254" y="5447"/>
                </a:cubicBezTo>
                <a:cubicBezTo>
                  <a:pt x="99164" y="10180"/>
                  <a:pt x="93672" y="17949"/>
                  <a:pt x="88582" y="28843"/>
                </a:cubicBezTo>
                <a:cubicBezTo>
                  <a:pt x="79519" y="48265"/>
                  <a:pt x="73134" y="74786"/>
                  <a:pt x="71839" y="103584"/>
                </a:cubicBezTo>
                <a:close/>
                <a:moveTo>
                  <a:pt x="50408" y="103584"/>
                </a:moveTo>
                <a:cubicBezTo>
                  <a:pt x="51971" y="65365"/>
                  <a:pt x="61838" y="29870"/>
                  <a:pt x="76260" y="6563"/>
                </a:cubicBezTo>
                <a:cubicBezTo>
                  <a:pt x="35138" y="21119"/>
                  <a:pt x="4867" y="58579"/>
                  <a:pt x="670" y="103584"/>
                </a:cubicBezTo>
                <a:lnTo>
                  <a:pt x="50408" y="103584"/>
                </a:lnTo>
                <a:close/>
                <a:moveTo>
                  <a:pt x="670" y="125016"/>
                </a:moveTo>
                <a:cubicBezTo>
                  <a:pt x="4867" y="170021"/>
                  <a:pt x="35138" y="207481"/>
                  <a:pt x="76260" y="222037"/>
                </a:cubicBezTo>
                <a:cubicBezTo>
                  <a:pt x="61838" y="198730"/>
                  <a:pt x="51971" y="163235"/>
                  <a:pt x="50408" y="125016"/>
                </a:cubicBezTo>
                <a:lnTo>
                  <a:pt x="670" y="125016"/>
                </a:lnTo>
                <a:close/>
                <a:moveTo>
                  <a:pt x="178549" y="125016"/>
                </a:moveTo>
                <a:cubicBezTo>
                  <a:pt x="176986" y="163235"/>
                  <a:pt x="167119" y="198730"/>
                  <a:pt x="152698" y="222037"/>
                </a:cubicBezTo>
                <a:cubicBezTo>
                  <a:pt x="193819" y="207437"/>
                  <a:pt x="224091" y="170021"/>
                  <a:pt x="228287" y="125016"/>
                </a:cubicBezTo>
                <a:lnTo>
                  <a:pt x="178549" y="125016"/>
                </a:lnTo>
                <a:close/>
                <a:moveTo>
                  <a:pt x="228287" y="103584"/>
                </a:moveTo>
                <a:cubicBezTo>
                  <a:pt x="224091" y="58579"/>
                  <a:pt x="193819" y="21119"/>
                  <a:pt x="152698" y="6563"/>
                </a:cubicBezTo>
                <a:cubicBezTo>
                  <a:pt x="167119" y="29870"/>
                  <a:pt x="176986" y="65365"/>
                  <a:pt x="178549" y="103584"/>
                </a:cubicBezTo>
                <a:lnTo>
                  <a:pt x="228287" y="103584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1" name="Text 29"/>
          <p:cNvSpPr/>
          <p:nvPr/>
        </p:nvSpPr>
        <p:spPr>
          <a:xfrm>
            <a:off x="8963078" y="1866900"/>
            <a:ext cx="952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Browser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286782" y="2438400"/>
            <a:ext cx="340042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Navigateur intégré pour test automatique. L'agent clique, remplit, vérifie.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281129" y="39624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Text 32"/>
          <p:cNvSpPr/>
          <p:nvPr/>
        </p:nvSpPr>
        <p:spPr>
          <a:xfrm>
            <a:off x="8355667" y="40386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📸 Captures d'écran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273814" y="43815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Text 34"/>
          <p:cNvSpPr/>
          <p:nvPr/>
        </p:nvSpPr>
        <p:spPr>
          <a:xfrm>
            <a:off x="8348352" y="44577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🎥 Enregistrements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266499" y="4800600"/>
            <a:ext cx="3324225" cy="342900"/>
          </a:xfrm>
          <a:custGeom>
            <a:avLst/>
            <a:gdLst/>
            <a:ahLst/>
            <a:cxnLst/>
            <a:rect l="l" t="t" r="r" b="b"/>
            <a:pathLst>
              <a:path w="3324225" h="342900">
                <a:moveTo>
                  <a:pt x="0" y="0"/>
                </a:moveTo>
                <a:lnTo>
                  <a:pt x="3324225" y="0"/>
                </a:lnTo>
                <a:lnTo>
                  <a:pt x="33242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8" name="Text 36"/>
          <p:cNvSpPr/>
          <p:nvPr/>
        </p:nvSpPr>
        <p:spPr>
          <a:xfrm>
            <a:off x="8341036" y="4876800"/>
            <a:ext cx="323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Validation auto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400050" y="5486400"/>
            <a:ext cx="38100" cy="990600"/>
          </a:xfrm>
          <a:custGeom>
            <a:avLst/>
            <a:gdLst/>
            <a:ahLst/>
            <a:cxnLst/>
            <a:rect l="l" t="t" r="r" b="b"/>
            <a:pathLst>
              <a:path w="38100" h="990600">
                <a:moveTo>
                  <a:pt x="0" y="0"/>
                </a:moveTo>
                <a:lnTo>
                  <a:pt x="38100" y="0"/>
                </a:lnTo>
                <a:lnTo>
                  <a:pt x="38100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0" name="Text 38"/>
          <p:cNvSpPr/>
          <p:nvPr/>
        </p:nvSpPr>
        <p:spPr>
          <a:xfrm>
            <a:off x="571500" y="5600700"/>
            <a:ext cx="5534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🧩 Skills System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571500" y="5943600"/>
            <a:ext cx="55245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Modules spécialisés (database, testing, etc.) activés automatiquement selon le contexte. Chaque Skill = instructions + exemples + scripts.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191250" y="5486400"/>
            <a:ext cx="38100" cy="990600"/>
          </a:xfrm>
          <a:custGeom>
            <a:avLst/>
            <a:gdLst/>
            <a:ahLst/>
            <a:cxnLst/>
            <a:rect l="l" t="t" r="r" b="b"/>
            <a:pathLst>
              <a:path w="38100" h="990600">
                <a:moveTo>
                  <a:pt x="0" y="0"/>
                </a:moveTo>
                <a:lnTo>
                  <a:pt x="38100" y="0"/>
                </a:lnTo>
                <a:lnTo>
                  <a:pt x="38100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3" name="Text 41"/>
          <p:cNvSpPr/>
          <p:nvPr/>
        </p:nvSpPr>
        <p:spPr>
          <a:xfrm>
            <a:off x="6362700" y="5600700"/>
            <a:ext cx="5534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🔗 MCP Integration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362700" y="5943600"/>
            <a:ext cx="55245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Model Context Protocol connecte AntiGravity à des outils externes : Google Workspace, GitHub, bases de données, APIs personnalisées.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720001">
            <a:off x="0" y="-712659"/>
            <a:ext cx="6705600" cy="6858000"/>
          </a:xfrm>
          <a:custGeom>
            <a:avLst/>
            <a:gdLst/>
            <a:ahLst/>
            <a:cxnLst/>
            <a:rect l="l" t="t" r="r" b="b"/>
            <a:pathLst>
              <a:path w="6705600" h="6858000">
                <a:moveTo>
                  <a:pt x="0" y="0"/>
                </a:moveTo>
                <a:lnTo>
                  <a:pt x="6705600" y="0"/>
                </a:lnTo>
                <a:lnTo>
                  <a:pt x="67056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Shape 1"/>
          <p:cNvSpPr/>
          <p:nvPr/>
        </p:nvSpPr>
        <p:spPr>
          <a:xfrm>
            <a:off x="6705600" y="1714500"/>
            <a:ext cx="5486400" cy="476250"/>
          </a:xfrm>
          <a:custGeom>
            <a:avLst/>
            <a:gdLst/>
            <a:ahLst/>
            <a:cxnLst/>
            <a:rect l="l" t="t" r="r" b="b"/>
            <a:pathLst>
              <a:path w="5486400" h="476250">
                <a:moveTo>
                  <a:pt x="0" y="0"/>
                </a:moveTo>
                <a:lnTo>
                  <a:pt x="5486400" y="0"/>
                </a:lnTo>
                <a:lnTo>
                  <a:pt x="548640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2"/>
          <p:cNvSpPr/>
          <p:nvPr/>
        </p:nvSpPr>
        <p:spPr>
          <a:xfrm>
            <a:off x="10222928" y="1381125"/>
            <a:ext cx="1219200" cy="1219200"/>
          </a:xfrm>
          <a:custGeom>
            <a:avLst/>
            <a:gdLst/>
            <a:ahLst/>
            <a:cxnLst/>
            <a:rect l="l" t="t" r="r" b="b"/>
            <a:pathLst>
              <a:path w="1219200" h="1219200">
                <a:moveTo>
                  <a:pt x="0" y="0"/>
                </a:moveTo>
                <a:lnTo>
                  <a:pt x="1219200" y="0"/>
                </a:lnTo>
                <a:lnTo>
                  <a:pt x="12192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Text 3"/>
          <p:cNvSpPr/>
          <p:nvPr/>
        </p:nvSpPr>
        <p:spPr>
          <a:xfrm>
            <a:off x="10135692" y="1647825"/>
            <a:ext cx="1181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80000"/>
              </a:lnSpc>
            </a:pPr>
            <a:r>
              <a:rPr lang="en-US" sz="54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10250" y="2905125"/>
            <a:ext cx="56959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Techniques de</a:t>
            </a:r>
            <a:endParaRPr lang="en-US" sz="1600" dirty="0"/>
          </a:p>
          <a:p>
            <a:pPr algn="r"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 Engineering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982200" y="4562475"/>
            <a:ext cx="1524000" cy="76200"/>
          </a:xfrm>
          <a:custGeom>
            <a:avLst/>
            <a:gdLst/>
            <a:ahLst/>
            <a:cxnLst/>
            <a:rect l="l" t="t" r="r" b="b"/>
            <a:pathLst>
              <a:path w="1524000" h="76200">
                <a:moveTo>
                  <a:pt x="0" y="0"/>
                </a:moveTo>
                <a:lnTo>
                  <a:pt x="1524000" y="0"/>
                </a:lnTo>
                <a:lnTo>
                  <a:pt x="15240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5981700" y="4867275"/>
            <a:ext cx="5524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1800" b="1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Structurer vos instructions pour des résultats optimaux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0978" y="381000"/>
            <a:ext cx="1247775" cy="381000"/>
          </a:xfrm>
          <a:custGeom>
            <a:avLst/>
            <a:gdLst/>
            <a:ahLst/>
            <a:cxnLst/>
            <a:rect l="l" t="t" r="r" b="b"/>
            <a:pathLst>
              <a:path w="1247775" h="381000">
                <a:moveTo>
                  <a:pt x="0" y="0"/>
                </a:moveTo>
                <a:lnTo>
                  <a:pt x="1247775" y="0"/>
                </a:lnTo>
                <a:lnTo>
                  <a:pt x="1247775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533400" y="457200"/>
            <a:ext cx="1019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763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Structure d'un Prompt Efficace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716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53401" y="1562100"/>
            <a:ext cx="4000500" cy="3162300"/>
          </a:xfrm>
          <a:custGeom>
            <a:avLst/>
            <a:gdLst/>
            <a:ahLst/>
            <a:cxnLst/>
            <a:rect l="l" t="t" r="r" b="b"/>
            <a:pathLst>
              <a:path w="4000500" h="3162300">
                <a:moveTo>
                  <a:pt x="0" y="0"/>
                </a:moveTo>
                <a:lnTo>
                  <a:pt x="4000500" y="0"/>
                </a:lnTo>
                <a:lnTo>
                  <a:pt x="4000500" y="3162300"/>
                </a:lnTo>
                <a:lnTo>
                  <a:pt x="0" y="31623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5"/>
          <p:cNvSpPr/>
          <p:nvPr/>
        </p:nvSpPr>
        <p:spPr>
          <a:xfrm>
            <a:off x="590454" y="1752600"/>
            <a:ext cx="373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Les 4 Piliers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84468" y="22098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9" name="Text 7"/>
          <p:cNvSpPr/>
          <p:nvPr/>
        </p:nvSpPr>
        <p:spPr>
          <a:xfrm>
            <a:off x="740639" y="2266950"/>
            <a:ext cx="152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78438" y="2209800"/>
            <a:ext cx="904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Contexte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74448" y="2476500"/>
            <a:ext cx="895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Qui, quoi, où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3828" y="2819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3" name="Text 11"/>
          <p:cNvSpPr/>
          <p:nvPr/>
        </p:nvSpPr>
        <p:spPr>
          <a:xfrm>
            <a:off x="714520" y="2876550"/>
            <a:ext cx="180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67798" y="2819400"/>
            <a:ext cx="92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Objectif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63807" y="30861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Action claire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63187" y="3429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7" name="Text 15"/>
          <p:cNvSpPr/>
          <p:nvPr/>
        </p:nvSpPr>
        <p:spPr>
          <a:xfrm>
            <a:off x="703086" y="3486150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57157" y="3429000"/>
            <a:ext cx="1057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Contraintes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53167" y="3695700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Limites, règles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52546" y="40386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1" name="Text 19"/>
          <p:cNvSpPr/>
          <p:nvPr/>
        </p:nvSpPr>
        <p:spPr>
          <a:xfrm>
            <a:off x="692544" y="4095750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46516" y="4038600"/>
            <a:ext cx="1076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Format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42526" y="4305300"/>
            <a:ext cx="106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Attentes sortie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51729" y="4876800"/>
            <a:ext cx="4000500" cy="1676400"/>
          </a:xfrm>
          <a:custGeom>
            <a:avLst/>
            <a:gdLst/>
            <a:ahLst/>
            <a:cxnLst/>
            <a:rect l="l" t="t" r="r" b="b"/>
            <a:pathLst>
              <a:path w="4000500" h="1676400">
                <a:moveTo>
                  <a:pt x="0" y="0"/>
                </a:moveTo>
                <a:lnTo>
                  <a:pt x="4000500" y="0"/>
                </a:lnTo>
                <a:lnTo>
                  <a:pt x="4000500" y="1676400"/>
                </a:lnTo>
                <a:lnTo>
                  <a:pt x="0" y="16764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5" name="Text 23"/>
          <p:cNvSpPr/>
          <p:nvPr/>
        </p:nvSpPr>
        <p:spPr>
          <a:xfrm>
            <a:off x="514108" y="5029200"/>
            <a:ext cx="3781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⚠️ À Éviter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39387" y="5372100"/>
            <a:ext cx="3771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❌ Prompts vagues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39387" y="5638800"/>
            <a:ext cx="3771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❌ Contexte manquant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39387" y="5905500"/>
            <a:ext cx="3771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❌ Objectifs multiples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39387" y="6172200"/>
            <a:ext cx="3771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❌ Aucune contrainte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28440" y="1562100"/>
            <a:ext cx="7239000" cy="4991100"/>
          </a:xfrm>
          <a:custGeom>
            <a:avLst/>
            <a:gdLst/>
            <a:ahLst/>
            <a:cxnLst/>
            <a:rect l="l" t="t" r="r" b="b"/>
            <a:pathLst>
              <a:path w="7239000" h="4991100">
                <a:moveTo>
                  <a:pt x="0" y="0"/>
                </a:moveTo>
                <a:lnTo>
                  <a:pt x="7239000" y="0"/>
                </a:lnTo>
                <a:lnTo>
                  <a:pt x="7239000" y="4991100"/>
                </a:lnTo>
                <a:lnTo>
                  <a:pt x="0" y="4991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1" name="Text 29"/>
          <p:cNvSpPr/>
          <p:nvPr/>
        </p:nvSpPr>
        <p:spPr>
          <a:xfrm>
            <a:off x="4724925" y="1752600"/>
            <a:ext cx="6972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Exemple de Prompt Structuré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761170" y="2209800"/>
            <a:ext cx="6858000" cy="3543300"/>
          </a:xfrm>
          <a:custGeom>
            <a:avLst/>
            <a:gdLst/>
            <a:ahLst/>
            <a:cxnLst/>
            <a:rect l="l" t="t" r="r" b="b"/>
            <a:pathLst>
              <a:path w="6858000" h="3543300">
                <a:moveTo>
                  <a:pt x="0" y="0"/>
                </a:moveTo>
                <a:lnTo>
                  <a:pt x="6858000" y="0"/>
                </a:lnTo>
                <a:lnTo>
                  <a:pt x="6858000" y="3543300"/>
                </a:lnTo>
                <a:lnTo>
                  <a:pt x="0" y="35433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3" name="Text 31"/>
          <p:cNvSpPr/>
          <p:nvPr/>
        </p:nvSpPr>
        <p:spPr>
          <a:xfrm>
            <a:off x="4951670" y="2828925"/>
            <a:ext cx="6543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CC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CONTEXTE :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951670" y="3057525"/>
            <a:ext cx="65532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Je développe une application web de suivi des leads pour mon agence marketing.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951670" y="3381375"/>
            <a:ext cx="6543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CC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OBJECTIF :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951670" y="3609975"/>
            <a:ext cx="65532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Crée un dashboard React avec : tableau des leads, filtres par source, graphique de conversion.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951670" y="3933825"/>
            <a:ext cx="6543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CC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CONTRAINTES :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4951670" y="4162425"/>
            <a:ext cx="65532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Utilise TypeScript et Tailwind CSS • Design responsive mobile-first • Données mockées dans un fichier JSON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951670" y="4695825"/>
            <a:ext cx="6543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CC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FORMAT :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951670" y="4924425"/>
            <a:ext cx="65532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Structure en components séparés, comments en anglais, déploie sur Vercel.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4790764" y="5905500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0"/>
                </a:move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2" name="Text 40"/>
          <p:cNvSpPr/>
          <p:nvPr/>
        </p:nvSpPr>
        <p:spPr>
          <a:xfrm>
            <a:off x="4911050" y="6019800"/>
            <a:ext cx="670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Résultat : L'agent comprend exactement quoi faire et comment le faire !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1">
            <a:off x="0" y="761656"/>
            <a:ext cx="12192000" cy="4800600"/>
          </a:xfrm>
          <a:custGeom>
            <a:avLst/>
            <a:gdLst/>
            <a:ahLst/>
            <a:cxnLst/>
            <a:rect l="l" t="t" r="r" b="b"/>
            <a:pathLst>
              <a:path w="12192000" h="4800600">
                <a:moveTo>
                  <a:pt x="0" y="0"/>
                </a:moveTo>
                <a:lnTo>
                  <a:pt x="12192000" y="0"/>
                </a:lnTo>
                <a:lnTo>
                  <a:pt x="12192000" y="4800600"/>
                </a:lnTo>
                <a:lnTo>
                  <a:pt x="0" y="48006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Shape 1"/>
          <p:cNvSpPr/>
          <p:nvPr/>
        </p:nvSpPr>
        <p:spPr>
          <a:xfrm>
            <a:off x="6096000" y="1028700"/>
            <a:ext cx="4876800" cy="476250"/>
          </a:xfrm>
          <a:custGeom>
            <a:avLst/>
            <a:gdLst/>
            <a:ahLst/>
            <a:cxnLst/>
            <a:rect l="l" t="t" r="r" b="b"/>
            <a:pathLst>
              <a:path w="4876800" h="476250">
                <a:moveTo>
                  <a:pt x="0" y="0"/>
                </a:moveTo>
                <a:lnTo>
                  <a:pt x="4876800" y="0"/>
                </a:lnTo>
                <a:lnTo>
                  <a:pt x="487680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2"/>
          <p:cNvSpPr/>
          <p:nvPr/>
        </p:nvSpPr>
        <p:spPr>
          <a:xfrm>
            <a:off x="5422328" y="1533525"/>
            <a:ext cx="1219200" cy="1219200"/>
          </a:xfrm>
          <a:custGeom>
            <a:avLst/>
            <a:gdLst/>
            <a:ahLst/>
            <a:cxnLst/>
            <a:rect l="l" t="t" r="r" b="b"/>
            <a:pathLst>
              <a:path w="1219200" h="1219200">
                <a:moveTo>
                  <a:pt x="0" y="0"/>
                </a:moveTo>
                <a:lnTo>
                  <a:pt x="1219200" y="0"/>
                </a:lnTo>
                <a:lnTo>
                  <a:pt x="12192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Text 3"/>
          <p:cNvSpPr/>
          <p:nvPr/>
        </p:nvSpPr>
        <p:spPr>
          <a:xfrm>
            <a:off x="5503466" y="1800225"/>
            <a:ext cx="1181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54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05635" y="3057525"/>
            <a:ext cx="4581525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Cas Pratiques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d'Automatisation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334000" y="4714875"/>
            <a:ext cx="1524000" cy="76200"/>
          </a:xfrm>
          <a:custGeom>
            <a:avLst/>
            <a:gdLst/>
            <a:ahLst/>
            <a:cxnLst/>
            <a:rect l="l" t="t" r="r" b="b"/>
            <a:pathLst>
              <a:path w="1524000" h="76200">
                <a:moveTo>
                  <a:pt x="0" y="0"/>
                </a:moveTo>
                <a:lnTo>
                  <a:pt x="1524000" y="0"/>
                </a:lnTo>
                <a:lnTo>
                  <a:pt x="15240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4033143" y="5019675"/>
            <a:ext cx="41243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Applications concrètes avec AntiGravity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0978" y="381000"/>
            <a:ext cx="790575" cy="381000"/>
          </a:xfrm>
          <a:custGeom>
            <a:avLst/>
            <a:gdLst/>
            <a:ahLst/>
            <a:cxnLst/>
            <a:rect l="l" t="t" r="r" b="b"/>
            <a:pathLst>
              <a:path w="790575" h="381000">
                <a:moveTo>
                  <a:pt x="0" y="0"/>
                </a:moveTo>
                <a:lnTo>
                  <a:pt x="790575" y="0"/>
                </a:lnTo>
                <a:lnTo>
                  <a:pt x="790575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533400" y="457200"/>
            <a:ext cx="561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CAS 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382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 err="1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Automatisation</a:t>
            </a:r>
            <a:r>
              <a:rPr lang="en-US" sz="27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des workflow 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73186" y="1409700"/>
            <a:ext cx="5638800" cy="895350"/>
          </a:xfrm>
          <a:custGeom>
            <a:avLst/>
            <a:gdLst/>
            <a:ahLst/>
            <a:cxnLst/>
            <a:rect l="l" t="t" r="r" b="b"/>
            <a:pathLst>
              <a:path w="5638800" h="895350">
                <a:moveTo>
                  <a:pt x="0" y="0"/>
                </a:moveTo>
                <a:lnTo>
                  <a:pt x="5638800" y="0"/>
                </a:lnTo>
                <a:lnTo>
                  <a:pt x="5638800" y="895350"/>
                </a:lnTo>
                <a:lnTo>
                  <a:pt x="0" y="8953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5"/>
          <p:cNvSpPr/>
          <p:nvPr/>
        </p:nvSpPr>
        <p:spPr>
          <a:xfrm>
            <a:off x="533899" y="1562100"/>
            <a:ext cx="5429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🎯 Objectif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28246" y="1905000"/>
            <a:ext cx="5410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 err="1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Créer</a:t>
            </a: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59553" y="2419350"/>
            <a:ext cx="5638800" cy="2457450"/>
          </a:xfrm>
          <a:custGeom>
            <a:avLst/>
            <a:gdLst/>
            <a:ahLst/>
            <a:cxnLst/>
            <a:rect l="l" t="t" r="r" b="b"/>
            <a:pathLst>
              <a:path w="5638800" h="2457450">
                <a:moveTo>
                  <a:pt x="0" y="0"/>
                </a:moveTo>
                <a:lnTo>
                  <a:pt x="5638800" y="0"/>
                </a:lnTo>
                <a:lnTo>
                  <a:pt x="5638800" y="2457450"/>
                </a:lnTo>
                <a:lnTo>
                  <a:pt x="0" y="245745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516940" y="2571750"/>
            <a:ext cx="5429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💬 Prompt Exemple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29077" y="2914650"/>
            <a:ext cx="5334000" cy="971550"/>
          </a:xfrm>
          <a:custGeom>
            <a:avLst/>
            <a:gdLst/>
            <a:ahLst/>
            <a:cxnLst/>
            <a:rect l="l" t="t" r="r" b="b"/>
            <a:pathLst>
              <a:path w="5334000" h="971550">
                <a:moveTo>
                  <a:pt x="0" y="0"/>
                </a:moveTo>
                <a:lnTo>
                  <a:pt x="5334000" y="0"/>
                </a:lnTo>
                <a:lnTo>
                  <a:pt x="5334000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r>
              <a:rPr lang="fr-FR" sz="900" dirty="0"/>
              <a:t>MISSION : Créer un rapport </a:t>
            </a:r>
            <a:r>
              <a:rPr lang="fr-FR" sz="900" dirty="0" err="1"/>
              <a:t>Markdown</a:t>
            </a:r>
            <a:r>
              <a:rPr lang="fr-FR" sz="900" dirty="0"/>
              <a:t> complet du référentiel ANCFCC</a:t>
            </a:r>
          </a:p>
          <a:p>
            <a:r>
              <a:rPr lang="fr-FR" sz="900" dirty="0"/>
              <a:t> </a:t>
            </a:r>
          </a:p>
        </p:txBody>
      </p:sp>
      <p:sp>
        <p:nvSpPr>
          <p:cNvPr id="12" name="Text 10"/>
          <p:cNvSpPr/>
          <p:nvPr/>
        </p:nvSpPr>
        <p:spPr>
          <a:xfrm>
            <a:off x="636893" y="3028950"/>
            <a:ext cx="5181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""</a:t>
            </a:r>
            <a:endParaRPr lang="en-US" sz="1600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DE3CC97B-7765-EE3D-97CB-7BA09EFEC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317" y="1409700"/>
            <a:ext cx="4985617" cy="37338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0978" y="381000"/>
            <a:ext cx="819150" cy="381000"/>
          </a:xfrm>
          <a:custGeom>
            <a:avLst/>
            <a:gdLst/>
            <a:ahLst/>
            <a:cxnLst/>
            <a:rect l="l" t="t" r="r" b="b"/>
            <a:pathLst>
              <a:path w="819150" h="381000">
                <a:moveTo>
                  <a:pt x="0" y="0"/>
                </a:moveTo>
                <a:lnTo>
                  <a:pt x="819150" y="0"/>
                </a:lnTo>
                <a:lnTo>
                  <a:pt x="8191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533400" y="457200"/>
            <a:ext cx="590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CAS 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382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Développement Web Complet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71024" y="1409700"/>
            <a:ext cx="6800850" cy="1143000"/>
          </a:xfrm>
          <a:custGeom>
            <a:avLst/>
            <a:gdLst/>
            <a:ahLst/>
            <a:cxnLst/>
            <a:rect l="l" t="t" r="r" b="b"/>
            <a:pathLst>
              <a:path w="6800850" h="1143000">
                <a:moveTo>
                  <a:pt x="0" y="0"/>
                </a:moveTo>
                <a:lnTo>
                  <a:pt x="6800850" y="0"/>
                </a:lnTo>
                <a:lnTo>
                  <a:pt x="68008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5"/>
          <p:cNvSpPr/>
          <p:nvPr/>
        </p:nvSpPr>
        <p:spPr>
          <a:xfrm>
            <a:off x="536060" y="1562100"/>
            <a:ext cx="6591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🎯 Workflow Complet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26085" y="1905000"/>
            <a:ext cx="65722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 la conception au déploiement en un seul flux agentique. Intégration Stitch → AntiGravity → Production.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6917" y="2667000"/>
            <a:ext cx="6800850" cy="3905250"/>
          </a:xfrm>
          <a:custGeom>
            <a:avLst/>
            <a:gdLst/>
            <a:ahLst/>
            <a:cxnLst/>
            <a:rect l="l" t="t" r="r" b="b"/>
            <a:pathLst>
              <a:path w="6800850" h="3905250">
                <a:moveTo>
                  <a:pt x="0" y="0"/>
                </a:moveTo>
                <a:lnTo>
                  <a:pt x="6800850" y="0"/>
                </a:lnTo>
                <a:lnTo>
                  <a:pt x="6800850" y="3905250"/>
                </a:lnTo>
                <a:lnTo>
                  <a:pt x="0" y="390525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504305" y="2819400"/>
            <a:ext cx="6591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⚙️ Étapes du Workflow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1239" y="3200400"/>
            <a:ext cx="6496050" cy="571500"/>
          </a:xfrm>
          <a:custGeom>
            <a:avLst/>
            <a:gdLst/>
            <a:ahLst/>
            <a:cxnLst/>
            <a:rect l="l" t="t" r="r" b="b"/>
            <a:pathLst>
              <a:path w="6496050" h="571500">
                <a:moveTo>
                  <a:pt x="0" y="0"/>
                </a:moveTo>
                <a:lnTo>
                  <a:pt x="6496050" y="0"/>
                </a:lnTo>
                <a:lnTo>
                  <a:pt x="649605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Shape 10"/>
          <p:cNvSpPr/>
          <p:nvPr/>
        </p:nvSpPr>
        <p:spPr>
          <a:xfrm>
            <a:off x="609766" y="33337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3" name="Text 11"/>
          <p:cNvSpPr/>
          <p:nvPr/>
        </p:nvSpPr>
        <p:spPr>
          <a:xfrm>
            <a:off x="732272" y="3371850"/>
            <a:ext cx="13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27869" y="3276600"/>
            <a:ext cx="3076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Design avec Stitch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31859" y="3505200"/>
            <a:ext cx="3067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"Design une landing page pour AI Profit Boardroom"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1239" y="3848100"/>
            <a:ext cx="6496050" cy="571500"/>
          </a:xfrm>
          <a:custGeom>
            <a:avLst/>
            <a:gdLst/>
            <a:ahLst/>
            <a:cxnLst/>
            <a:rect l="l" t="t" r="r" b="b"/>
            <a:pathLst>
              <a:path w="6496050" h="571500">
                <a:moveTo>
                  <a:pt x="0" y="0"/>
                </a:moveTo>
                <a:lnTo>
                  <a:pt x="6496050" y="0"/>
                </a:lnTo>
                <a:lnTo>
                  <a:pt x="649605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7" name="Shape 15"/>
          <p:cNvSpPr/>
          <p:nvPr/>
        </p:nvSpPr>
        <p:spPr>
          <a:xfrm>
            <a:off x="609766" y="39814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Text 16"/>
          <p:cNvSpPr/>
          <p:nvPr/>
        </p:nvSpPr>
        <p:spPr>
          <a:xfrm>
            <a:off x="718481" y="4019550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27869" y="39243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Transfert AntiGravity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31859" y="4152900"/>
            <a:ext cx="2276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Via Stitch Skills (1 commande GitHub)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31239" y="4495800"/>
            <a:ext cx="6496050" cy="571500"/>
          </a:xfrm>
          <a:custGeom>
            <a:avLst/>
            <a:gdLst/>
            <a:ahLst/>
            <a:cxnLst/>
            <a:rect l="l" t="t" r="r" b="b"/>
            <a:pathLst>
              <a:path w="6496050" h="571500">
                <a:moveTo>
                  <a:pt x="0" y="0"/>
                </a:moveTo>
                <a:lnTo>
                  <a:pt x="6496050" y="0"/>
                </a:lnTo>
                <a:lnTo>
                  <a:pt x="649605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2" name="Shape 20"/>
          <p:cNvSpPr/>
          <p:nvPr/>
        </p:nvSpPr>
        <p:spPr>
          <a:xfrm>
            <a:off x="609766" y="46291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3" name="Text 21"/>
          <p:cNvSpPr/>
          <p:nvPr/>
        </p:nvSpPr>
        <p:spPr>
          <a:xfrm>
            <a:off x="717786" y="4667250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27869" y="4572000"/>
            <a:ext cx="1876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Génération Code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031859" y="4800600"/>
            <a:ext cx="1866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Next.js + TypeScript + Tailwind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31239" y="5143500"/>
            <a:ext cx="6496050" cy="571500"/>
          </a:xfrm>
          <a:custGeom>
            <a:avLst/>
            <a:gdLst/>
            <a:ahLst/>
            <a:cxnLst/>
            <a:rect l="l" t="t" r="r" b="b"/>
            <a:pathLst>
              <a:path w="6496050" h="571500">
                <a:moveTo>
                  <a:pt x="0" y="0"/>
                </a:moveTo>
                <a:lnTo>
                  <a:pt x="6496050" y="0"/>
                </a:lnTo>
                <a:lnTo>
                  <a:pt x="649605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7" name="Shape 25"/>
          <p:cNvSpPr/>
          <p:nvPr/>
        </p:nvSpPr>
        <p:spPr>
          <a:xfrm>
            <a:off x="609766" y="52768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8" name="Text 26"/>
          <p:cNvSpPr/>
          <p:nvPr/>
        </p:nvSpPr>
        <p:spPr>
          <a:xfrm>
            <a:off x="717885" y="5314950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027869" y="5219700"/>
            <a:ext cx="2105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Test &amp; Validation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31859" y="5448300"/>
            <a:ext cx="2095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Browser intégré + captures d'écran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31239" y="5791200"/>
            <a:ext cx="6496050" cy="571500"/>
          </a:xfrm>
          <a:custGeom>
            <a:avLst/>
            <a:gdLst/>
            <a:ahLst/>
            <a:cxnLst/>
            <a:rect l="l" t="t" r="r" b="b"/>
            <a:pathLst>
              <a:path w="6496050" h="571500">
                <a:moveTo>
                  <a:pt x="0" y="0"/>
                </a:moveTo>
                <a:lnTo>
                  <a:pt x="6496050" y="0"/>
                </a:lnTo>
                <a:lnTo>
                  <a:pt x="649605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2" name="Shape 30"/>
          <p:cNvSpPr/>
          <p:nvPr/>
        </p:nvSpPr>
        <p:spPr>
          <a:xfrm>
            <a:off x="609766" y="59245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3" name="Text 31"/>
          <p:cNvSpPr/>
          <p:nvPr/>
        </p:nvSpPr>
        <p:spPr>
          <a:xfrm>
            <a:off x="718877" y="5962650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27869" y="5867400"/>
            <a:ext cx="1924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Déploiement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31859" y="6096000"/>
            <a:ext cx="1914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Vercel ou Netlify (1 commande)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316249" y="1409700"/>
            <a:ext cx="4476750" cy="1619250"/>
          </a:xfrm>
          <a:custGeom>
            <a:avLst/>
            <a:gdLst/>
            <a:ahLst/>
            <a:cxnLst/>
            <a:rect l="l" t="t" r="r" b="b"/>
            <a:pathLst>
              <a:path w="4476750" h="1619250">
                <a:moveTo>
                  <a:pt x="0" y="0"/>
                </a:moveTo>
                <a:lnTo>
                  <a:pt x="4476750" y="0"/>
                </a:lnTo>
                <a:lnTo>
                  <a:pt x="4476750" y="1619250"/>
                </a:lnTo>
                <a:lnTo>
                  <a:pt x="0" y="16192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7" name="Text 35"/>
          <p:cNvSpPr/>
          <p:nvPr/>
        </p:nvSpPr>
        <p:spPr>
          <a:xfrm>
            <a:off x="7489597" y="1562100"/>
            <a:ext cx="426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💬 Prompt Exemple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7479788" y="1905000"/>
            <a:ext cx="4171950" cy="971550"/>
          </a:xfrm>
          <a:custGeom>
            <a:avLst/>
            <a:gdLst/>
            <a:ahLst/>
            <a:cxnLst/>
            <a:rect l="l" t="t" r="r" b="b"/>
            <a:pathLst>
              <a:path w="4171950" h="971550">
                <a:moveTo>
                  <a:pt x="0" y="0"/>
                </a:moveTo>
                <a:lnTo>
                  <a:pt x="4171950" y="0"/>
                </a:lnTo>
                <a:lnTo>
                  <a:pt x="4171950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9" name="Text 37"/>
          <p:cNvSpPr/>
          <p:nvPr/>
        </p:nvSpPr>
        <p:spPr>
          <a:xfrm>
            <a:off x="7587604" y="2019300"/>
            <a:ext cx="401955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"Build une landing page Next.js pour AI Profit Boardroom. Hero section, benefits, testimonials, CTA. Déploie sur Vercel."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305442" y="3143250"/>
            <a:ext cx="4476750" cy="2857500"/>
          </a:xfrm>
          <a:custGeom>
            <a:avLst/>
            <a:gdLst/>
            <a:ahLst/>
            <a:cxnLst/>
            <a:rect l="l" t="t" r="r" b="b"/>
            <a:pathLst>
              <a:path w="4476750" h="2857500">
                <a:moveTo>
                  <a:pt x="0" y="0"/>
                </a:moveTo>
                <a:lnTo>
                  <a:pt x="4476750" y="0"/>
                </a:lnTo>
                <a:lnTo>
                  <a:pt x="447675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1" name="Text 39"/>
          <p:cNvSpPr/>
          <p:nvPr/>
        </p:nvSpPr>
        <p:spPr>
          <a:xfrm>
            <a:off x="7462829" y="3295650"/>
            <a:ext cx="426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Résultat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482448" y="3638550"/>
            <a:ext cx="4171950" cy="381000"/>
          </a:xfrm>
          <a:custGeom>
            <a:avLst/>
            <a:gdLst/>
            <a:ahLst/>
            <a:cxnLst/>
            <a:rect l="l" t="t" r="r" b="b"/>
            <a:pathLst>
              <a:path w="4171950" h="381000">
                <a:moveTo>
                  <a:pt x="0" y="0"/>
                </a:moveTo>
                <a:lnTo>
                  <a:pt x="4171950" y="0"/>
                </a:lnTo>
                <a:lnTo>
                  <a:pt x="41719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3" name="Text 41"/>
          <p:cNvSpPr/>
          <p:nvPr/>
        </p:nvSpPr>
        <p:spPr>
          <a:xfrm>
            <a:off x="7561973" y="3714750"/>
            <a:ext cx="409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🎨 Design fidèle au mockup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7482448" y="4095750"/>
            <a:ext cx="4171950" cy="381000"/>
          </a:xfrm>
          <a:custGeom>
            <a:avLst/>
            <a:gdLst/>
            <a:ahLst/>
            <a:cxnLst/>
            <a:rect l="l" t="t" r="r" b="b"/>
            <a:pathLst>
              <a:path w="4171950" h="381000">
                <a:moveTo>
                  <a:pt x="0" y="0"/>
                </a:moveTo>
                <a:lnTo>
                  <a:pt x="4171950" y="0"/>
                </a:lnTo>
                <a:lnTo>
                  <a:pt x="41719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5" name="Text 43"/>
          <p:cNvSpPr/>
          <p:nvPr/>
        </p:nvSpPr>
        <p:spPr>
          <a:xfrm>
            <a:off x="7561973" y="4171950"/>
            <a:ext cx="409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💻 Code propre et structuré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7482448" y="4552950"/>
            <a:ext cx="4171950" cy="381000"/>
          </a:xfrm>
          <a:custGeom>
            <a:avLst/>
            <a:gdLst/>
            <a:ahLst/>
            <a:cxnLst/>
            <a:rect l="l" t="t" r="r" b="b"/>
            <a:pathLst>
              <a:path w="4171950" h="381000">
                <a:moveTo>
                  <a:pt x="0" y="0"/>
                </a:moveTo>
                <a:lnTo>
                  <a:pt x="4171950" y="0"/>
                </a:lnTo>
                <a:lnTo>
                  <a:pt x="41719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7" name="Text 45"/>
          <p:cNvSpPr/>
          <p:nvPr/>
        </p:nvSpPr>
        <p:spPr>
          <a:xfrm>
            <a:off x="7561973" y="4629150"/>
            <a:ext cx="409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Tests passés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7482448" y="5010150"/>
            <a:ext cx="4171950" cy="381000"/>
          </a:xfrm>
          <a:custGeom>
            <a:avLst/>
            <a:gdLst/>
            <a:ahLst/>
            <a:cxnLst/>
            <a:rect l="l" t="t" r="r" b="b"/>
            <a:pathLst>
              <a:path w="4171950" h="381000">
                <a:moveTo>
                  <a:pt x="0" y="0"/>
                </a:moveTo>
                <a:lnTo>
                  <a:pt x="4171950" y="0"/>
                </a:lnTo>
                <a:lnTo>
                  <a:pt x="41719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9" name="Text 47"/>
          <p:cNvSpPr/>
          <p:nvPr/>
        </p:nvSpPr>
        <p:spPr>
          <a:xfrm>
            <a:off x="7561973" y="5086350"/>
            <a:ext cx="409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🚀 Site live sur Vercel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7482448" y="5467350"/>
            <a:ext cx="4171950" cy="381000"/>
          </a:xfrm>
          <a:custGeom>
            <a:avLst/>
            <a:gdLst/>
            <a:ahLst/>
            <a:cxnLst/>
            <a:rect l="l" t="t" r="r" b="b"/>
            <a:pathLst>
              <a:path w="4171950" h="381000">
                <a:moveTo>
                  <a:pt x="0" y="0"/>
                </a:moveTo>
                <a:lnTo>
                  <a:pt x="4171950" y="0"/>
                </a:lnTo>
                <a:lnTo>
                  <a:pt x="41719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1" name="Text 49"/>
          <p:cNvSpPr/>
          <p:nvPr/>
        </p:nvSpPr>
        <p:spPr>
          <a:xfrm>
            <a:off x="7561973" y="5543550"/>
            <a:ext cx="409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⏱️ Temps total : 3 heures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7322397" y="6115050"/>
            <a:ext cx="4476750" cy="457200"/>
          </a:xfrm>
          <a:custGeom>
            <a:avLst/>
            <a:gdLst/>
            <a:ahLst/>
            <a:cxnLst/>
            <a:rect l="l" t="t" r="r" b="b"/>
            <a:pathLst>
              <a:path w="4476750" h="457200">
                <a:moveTo>
                  <a:pt x="0" y="0"/>
                </a:moveTo>
                <a:lnTo>
                  <a:pt x="4476750" y="0"/>
                </a:lnTo>
                <a:lnTo>
                  <a:pt x="4476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3" name="Text 51"/>
          <p:cNvSpPr/>
          <p:nvPr/>
        </p:nvSpPr>
        <p:spPr>
          <a:xfrm>
            <a:off x="7444680" y="6229350"/>
            <a:ext cx="4324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⚡ vs 1-2 semaines manuellement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1">
            <a:off x="6096000" y="-647867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Shape 1"/>
          <p:cNvSpPr/>
          <p:nvPr/>
        </p:nvSpPr>
        <p:spPr>
          <a:xfrm>
            <a:off x="0" y="4229100"/>
            <a:ext cx="6705600" cy="571500"/>
          </a:xfrm>
          <a:custGeom>
            <a:avLst/>
            <a:gdLst/>
            <a:ahLst/>
            <a:cxnLst/>
            <a:rect l="l" t="t" r="r" b="b"/>
            <a:pathLst>
              <a:path w="6705600" h="571500">
                <a:moveTo>
                  <a:pt x="0" y="0"/>
                </a:moveTo>
                <a:lnTo>
                  <a:pt x="6705600" y="0"/>
                </a:lnTo>
                <a:lnTo>
                  <a:pt x="67056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2"/>
          <p:cNvSpPr/>
          <p:nvPr/>
        </p:nvSpPr>
        <p:spPr>
          <a:xfrm>
            <a:off x="1219200" y="1371600"/>
            <a:ext cx="3657600" cy="381000"/>
          </a:xfrm>
          <a:custGeom>
            <a:avLst/>
            <a:gdLst/>
            <a:ahLst/>
            <a:cxnLst/>
            <a:rect l="l" t="t" r="r" b="b"/>
            <a:pathLst>
              <a:path w="3657600" h="381000">
                <a:moveTo>
                  <a:pt x="0" y="0"/>
                </a:moveTo>
                <a:lnTo>
                  <a:pt x="3657600" y="0"/>
                </a:lnTo>
                <a:lnTo>
                  <a:pt x="36576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Shape 3"/>
          <p:cNvSpPr/>
          <p:nvPr/>
        </p:nvSpPr>
        <p:spPr>
          <a:xfrm>
            <a:off x="621728" y="1176338"/>
            <a:ext cx="1219200" cy="1219200"/>
          </a:xfrm>
          <a:custGeom>
            <a:avLst/>
            <a:gdLst/>
            <a:ahLst/>
            <a:cxnLst/>
            <a:rect l="l" t="t" r="r" b="b"/>
            <a:pathLst>
              <a:path w="1219200" h="1219200">
                <a:moveTo>
                  <a:pt x="0" y="0"/>
                </a:moveTo>
                <a:lnTo>
                  <a:pt x="1219200" y="0"/>
                </a:lnTo>
                <a:lnTo>
                  <a:pt x="12192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Text 4"/>
          <p:cNvSpPr/>
          <p:nvPr/>
        </p:nvSpPr>
        <p:spPr>
          <a:xfrm>
            <a:off x="874613" y="1443038"/>
            <a:ext cx="1181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2700338"/>
            <a:ext cx="5124450" cy="2143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Skills et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Workflows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Avancés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85800" y="5072063"/>
            <a:ext cx="1524000" cy="76200"/>
          </a:xfrm>
          <a:custGeom>
            <a:avLst/>
            <a:gdLst/>
            <a:ahLst/>
            <a:cxnLst/>
            <a:rect l="l" t="t" r="r" b="b"/>
            <a:pathLst>
              <a:path w="1524000" h="76200">
                <a:moveTo>
                  <a:pt x="0" y="0"/>
                </a:moveTo>
                <a:lnTo>
                  <a:pt x="1524000" y="0"/>
                </a:lnTo>
                <a:lnTo>
                  <a:pt x="15240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9" name="Text 7"/>
          <p:cNvSpPr/>
          <p:nvPr/>
        </p:nvSpPr>
        <p:spPr>
          <a:xfrm>
            <a:off x="685800" y="5376863"/>
            <a:ext cx="495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Créer des automatisations réutilisables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9245" y="368617"/>
            <a:ext cx="1207220" cy="368617"/>
          </a:xfrm>
          <a:custGeom>
            <a:avLst/>
            <a:gdLst/>
            <a:ahLst/>
            <a:cxnLst/>
            <a:rect l="l" t="t" r="r" b="b"/>
            <a:pathLst>
              <a:path w="1207220" h="368617">
                <a:moveTo>
                  <a:pt x="0" y="0"/>
                </a:moveTo>
                <a:lnTo>
                  <a:pt x="1207220" y="0"/>
                </a:lnTo>
                <a:lnTo>
                  <a:pt x="1207220" y="368617"/>
                </a:lnTo>
                <a:lnTo>
                  <a:pt x="0" y="368617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516063" y="442340"/>
            <a:ext cx="986050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8617" y="847819"/>
            <a:ext cx="11620644" cy="368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12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Système de Skills dans AntiGravity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8617" y="1327020"/>
            <a:ext cx="1179574" cy="36862"/>
          </a:xfrm>
          <a:custGeom>
            <a:avLst/>
            <a:gdLst/>
            <a:ahLst/>
            <a:cxnLst/>
            <a:rect l="l" t="t" r="r" b="b"/>
            <a:pathLst>
              <a:path w="1179574" h="36862">
                <a:moveTo>
                  <a:pt x="0" y="0"/>
                </a:moveTo>
                <a:lnTo>
                  <a:pt x="1179574" y="0"/>
                </a:lnTo>
                <a:lnTo>
                  <a:pt x="1179574" y="36862"/>
                </a:lnTo>
                <a:lnTo>
                  <a:pt x="0" y="3686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57679" y="1511329"/>
            <a:ext cx="6810195" cy="1253297"/>
          </a:xfrm>
          <a:custGeom>
            <a:avLst/>
            <a:gdLst/>
            <a:ahLst/>
            <a:cxnLst/>
            <a:rect l="l" t="t" r="r" b="b"/>
            <a:pathLst>
              <a:path w="6810195" h="1253297">
                <a:moveTo>
                  <a:pt x="0" y="0"/>
                </a:moveTo>
                <a:lnTo>
                  <a:pt x="6810195" y="0"/>
                </a:lnTo>
                <a:lnTo>
                  <a:pt x="6810195" y="1253297"/>
                </a:lnTo>
                <a:lnTo>
                  <a:pt x="0" y="12532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5"/>
          <p:cNvSpPr/>
          <p:nvPr/>
        </p:nvSpPr>
        <p:spPr>
          <a:xfrm>
            <a:off x="555499" y="1695637"/>
            <a:ext cx="6552163" cy="2948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42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🧩 Concept de Skills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5204" y="2101116"/>
            <a:ext cx="6515302" cy="479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Les Skills sont des </a:t>
            </a:r>
            <a:r>
              <a:rPr lang="en-US" sz="1161" dirty="0">
                <a:solidFill>
                  <a:srgbClr val="F5F1E6">
                    <a:alpha val="90000"/>
                  </a:srgbClr>
                </a:solidFill>
                <a:highlight>
                  <a:srgbClr val="CC0000">
                    <a:alpha val="100000"/>
                  </a:srgbClr>
                </a:highlight>
                <a:latin typeface="Liter" pitchFamily="34" charset="0"/>
                <a:ea typeface="Liter" pitchFamily="34" charset="-122"/>
                <a:cs typeface="Liter" pitchFamily="34" charset="-120"/>
              </a:rPr>
              <a:t>modules spécialisés </a:t>
            </a:r>
            <a:r>
              <a:rPr lang="en-US" sz="1161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que l'agent active automatiquement selon le contexte. Ils transforment Gemini en spécialiste.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4194" y="2912073"/>
            <a:ext cx="6810195" cy="3944200"/>
          </a:xfrm>
          <a:custGeom>
            <a:avLst/>
            <a:gdLst/>
            <a:ahLst/>
            <a:cxnLst/>
            <a:rect l="l" t="t" r="r" b="b"/>
            <a:pathLst>
              <a:path w="6810195" h="3944200">
                <a:moveTo>
                  <a:pt x="0" y="0"/>
                </a:moveTo>
                <a:lnTo>
                  <a:pt x="6810195" y="0"/>
                </a:lnTo>
                <a:lnTo>
                  <a:pt x="6810195" y="3944200"/>
                </a:lnTo>
                <a:lnTo>
                  <a:pt x="0" y="3944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524293" y="3096381"/>
            <a:ext cx="6552163" cy="2948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42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📁 Structure d'un Skill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743" y="3538721"/>
            <a:ext cx="6441578" cy="2211701"/>
          </a:xfrm>
          <a:custGeom>
            <a:avLst/>
            <a:gdLst/>
            <a:ahLst/>
            <a:cxnLst/>
            <a:rect l="l" t="t" r="r" b="b"/>
            <a:pathLst>
              <a:path w="6441578" h="2211701">
                <a:moveTo>
                  <a:pt x="0" y="0"/>
                </a:moveTo>
                <a:lnTo>
                  <a:pt x="6441578" y="0"/>
                </a:lnTo>
                <a:lnTo>
                  <a:pt x="6441578" y="2211701"/>
                </a:lnTo>
                <a:lnTo>
                  <a:pt x="0" y="2211701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694099" y="3686168"/>
            <a:ext cx="6220408" cy="239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skill-name/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41545" y="3925769"/>
            <a:ext cx="6072961" cy="239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SKILL.md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1545" y="4165370"/>
            <a:ext cx="6072961" cy="239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scripts/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88992" y="4404971"/>
            <a:ext cx="5925515" cy="239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└── script.py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41545" y="4644571"/>
            <a:ext cx="6072961" cy="239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resources/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88992" y="4884172"/>
            <a:ext cx="5925515" cy="239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└── template.hbs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41545" y="5123773"/>
            <a:ext cx="6072961" cy="239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└── examples/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88992" y="5363374"/>
            <a:ext cx="5925515" cy="239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└── example.py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303955" y="1511329"/>
            <a:ext cx="4487909" cy="2764626"/>
          </a:xfrm>
          <a:custGeom>
            <a:avLst/>
            <a:gdLst/>
            <a:ahLst/>
            <a:cxnLst/>
            <a:rect l="l" t="t" r="r" b="b"/>
            <a:pathLst>
              <a:path w="4487909" h="2764626">
                <a:moveTo>
                  <a:pt x="0" y="0"/>
                </a:moveTo>
                <a:lnTo>
                  <a:pt x="4487909" y="0"/>
                </a:lnTo>
                <a:lnTo>
                  <a:pt x="4487909" y="2764626"/>
                </a:lnTo>
                <a:lnTo>
                  <a:pt x="0" y="276462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1" name="Text 19"/>
          <p:cNvSpPr/>
          <p:nvPr/>
        </p:nvSpPr>
        <p:spPr>
          <a:xfrm>
            <a:off x="7528799" y="1695637"/>
            <a:ext cx="4211447" cy="25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1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⚖️ Skills vs Rules vs Workflows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521399" y="2064254"/>
            <a:ext cx="4119293" cy="626649"/>
          </a:xfrm>
          <a:custGeom>
            <a:avLst/>
            <a:gdLst/>
            <a:ahLst/>
            <a:cxnLst/>
            <a:rect l="l" t="t" r="r" b="b"/>
            <a:pathLst>
              <a:path w="4119293" h="626649">
                <a:moveTo>
                  <a:pt x="0" y="0"/>
                </a:moveTo>
                <a:lnTo>
                  <a:pt x="4119293" y="0"/>
                </a:lnTo>
                <a:lnTo>
                  <a:pt x="4119293" y="626649"/>
                </a:lnTo>
                <a:lnTo>
                  <a:pt x="0" y="626649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3" name="Text 21"/>
          <p:cNvSpPr/>
          <p:nvPr/>
        </p:nvSpPr>
        <p:spPr>
          <a:xfrm>
            <a:off x="7630053" y="2174839"/>
            <a:ext cx="3971846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📋 Rules (.agent/rules/)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630375" y="2396009"/>
            <a:ext cx="3962630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6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Contraintes passives toujours actives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509174" y="2764626"/>
            <a:ext cx="4119293" cy="626649"/>
          </a:xfrm>
          <a:custGeom>
            <a:avLst/>
            <a:gdLst/>
            <a:ahLst/>
            <a:cxnLst/>
            <a:rect l="l" t="t" r="r" b="b"/>
            <a:pathLst>
              <a:path w="4119293" h="626649">
                <a:moveTo>
                  <a:pt x="0" y="0"/>
                </a:moveTo>
                <a:lnTo>
                  <a:pt x="4119293" y="0"/>
                </a:lnTo>
                <a:lnTo>
                  <a:pt x="4119293" y="626649"/>
                </a:lnTo>
                <a:lnTo>
                  <a:pt x="0" y="626649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6" name="Text 24"/>
          <p:cNvSpPr/>
          <p:nvPr/>
        </p:nvSpPr>
        <p:spPr>
          <a:xfrm>
            <a:off x="7617828" y="2875211"/>
            <a:ext cx="3971846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🔄 Workflows (.agent/workflows/)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618150" y="3096381"/>
            <a:ext cx="3962630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6" dirty="0">
                <a:solidFill>
                  <a:srgbClr val="000000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Séquences activées par l'utilisateur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486011" y="3464998"/>
            <a:ext cx="4119293" cy="626649"/>
          </a:xfrm>
          <a:custGeom>
            <a:avLst/>
            <a:gdLst/>
            <a:ahLst/>
            <a:cxnLst/>
            <a:rect l="l" t="t" r="r" b="b"/>
            <a:pathLst>
              <a:path w="4119293" h="626649">
                <a:moveTo>
                  <a:pt x="0" y="0"/>
                </a:moveTo>
                <a:lnTo>
                  <a:pt x="4119293" y="0"/>
                </a:lnTo>
                <a:lnTo>
                  <a:pt x="4119293" y="626649"/>
                </a:lnTo>
                <a:lnTo>
                  <a:pt x="0" y="626649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9" name="Text 27"/>
          <p:cNvSpPr/>
          <p:nvPr/>
        </p:nvSpPr>
        <p:spPr>
          <a:xfrm>
            <a:off x="7608820" y="3575583"/>
            <a:ext cx="3971846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🧩 Skills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602065" y="3796753"/>
            <a:ext cx="3962630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6" dirty="0">
                <a:solidFill>
                  <a:srgbClr val="F5F1E6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Capacités activées par l'agent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7306850" y="4423401"/>
            <a:ext cx="4487909" cy="2432871"/>
          </a:xfrm>
          <a:custGeom>
            <a:avLst/>
            <a:gdLst/>
            <a:ahLst/>
            <a:cxnLst/>
            <a:rect l="l" t="t" r="r" b="b"/>
            <a:pathLst>
              <a:path w="4487909" h="2432871">
                <a:moveTo>
                  <a:pt x="0" y="0"/>
                </a:moveTo>
                <a:lnTo>
                  <a:pt x="4487909" y="0"/>
                </a:lnTo>
                <a:lnTo>
                  <a:pt x="4487909" y="2432871"/>
                </a:lnTo>
                <a:lnTo>
                  <a:pt x="0" y="2432871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2" name="Text 30"/>
          <p:cNvSpPr/>
          <p:nvPr/>
        </p:nvSpPr>
        <p:spPr>
          <a:xfrm>
            <a:off x="7496627" y="4607710"/>
            <a:ext cx="4211447" cy="25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1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Avantages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512391" y="4976327"/>
            <a:ext cx="4119293" cy="368617"/>
          </a:xfrm>
          <a:custGeom>
            <a:avLst/>
            <a:gdLst/>
            <a:ahLst/>
            <a:cxnLst/>
            <a:rect l="l" t="t" r="r" b="b"/>
            <a:pathLst>
              <a:path w="4119293" h="368617">
                <a:moveTo>
                  <a:pt x="0" y="0"/>
                </a:moveTo>
                <a:lnTo>
                  <a:pt x="4119293" y="0"/>
                </a:lnTo>
                <a:lnTo>
                  <a:pt x="4119293" y="368617"/>
                </a:lnTo>
                <a:lnTo>
                  <a:pt x="0" y="368617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Text 32"/>
          <p:cNvSpPr/>
          <p:nvPr/>
        </p:nvSpPr>
        <p:spPr>
          <a:xfrm>
            <a:off x="7589332" y="5050050"/>
            <a:ext cx="4045569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🎯 Spécialisation contextuelle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512391" y="5418667"/>
            <a:ext cx="4119293" cy="368617"/>
          </a:xfrm>
          <a:custGeom>
            <a:avLst/>
            <a:gdLst/>
            <a:ahLst/>
            <a:cxnLst/>
            <a:rect l="l" t="t" r="r" b="b"/>
            <a:pathLst>
              <a:path w="4119293" h="368617">
                <a:moveTo>
                  <a:pt x="0" y="0"/>
                </a:moveTo>
                <a:lnTo>
                  <a:pt x="4119293" y="0"/>
                </a:lnTo>
                <a:lnTo>
                  <a:pt x="4119293" y="368617"/>
                </a:lnTo>
                <a:lnTo>
                  <a:pt x="0" y="368617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Text 34"/>
          <p:cNvSpPr/>
          <p:nvPr/>
        </p:nvSpPr>
        <p:spPr>
          <a:xfrm>
            <a:off x="7589332" y="5492390"/>
            <a:ext cx="4045569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📚 Meilleures pratiques codifiées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512391" y="5861007"/>
            <a:ext cx="4119293" cy="368617"/>
          </a:xfrm>
          <a:custGeom>
            <a:avLst/>
            <a:gdLst/>
            <a:ahLst/>
            <a:cxnLst/>
            <a:rect l="l" t="t" r="r" b="b"/>
            <a:pathLst>
              <a:path w="4119293" h="368617">
                <a:moveTo>
                  <a:pt x="0" y="0"/>
                </a:moveTo>
                <a:lnTo>
                  <a:pt x="4119293" y="0"/>
                </a:lnTo>
                <a:lnTo>
                  <a:pt x="4119293" y="368617"/>
                </a:lnTo>
                <a:lnTo>
                  <a:pt x="0" y="368617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8" name="Text 36"/>
          <p:cNvSpPr/>
          <p:nvPr/>
        </p:nvSpPr>
        <p:spPr>
          <a:xfrm>
            <a:off x="7589332" y="5934730"/>
            <a:ext cx="4045569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⚡ Réduction contexte inutile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7512391" y="6303347"/>
            <a:ext cx="4119293" cy="368617"/>
          </a:xfrm>
          <a:custGeom>
            <a:avLst/>
            <a:gdLst/>
            <a:ahLst/>
            <a:cxnLst/>
            <a:rect l="l" t="t" r="r" b="b"/>
            <a:pathLst>
              <a:path w="4119293" h="368617">
                <a:moveTo>
                  <a:pt x="0" y="0"/>
                </a:moveTo>
                <a:lnTo>
                  <a:pt x="4119293" y="0"/>
                </a:lnTo>
                <a:lnTo>
                  <a:pt x="4119293" y="368617"/>
                </a:lnTo>
                <a:lnTo>
                  <a:pt x="0" y="368617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0" name="Text 38"/>
          <p:cNvSpPr/>
          <p:nvPr/>
        </p:nvSpPr>
        <p:spPr>
          <a:xfrm>
            <a:off x="7589332" y="6377070"/>
            <a:ext cx="4045569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🔄 Réutilisables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9801" y="348094"/>
            <a:ext cx="1140009" cy="348094"/>
          </a:xfrm>
          <a:custGeom>
            <a:avLst/>
            <a:gdLst/>
            <a:ahLst/>
            <a:cxnLst/>
            <a:rect l="l" t="t" r="r" b="b"/>
            <a:pathLst>
              <a:path w="1140009" h="348094">
                <a:moveTo>
                  <a:pt x="0" y="0"/>
                </a:moveTo>
                <a:lnTo>
                  <a:pt x="1140009" y="0"/>
                </a:lnTo>
                <a:lnTo>
                  <a:pt x="1140009" y="348094"/>
                </a:lnTo>
                <a:lnTo>
                  <a:pt x="0" y="348094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487332" y="417713"/>
            <a:ext cx="931152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48094" y="765807"/>
            <a:ext cx="11652454" cy="348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67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Créer votre Premier Skill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48094" y="1183520"/>
            <a:ext cx="1113901" cy="34809"/>
          </a:xfrm>
          <a:custGeom>
            <a:avLst/>
            <a:gdLst/>
            <a:ahLst/>
            <a:cxnLst/>
            <a:rect l="l" t="t" r="r" b="b"/>
            <a:pathLst>
              <a:path w="1113901" h="34809">
                <a:moveTo>
                  <a:pt x="0" y="0"/>
                </a:moveTo>
                <a:lnTo>
                  <a:pt x="1113901" y="0"/>
                </a:lnTo>
                <a:lnTo>
                  <a:pt x="1113901" y="34809"/>
                </a:lnTo>
                <a:lnTo>
                  <a:pt x="0" y="3480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40955" y="1287949"/>
            <a:ext cx="5673936" cy="818021"/>
          </a:xfrm>
          <a:custGeom>
            <a:avLst/>
            <a:gdLst/>
            <a:ahLst/>
            <a:cxnLst/>
            <a:rect l="l" t="t" r="r" b="b"/>
            <a:pathLst>
              <a:path w="5673936" h="818021">
                <a:moveTo>
                  <a:pt x="0" y="0"/>
                </a:moveTo>
                <a:lnTo>
                  <a:pt x="5673936" y="0"/>
                </a:lnTo>
                <a:lnTo>
                  <a:pt x="5673936" y="818021"/>
                </a:lnTo>
                <a:lnTo>
                  <a:pt x="0" y="81802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5"/>
          <p:cNvSpPr/>
          <p:nvPr/>
        </p:nvSpPr>
        <p:spPr>
          <a:xfrm>
            <a:off x="487788" y="1427186"/>
            <a:ext cx="5482484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🎯 Exemple : JSON → Pydantic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82623" y="1740471"/>
            <a:ext cx="5465079" cy="2262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96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Skill qui convertit automatiquement du JSON en modèles Pydantic Python.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07537" y="2210398"/>
            <a:ext cx="5673936" cy="4647058"/>
          </a:xfrm>
          <a:custGeom>
            <a:avLst/>
            <a:gdLst/>
            <a:ahLst/>
            <a:cxnLst/>
            <a:rect l="l" t="t" r="r" b="b"/>
            <a:pathLst>
              <a:path w="5673936" h="4647058">
                <a:moveTo>
                  <a:pt x="0" y="0"/>
                </a:moveTo>
                <a:lnTo>
                  <a:pt x="5673936" y="0"/>
                </a:lnTo>
                <a:lnTo>
                  <a:pt x="5673936" y="4647058"/>
                </a:lnTo>
                <a:lnTo>
                  <a:pt x="0" y="4647058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451332" y="2349636"/>
            <a:ext cx="5482484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📝 SKILL.md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4420" y="2662921"/>
            <a:ext cx="5395460" cy="2262612"/>
          </a:xfrm>
          <a:custGeom>
            <a:avLst/>
            <a:gdLst/>
            <a:ahLst/>
            <a:cxnLst/>
            <a:rect l="l" t="t" r="r" b="b"/>
            <a:pathLst>
              <a:path w="5395460" h="2262612">
                <a:moveTo>
                  <a:pt x="0" y="0"/>
                </a:moveTo>
                <a:lnTo>
                  <a:pt x="5395460" y="0"/>
                </a:lnTo>
                <a:lnTo>
                  <a:pt x="5395460" y="2262612"/>
                </a:lnTo>
                <a:lnTo>
                  <a:pt x="0" y="2262612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577178" y="2767349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---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7178" y="2958801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name: json-to-pydantic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77178" y="3150253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description: Convertit JSON en modèles Pydantic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77178" y="3341704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---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7178" y="3602775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## Instructions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77178" y="3794227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1. Extraire la structure du JSON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77178" y="3985679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2. Créer classes Pydantic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178" y="4177131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3. Gérer les types Optionnels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77178" y="4438201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## Exemple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77178" y="4629653"/>
            <a:ext cx="5256223" cy="191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Voir examples/output_model.py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140467" y="1287949"/>
            <a:ext cx="5673936" cy="2819563"/>
          </a:xfrm>
          <a:custGeom>
            <a:avLst/>
            <a:gdLst/>
            <a:ahLst/>
            <a:cxnLst/>
            <a:rect l="l" t="t" r="r" b="b"/>
            <a:pathLst>
              <a:path w="5673936" h="2819563">
                <a:moveTo>
                  <a:pt x="0" y="0"/>
                </a:moveTo>
                <a:lnTo>
                  <a:pt x="5673936" y="0"/>
                </a:lnTo>
                <a:lnTo>
                  <a:pt x="5673936" y="2819563"/>
                </a:lnTo>
                <a:lnTo>
                  <a:pt x="0" y="28195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3" name="Text 21"/>
          <p:cNvSpPr/>
          <p:nvPr/>
        </p:nvSpPr>
        <p:spPr>
          <a:xfrm>
            <a:off x="6322237" y="1427186"/>
            <a:ext cx="5482484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⚙️ Guide Étape par Étape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17376" y="1740471"/>
            <a:ext cx="5395460" cy="417713"/>
          </a:xfrm>
          <a:custGeom>
            <a:avLst/>
            <a:gdLst/>
            <a:ahLst/>
            <a:cxnLst/>
            <a:rect l="l" t="t" r="r" b="b"/>
            <a:pathLst>
              <a:path w="5395460" h="417713">
                <a:moveTo>
                  <a:pt x="0" y="0"/>
                </a:moveTo>
                <a:lnTo>
                  <a:pt x="5395460" y="0"/>
                </a:lnTo>
                <a:lnTo>
                  <a:pt x="5395460" y="417713"/>
                </a:lnTo>
                <a:lnTo>
                  <a:pt x="0" y="417713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5" name="Shape 23"/>
          <p:cNvSpPr/>
          <p:nvPr/>
        </p:nvSpPr>
        <p:spPr>
          <a:xfrm>
            <a:off x="6386995" y="1810090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0" y="0"/>
                </a:moveTo>
                <a:lnTo>
                  <a:pt x="278475" y="0"/>
                </a:lnTo>
                <a:lnTo>
                  <a:pt x="278475" y="278475"/>
                </a:lnTo>
                <a:lnTo>
                  <a:pt x="0" y="278475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6" name="Text 24"/>
          <p:cNvSpPr/>
          <p:nvPr/>
        </p:nvSpPr>
        <p:spPr>
          <a:xfrm>
            <a:off x="6498313" y="1844899"/>
            <a:ext cx="121833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769899" y="1844899"/>
            <a:ext cx="1601233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Créer dossier skill-name/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09478" y="2192994"/>
            <a:ext cx="5395460" cy="417713"/>
          </a:xfrm>
          <a:custGeom>
            <a:avLst/>
            <a:gdLst/>
            <a:ahLst/>
            <a:cxnLst/>
            <a:rect l="l" t="t" r="r" b="b"/>
            <a:pathLst>
              <a:path w="5395460" h="417713">
                <a:moveTo>
                  <a:pt x="0" y="0"/>
                </a:moveTo>
                <a:lnTo>
                  <a:pt x="5395460" y="0"/>
                </a:lnTo>
                <a:lnTo>
                  <a:pt x="5395460" y="417713"/>
                </a:lnTo>
                <a:lnTo>
                  <a:pt x="0" y="417713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9" name="Shape 27"/>
          <p:cNvSpPr/>
          <p:nvPr/>
        </p:nvSpPr>
        <p:spPr>
          <a:xfrm>
            <a:off x="6379096" y="2262612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0" y="0"/>
                </a:moveTo>
                <a:lnTo>
                  <a:pt x="278475" y="0"/>
                </a:lnTo>
                <a:lnTo>
                  <a:pt x="278475" y="278475"/>
                </a:lnTo>
                <a:lnTo>
                  <a:pt x="0" y="278475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0" name="Text 28"/>
          <p:cNvSpPr/>
          <p:nvPr/>
        </p:nvSpPr>
        <p:spPr>
          <a:xfrm>
            <a:off x="6477814" y="2297422"/>
            <a:ext cx="14794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762000" y="2297422"/>
            <a:ext cx="1888411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Rédiger SKILL.md avec YAML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01578" y="2645516"/>
            <a:ext cx="5395460" cy="417713"/>
          </a:xfrm>
          <a:custGeom>
            <a:avLst/>
            <a:gdLst/>
            <a:ahLst/>
            <a:cxnLst/>
            <a:rect l="l" t="t" r="r" b="b"/>
            <a:pathLst>
              <a:path w="5395460" h="417713">
                <a:moveTo>
                  <a:pt x="0" y="0"/>
                </a:moveTo>
                <a:lnTo>
                  <a:pt x="5395460" y="0"/>
                </a:lnTo>
                <a:lnTo>
                  <a:pt x="5395460" y="417713"/>
                </a:lnTo>
                <a:lnTo>
                  <a:pt x="0" y="417713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3" name="Shape 31"/>
          <p:cNvSpPr/>
          <p:nvPr/>
        </p:nvSpPr>
        <p:spPr>
          <a:xfrm>
            <a:off x="6371197" y="2715135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0" y="0"/>
                </a:moveTo>
                <a:lnTo>
                  <a:pt x="278475" y="0"/>
                </a:lnTo>
                <a:lnTo>
                  <a:pt x="278475" y="278475"/>
                </a:lnTo>
                <a:lnTo>
                  <a:pt x="0" y="278475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Text 32"/>
          <p:cNvSpPr/>
          <p:nvPr/>
        </p:nvSpPr>
        <p:spPr>
          <a:xfrm>
            <a:off x="6469280" y="2749944"/>
            <a:ext cx="14794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754101" y="2749944"/>
            <a:ext cx="1714364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Ajouter exemples few-shot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293680" y="3098039"/>
            <a:ext cx="5395460" cy="417713"/>
          </a:xfrm>
          <a:custGeom>
            <a:avLst/>
            <a:gdLst/>
            <a:ahLst/>
            <a:cxnLst/>
            <a:rect l="l" t="t" r="r" b="b"/>
            <a:pathLst>
              <a:path w="5395460" h="417713">
                <a:moveTo>
                  <a:pt x="0" y="0"/>
                </a:moveTo>
                <a:lnTo>
                  <a:pt x="5395460" y="0"/>
                </a:lnTo>
                <a:lnTo>
                  <a:pt x="5395460" y="417713"/>
                </a:lnTo>
                <a:lnTo>
                  <a:pt x="0" y="417713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7" name="Shape 35"/>
          <p:cNvSpPr/>
          <p:nvPr/>
        </p:nvSpPr>
        <p:spPr>
          <a:xfrm>
            <a:off x="6363299" y="3167657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0" y="0"/>
                </a:moveTo>
                <a:lnTo>
                  <a:pt x="278475" y="0"/>
                </a:lnTo>
                <a:lnTo>
                  <a:pt x="278475" y="278475"/>
                </a:lnTo>
                <a:lnTo>
                  <a:pt x="0" y="278475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8" name="Text 36"/>
          <p:cNvSpPr/>
          <p:nvPr/>
        </p:nvSpPr>
        <p:spPr>
          <a:xfrm>
            <a:off x="6461472" y="3202467"/>
            <a:ext cx="14794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746203" y="3202467"/>
            <a:ext cx="1470698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Créer scripts/ si besoin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285781" y="3550561"/>
            <a:ext cx="5395460" cy="417713"/>
          </a:xfrm>
          <a:custGeom>
            <a:avLst/>
            <a:gdLst/>
            <a:ahLst/>
            <a:cxnLst/>
            <a:rect l="l" t="t" r="r" b="b"/>
            <a:pathLst>
              <a:path w="5395460" h="417713">
                <a:moveTo>
                  <a:pt x="0" y="0"/>
                </a:moveTo>
                <a:lnTo>
                  <a:pt x="5395460" y="0"/>
                </a:lnTo>
                <a:lnTo>
                  <a:pt x="5395460" y="417713"/>
                </a:lnTo>
                <a:lnTo>
                  <a:pt x="0" y="417713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1" name="Shape 39"/>
          <p:cNvSpPr/>
          <p:nvPr/>
        </p:nvSpPr>
        <p:spPr>
          <a:xfrm>
            <a:off x="6355400" y="3620180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0" y="0"/>
                </a:moveTo>
                <a:lnTo>
                  <a:pt x="278475" y="0"/>
                </a:lnTo>
                <a:lnTo>
                  <a:pt x="278475" y="278475"/>
                </a:lnTo>
                <a:lnTo>
                  <a:pt x="0" y="278475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2" name="Text 40"/>
          <p:cNvSpPr/>
          <p:nvPr/>
        </p:nvSpPr>
        <p:spPr>
          <a:xfrm>
            <a:off x="6454479" y="3654989"/>
            <a:ext cx="14794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738303" y="3654989"/>
            <a:ext cx="870236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Tester le skill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146543" y="4211940"/>
            <a:ext cx="5673936" cy="2123375"/>
          </a:xfrm>
          <a:custGeom>
            <a:avLst/>
            <a:gdLst/>
            <a:ahLst/>
            <a:cxnLst/>
            <a:rect l="l" t="t" r="r" b="b"/>
            <a:pathLst>
              <a:path w="5673936" h="2123375">
                <a:moveTo>
                  <a:pt x="0" y="0"/>
                </a:moveTo>
                <a:lnTo>
                  <a:pt x="5673936" y="0"/>
                </a:lnTo>
                <a:lnTo>
                  <a:pt x="5673936" y="2123375"/>
                </a:lnTo>
                <a:lnTo>
                  <a:pt x="0" y="2123375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5" name="Text 43"/>
          <p:cNvSpPr/>
          <p:nvPr/>
        </p:nvSpPr>
        <p:spPr>
          <a:xfrm>
            <a:off x="6290338" y="4351178"/>
            <a:ext cx="5482484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Test du Skill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07047" y="4664463"/>
            <a:ext cx="5395460" cy="1531615"/>
          </a:xfrm>
          <a:custGeom>
            <a:avLst/>
            <a:gdLst/>
            <a:ahLst/>
            <a:cxnLst/>
            <a:rect l="l" t="t" r="r" b="b"/>
            <a:pathLst>
              <a:path w="5395460" h="1531615">
                <a:moveTo>
                  <a:pt x="0" y="0"/>
                </a:moveTo>
                <a:lnTo>
                  <a:pt x="5395460" y="0"/>
                </a:lnTo>
                <a:lnTo>
                  <a:pt x="5395460" y="1531615"/>
                </a:lnTo>
                <a:lnTo>
                  <a:pt x="0" y="1531615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7" name="Text 45"/>
          <p:cNvSpPr/>
          <p:nvPr/>
        </p:nvSpPr>
        <p:spPr>
          <a:xfrm>
            <a:off x="6409652" y="4768891"/>
            <a:ext cx="449540" cy="2030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Input :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408437" y="5047366"/>
            <a:ext cx="5186604" cy="348094"/>
          </a:xfrm>
          <a:custGeom>
            <a:avLst/>
            <a:gdLst/>
            <a:ahLst/>
            <a:cxnLst/>
            <a:rect l="l" t="t" r="r" b="b"/>
            <a:pathLst>
              <a:path w="5186604" h="348094">
                <a:moveTo>
                  <a:pt x="0" y="0"/>
                </a:moveTo>
                <a:lnTo>
                  <a:pt x="5186604" y="0"/>
                </a:lnTo>
                <a:lnTo>
                  <a:pt x="5186604" y="348094"/>
                </a:lnTo>
                <a:lnTo>
                  <a:pt x="0" y="348094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9" name="Text 47"/>
          <p:cNvSpPr/>
          <p:nvPr/>
        </p:nvSpPr>
        <p:spPr>
          <a:xfrm>
            <a:off x="6408437" y="5047366"/>
            <a:ext cx="5256223" cy="348094"/>
          </a:xfrm>
          <a:prstGeom prst="rect">
            <a:avLst/>
          </a:prstGeom>
          <a:noFill/>
          <a:ln/>
        </p:spPr>
        <p:txBody>
          <a:bodyPr wrap="square" lIns="69619" tIns="69619" rIns="69619" bIns="69619" rtlCol="0" anchor="ctr"/>
          <a:lstStyle/>
          <a:p>
            <a:pPr>
              <a:lnSpc>
                <a:spcPct val="13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{ "product": "Widget", "cost": 10.99 }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409652" y="5499889"/>
            <a:ext cx="845951" cy="2030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Commande :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408437" y="5743555"/>
            <a:ext cx="5186604" cy="348094"/>
          </a:xfrm>
          <a:custGeom>
            <a:avLst/>
            <a:gdLst/>
            <a:ahLst/>
            <a:cxnLst/>
            <a:rect l="l" t="t" r="r" b="b"/>
            <a:pathLst>
              <a:path w="5186604" h="348094">
                <a:moveTo>
                  <a:pt x="0" y="0"/>
                </a:moveTo>
                <a:lnTo>
                  <a:pt x="5186604" y="0"/>
                </a:lnTo>
                <a:lnTo>
                  <a:pt x="5186604" y="348094"/>
                </a:lnTo>
                <a:lnTo>
                  <a:pt x="0" y="348094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2" name="Text 50"/>
          <p:cNvSpPr/>
          <p:nvPr/>
        </p:nvSpPr>
        <p:spPr>
          <a:xfrm>
            <a:off x="6408437" y="5743555"/>
            <a:ext cx="5256223" cy="348094"/>
          </a:xfrm>
          <a:prstGeom prst="rect">
            <a:avLst/>
          </a:prstGeom>
          <a:noFill/>
          <a:ln/>
        </p:spPr>
        <p:txBody>
          <a:bodyPr wrap="square" lIns="69619" tIns="69619" rIns="69619" bIns="69619" rtlCol="0" anchor="ctr"/>
          <a:lstStyle/>
          <a:p>
            <a:pPr>
              <a:lnSpc>
                <a:spcPct val="130000"/>
              </a:lnSpc>
            </a:pPr>
            <a:r>
              <a:rPr lang="en-US" sz="1096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"Convertis ce JSON en Pydantic"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157781" y="6439743"/>
            <a:ext cx="5673936" cy="417713"/>
          </a:xfrm>
          <a:custGeom>
            <a:avLst/>
            <a:gdLst/>
            <a:ahLst/>
            <a:cxnLst/>
            <a:rect l="l" t="t" r="r" b="b"/>
            <a:pathLst>
              <a:path w="5673936" h="417713">
                <a:moveTo>
                  <a:pt x="0" y="0"/>
                </a:moveTo>
                <a:lnTo>
                  <a:pt x="5673936" y="0"/>
                </a:lnTo>
                <a:lnTo>
                  <a:pt x="5673936" y="417713"/>
                </a:lnTo>
                <a:lnTo>
                  <a:pt x="0" y="4177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4" name="Text 52"/>
          <p:cNvSpPr/>
          <p:nvPr/>
        </p:nvSpPr>
        <p:spPr>
          <a:xfrm>
            <a:off x="6269503" y="6544171"/>
            <a:ext cx="5534698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💡 Le skill s'active automatiquement quand pertinent !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720001">
            <a:off x="0" y="-777441"/>
            <a:ext cx="7315200" cy="6858000"/>
          </a:xfrm>
          <a:custGeom>
            <a:avLst/>
            <a:gdLst/>
            <a:ahLst/>
            <a:cxnLst/>
            <a:rect l="l" t="t" r="r" b="b"/>
            <a:pathLst>
              <a:path w="7315200" h="6858000">
                <a:moveTo>
                  <a:pt x="0" y="0"/>
                </a:moveTo>
                <a:lnTo>
                  <a:pt x="7315200" y="0"/>
                </a:lnTo>
                <a:lnTo>
                  <a:pt x="73152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Shape 1"/>
          <p:cNvSpPr/>
          <p:nvPr/>
        </p:nvSpPr>
        <p:spPr>
          <a:xfrm>
            <a:off x="6096000" y="2400300"/>
            <a:ext cx="6096000" cy="476250"/>
          </a:xfrm>
          <a:custGeom>
            <a:avLst/>
            <a:gdLst/>
            <a:ahLst/>
            <a:cxnLst/>
            <a:rect l="l" t="t" r="r" b="b"/>
            <a:pathLst>
              <a:path w="6096000" h="476250">
                <a:moveTo>
                  <a:pt x="0" y="0"/>
                </a:moveTo>
                <a:lnTo>
                  <a:pt x="6096000" y="0"/>
                </a:lnTo>
                <a:lnTo>
                  <a:pt x="609600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2"/>
          <p:cNvSpPr/>
          <p:nvPr/>
        </p:nvSpPr>
        <p:spPr>
          <a:xfrm>
            <a:off x="10222928" y="1533525"/>
            <a:ext cx="1219200" cy="1219200"/>
          </a:xfrm>
          <a:custGeom>
            <a:avLst/>
            <a:gdLst/>
            <a:ahLst/>
            <a:cxnLst/>
            <a:rect l="l" t="t" r="r" b="b"/>
            <a:pathLst>
              <a:path w="1219200" h="1219200">
                <a:moveTo>
                  <a:pt x="0" y="0"/>
                </a:moveTo>
                <a:lnTo>
                  <a:pt x="1219200" y="0"/>
                </a:lnTo>
                <a:lnTo>
                  <a:pt x="12192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Text 3"/>
          <p:cNvSpPr/>
          <p:nvPr/>
        </p:nvSpPr>
        <p:spPr>
          <a:xfrm>
            <a:off x="10137379" y="1800225"/>
            <a:ext cx="1171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80000"/>
              </a:lnSpc>
            </a:pPr>
            <a:r>
              <a:rPr lang="en-US" sz="54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10250" y="3057525"/>
            <a:ext cx="56959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Bonnes Pratiques</a:t>
            </a:r>
            <a:endParaRPr lang="en-US" sz="1600" dirty="0"/>
          </a:p>
          <a:p>
            <a:pPr algn="r">
              <a:lnSpc>
                <a:spcPct val="100000"/>
              </a:lnSpc>
            </a:pPr>
            <a:r>
              <a:rPr lang="en-US" sz="45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et Sécurité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982200" y="4714875"/>
            <a:ext cx="1524000" cy="76200"/>
          </a:xfrm>
          <a:custGeom>
            <a:avLst/>
            <a:gdLst/>
            <a:ahLst/>
            <a:cxnLst/>
            <a:rect l="l" t="t" r="r" b="b"/>
            <a:pathLst>
              <a:path w="1524000" h="76200">
                <a:moveTo>
                  <a:pt x="0" y="0"/>
                </a:moveTo>
                <a:lnTo>
                  <a:pt x="1524000" y="0"/>
                </a:lnTo>
                <a:lnTo>
                  <a:pt x="15240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5981700" y="5019675"/>
            <a:ext cx="5524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1800" b="1" dirty="0">
                <a:solidFill>
                  <a:srgbClr val="000000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Optimiser et sécuriser vos workflows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0978" y="381000"/>
            <a:ext cx="1247775" cy="381000"/>
          </a:xfrm>
          <a:custGeom>
            <a:avLst/>
            <a:gdLst/>
            <a:ahLst/>
            <a:cxnLst/>
            <a:rect l="l" t="t" r="r" b="b"/>
            <a:pathLst>
              <a:path w="1247775" h="381000">
                <a:moveTo>
                  <a:pt x="0" y="0"/>
                </a:moveTo>
                <a:lnTo>
                  <a:pt x="1247775" y="0"/>
                </a:lnTo>
                <a:lnTo>
                  <a:pt x="1247775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533400" y="457200"/>
            <a:ext cx="1019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05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763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Allowlist/Denylist : Contrôle Granulaire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716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69694" y="1562100"/>
            <a:ext cx="5619750" cy="1295400"/>
          </a:xfrm>
          <a:custGeom>
            <a:avLst/>
            <a:gdLst/>
            <a:ahLst/>
            <a:cxnLst/>
            <a:rect l="l" t="t" r="r" b="b"/>
            <a:pathLst>
              <a:path w="5619750" h="1295400">
                <a:moveTo>
                  <a:pt x="0" y="0"/>
                </a:moveTo>
                <a:lnTo>
                  <a:pt x="5619750" y="0"/>
                </a:lnTo>
                <a:lnTo>
                  <a:pt x="56197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5"/>
          <p:cNvSpPr/>
          <p:nvPr/>
        </p:nvSpPr>
        <p:spPr>
          <a:xfrm>
            <a:off x="574160" y="1752600"/>
            <a:ext cx="5353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🛡️ Système de Contrôle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63520" y="2171700"/>
            <a:ext cx="53149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Définissez ce que l'agent peut faire </a:t>
            </a:r>
            <a:r>
              <a:rPr lang="en-US" sz="1200" dirty="0">
                <a:solidFill>
                  <a:srgbClr val="F5F1E6">
                    <a:alpha val="90000"/>
                  </a:srgbClr>
                </a:solidFill>
                <a:highlight>
                  <a:srgbClr val="CC0000">
                    <a:alpha val="100000"/>
                  </a:srgbClr>
                </a:highlight>
                <a:latin typeface="Liter" pitchFamily="34" charset="0"/>
                <a:ea typeface="Liter" pitchFamily="34" charset="-122"/>
                <a:cs typeface="Liter" pitchFamily="34" charset="-120"/>
              </a:rPr>
              <a:t>automatiquement </a:t>
            </a: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vs ce qui nécessite votre </a:t>
            </a:r>
            <a:r>
              <a:rPr lang="en-US" sz="1200" dirty="0">
                <a:solidFill>
                  <a:srgbClr val="F5F1E6">
                    <a:alpha val="90000"/>
                  </a:srgbClr>
                </a:solidFill>
                <a:highlight>
                  <a:srgbClr val="CC0000">
                    <a:alpha val="100000"/>
                  </a:srgbClr>
                </a:highlight>
                <a:latin typeface="Liter" pitchFamily="34" charset="0"/>
                <a:ea typeface="Liter" pitchFamily="34" charset="-122"/>
                <a:cs typeface="Liter" pitchFamily="34" charset="-120"/>
              </a:rPr>
              <a:t>approbation </a:t>
            </a:r>
            <a:r>
              <a:rPr lang="en-US" sz="1200" dirty="0">
                <a:solidFill>
                  <a:srgbClr val="F5F1E6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8081" y="3009900"/>
            <a:ext cx="5619750" cy="3771900"/>
          </a:xfrm>
          <a:custGeom>
            <a:avLst/>
            <a:gdLst/>
            <a:ahLst/>
            <a:cxnLst/>
            <a:rect l="l" t="t" r="r" b="b"/>
            <a:pathLst>
              <a:path w="5619750" h="3771900">
                <a:moveTo>
                  <a:pt x="0" y="0"/>
                </a:moveTo>
                <a:lnTo>
                  <a:pt x="5619750" y="0"/>
                </a:lnTo>
                <a:lnTo>
                  <a:pt x="5619750" y="3771900"/>
                </a:lnTo>
                <a:lnTo>
                  <a:pt x="0" y="37719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544566" y="3200400"/>
            <a:ext cx="5353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Allowlist (Auto)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64850" y="36576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0" y="0"/>
                </a:moveTo>
                <a:lnTo>
                  <a:pt x="5238750" y="0"/>
                </a:lnTo>
                <a:lnTo>
                  <a:pt x="5238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683140" y="37719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terraform init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- Setup dossier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64850" y="42291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0" y="0"/>
                </a:moveTo>
                <a:lnTo>
                  <a:pt x="5238750" y="0"/>
                </a:lnTo>
                <a:lnTo>
                  <a:pt x="5238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4" name="Text 12"/>
          <p:cNvSpPr/>
          <p:nvPr/>
        </p:nvSpPr>
        <p:spPr>
          <a:xfrm>
            <a:off x="683140" y="43434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terraform plan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- Lecture seule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64850" y="48006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0" y="0"/>
                </a:moveTo>
                <a:lnTo>
                  <a:pt x="5238750" y="0"/>
                </a:lnTo>
                <a:lnTo>
                  <a:pt x="5238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6" name="Text 14"/>
          <p:cNvSpPr/>
          <p:nvPr/>
        </p:nvSpPr>
        <p:spPr>
          <a:xfrm>
            <a:off x="683140" y="49149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Ouvrir URLs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- Test navigation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64850" y="53721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0" y="0"/>
                </a:moveTo>
                <a:lnTo>
                  <a:pt x="5238750" y="0"/>
                </a:lnTo>
                <a:lnTo>
                  <a:pt x="5238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Text 16"/>
          <p:cNvSpPr/>
          <p:nvPr/>
        </p:nvSpPr>
        <p:spPr>
          <a:xfrm>
            <a:off x="683140" y="54864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npm install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- Installation packages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64981" y="1562100"/>
            <a:ext cx="5619750" cy="3009900"/>
          </a:xfrm>
          <a:custGeom>
            <a:avLst/>
            <a:gdLst/>
            <a:ahLst/>
            <a:cxnLst/>
            <a:rect l="l" t="t" r="r" b="b"/>
            <a:pathLst>
              <a:path w="5619750" h="3009900">
                <a:moveTo>
                  <a:pt x="0" y="0"/>
                </a:moveTo>
                <a:lnTo>
                  <a:pt x="5619750" y="0"/>
                </a:lnTo>
                <a:lnTo>
                  <a:pt x="561975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0" name="Text 18"/>
          <p:cNvSpPr/>
          <p:nvPr/>
        </p:nvSpPr>
        <p:spPr>
          <a:xfrm>
            <a:off x="6399373" y="1752600"/>
            <a:ext cx="5353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⛔ Denylist (Approval)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392723" y="22098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0" y="0"/>
                </a:moveTo>
                <a:lnTo>
                  <a:pt x="5238750" y="0"/>
                </a:lnTo>
                <a:lnTo>
                  <a:pt x="5238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2" name="Text 20"/>
          <p:cNvSpPr/>
          <p:nvPr/>
        </p:nvSpPr>
        <p:spPr>
          <a:xfrm>
            <a:off x="6505028" y="23241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terraform apply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- Crée/modifie ressources ($)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82748" y="27813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0" y="0"/>
                </a:moveTo>
                <a:lnTo>
                  <a:pt x="5238750" y="0"/>
                </a:lnTo>
                <a:lnTo>
                  <a:pt x="5238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4" name="Text 22"/>
          <p:cNvSpPr/>
          <p:nvPr/>
        </p:nvSpPr>
        <p:spPr>
          <a:xfrm>
            <a:off x="6495052" y="28956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terraform destroy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- Suppression ressources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372772" y="33528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0" y="0"/>
                </a:moveTo>
                <a:lnTo>
                  <a:pt x="5238750" y="0"/>
                </a:lnTo>
                <a:lnTo>
                  <a:pt x="5238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6" name="Text 24"/>
          <p:cNvSpPr/>
          <p:nvPr/>
        </p:nvSpPr>
        <p:spPr>
          <a:xfrm>
            <a:off x="6485077" y="34671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push production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- Déploiement prod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362797" y="39243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0" y="0"/>
                </a:moveTo>
                <a:lnTo>
                  <a:pt x="5238750" y="0"/>
                </a:lnTo>
                <a:lnTo>
                  <a:pt x="523875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8" name="Text 26"/>
          <p:cNvSpPr/>
          <p:nvPr/>
        </p:nvSpPr>
        <p:spPr>
          <a:xfrm>
            <a:off x="6475101" y="40386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DELETE /api/users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- Suppression données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73294" y="4724400"/>
            <a:ext cx="5619750" cy="2057400"/>
          </a:xfrm>
          <a:custGeom>
            <a:avLst/>
            <a:gdLst/>
            <a:ahLst/>
            <a:cxnLst/>
            <a:rect l="l" t="t" r="r" b="b"/>
            <a:pathLst>
              <a:path w="5619750" h="2057400">
                <a:moveTo>
                  <a:pt x="0" y="0"/>
                </a:moveTo>
                <a:lnTo>
                  <a:pt x="5619750" y="0"/>
                </a:lnTo>
                <a:lnTo>
                  <a:pt x="561975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0" name="Text 28"/>
          <p:cNvSpPr/>
          <p:nvPr/>
        </p:nvSpPr>
        <p:spPr>
          <a:xfrm>
            <a:off x="6369447" y="4914900"/>
            <a:ext cx="533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1E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⚖️ Équilibre Parfait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381750" y="5295900"/>
            <a:ext cx="5238750" cy="381000"/>
          </a:xfrm>
          <a:custGeom>
            <a:avLst/>
            <a:gdLst/>
            <a:ahLst/>
            <a:cxnLst/>
            <a:rect l="l" t="t" r="r" b="b"/>
            <a:pathLst>
              <a:path w="5238750" h="381000">
                <a:moveTo>
                  <a:pt x="0" y="0"/>
                </a:moveTo>
                <a:lnTo>
                  <a:pt x="5238750" y="0"/>
                </a:lnTo>
                <a:lnTo>
                  <a:pt x="52387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2" name="Text 30"/>
          <p:cNvSpPr/>
          <p:nvPr/>
        </p:nvSpPr>
        <p:spPr>
          <a:xfrm>
            <a:off x="6461275" y="5372100"/>
            <a:ext cx="5162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⚡ Vitesse sur actions sûres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81750" y="5753100"/>
            <a:ext cx="5238750" cy="381000"/>
          </a:xfrm>
          <a:custGeom>
            <a:avLst/>
            <a:gdLst/>
            <a:ahLst/>
            <a:cxnLst/>
            <a:rect l="l" t="t" r="r" b="b"/>
            <a:pathLst>
              <a:path w="5238750" h="381000">
                <a:moveTo>
                  <a:pt x="0" y="0"/>
                </a:moveTo>
                <a:lnTo>
                  <a:pt x="5238750" y="0"/>
                </a:lnTo>
                <a:lnTo>
                  <a:pt x="52387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Text 32"/>
          <p:cNvSpPr/>
          <p:nvPr/>
        </p:nvSpPr>
        <p:spPr>
          <a:xfrm>
            <a:off x="6461275" y="5829300"/>
            <a:ext cx="5162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🛡️ Contrôle sur actions critiques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81750" y="6210300"/>
            <a:ext cx="5238750" cy="381000"/>
          </a:xfrm>
          <a:custGeom>
            <a:avLst/>
            <a:gdLst/>
            <a:ahLst/>
            <a:cxnLst/>
            <a:rect l="l" t="t" r="r" b="b"/>
            <a:pathLst>
              <a:path w="5238750" h="381000">
                <a:moveTo>
                  <a:pt x="0" y="0"/>
                </a:moveTo>
                <a:lnTo>
                  <a:pt x="5238750" y="0"/>
                </a:lnTo>
                <a:lnTo>
                  <a:pt x="52387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5F1E6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Text 34"/>
          <p:cNvSpPr/>
          <p:nvPr/>
        </p:nvSpPr>
        <p:spPr>
          <a:xfrm>
            <a:off x="6461275" y="6286500"/>
            <a:ext cx="5162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💰 Évite les coûts imprévus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1023</Words>
  <Application>Microsoft Office PowerPoint</Application>
  <PresentationFormat>Grand écran</PresentationFormat>
  <Paragraphs>245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Liter</vt:lpstr>
      <vt:lpstr>MiSans</vt:lpstr>
      <vt:lpstr>Custom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AntiGravity : Création de Workflows d'Automatisation</dc:title>
  <dc:subject>Google AntiGravity : Création de Workflows d'Automatisation</dc:subject>
  <dc:creator>Kimi</dc:creator>
  <cp:lastModifiedBy>NABIL Mohammed O-MA/DCGP</cp:lastModifiedBy>
  <cp:revision>3</cp:revision>
  <dcterms:created xsi:type="dcterms:W3CDTF">2026-02-26T00:24:12Z</dcterms:created>
  <dcterms:modified xsi:type="dcterms:W3CDTF">2026-02-26T00:34:24Z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{"Label":"Google AntiGravity : Création de Workflows d'Automatisation","ContentProducer":"001191110108MACG2KBH8F10000","ProduceID":"19c974bb-4b62-81b0-8000-0000f9b68525","ReservedCode1":"","ContentPropagator":"001191110108MACG2KBH8F20000","PropagateID":"19c974bb-4b62-81b0-8000-0000f9b68525","ReservedCode2":""}</vt:lpwstr>
  </property>
</Properties>
</file>