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embeddedFontLst>
    <p:embeddedFont>
      <p:font typeface="微软雅黑" panose="020B0503020204020204" pitchFamily="34" charset="-122"/>
      <p:regular r:id="rId15"/>
      <p:bold r:id="rId16"/>
    </p:embeddedFont>
    <p:embeddedFont>
      <p:font typeface="MiSans" panose="020B0604020202020204" charset="-122"/>
      <p:regular r:id="rId17"/>
    </p:embeddedFont>
    <p:embeddedFont>
      <p:font typeface="Noto Sans SC" panose="020B0604020202020204" charset="-128"/>
      <p:regular r:id="rId18"/>
    </p:embeddedFont>
    <p:embeddedFont>
      <p:font typeface="Liter" panose="020B0604020202020204" charset="0"/>
      <p:regular r:id="rId1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3917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k.imagekit.io/1ad6f110dcfeda6f710466ae1af3974742a990a0.png"/>
          <p:cNvPicPr>
            <a:picLocks noChangeAspect="1"/>
          </p:cNvPicPr>
          <p:nvPr/>
        </p:nvPicPr>
        <p:blipFill>
          <a:blip r:embed="rId3">
            <a:alphaModFix amt="40000"/>
          </a:blip>
          <a:srcRect t="7813" b="7813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4">
                  <a:alpha val="95000"/>
                </a:srgbClr>
              </a:gs>
              <a:gs pos="50000">
                <a:srgbClr val="1A1D24">
                  <a:alpha val="85000"/>
                </a:srgbClr>
              </a:gs>
              <a:gs pos="100000">
                <a:srgbClr val="3D8B75">
                  <a:alpha val="3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MA"/>
          </a:p>
        </p:txBody>
      </p:sp>
      <p:sp>
        <p:nvSpPr>
          <p:cNvPr id="4" name="Shape 1"/>
          <p:cNvSpPr/>
          <p:nvPr/>
        </p:nvSpPr>
        <p:spPr>
          <a:xfrm>
            <a:off x="387350" y="387350"/>
            <a:ext cx="2536825" cy="431800"/>
          </a:xfrm>
          <a:custGeom>
            <a:avLst/>
            <a:gdLst/>
            <a:ahLst/>
            <a:cxnLst/>
            <a:rect l="l" t="t" r="r" b="b"/>
            <a:pathLst>
              <a:path w="2536825" h="431800">
                <a:moveTo>
                  <a:pt x="76200" y="0"/>
                </a:moveTo>
                <a:lnTo>
                  <a:pt x="2460625" y="0"/>
                </a:lnTo>
                <a:cubicBezTo>
                  <a:pt x="2502709" y="0"/>
                  <a:pt x="2536825" y="34116"/>
                  <a:pt x="2536825" y="76200"/>
                </a:cubicBezTo>
                <a:lnTo>
                  <a:pt x="2536825" y="355600"/>
                </a:lnTo>
                <a:cubicBezTo>
                  <a:pt x="2536825" y="397684"/>
                  <a:pt x="2502709" y="431800"/>
                  <a:pt x="2460625" y="431800"/>
                </a:cubicBezTo>
                <a:lnTo>
                  <a:pt x="76200" y="431800"/>
                </a:lnTo>
                <a:cubicBezTo>
                  <a:pt x="34144" y="431800"/>
                  <a:pt x="0" y="397656"/>
                  <a:pt x="0" y="355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 w="16933">
            <a:solidFill>
              <a:srgbClr val="3D8B7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5" name="Text 2"/>
          <p:cNvSpPr/>
          <p:nvPr/>
        </p:nvSpPr>
        <p:spPr>
          <a:xfrm>
            <a:off x="546100" y="482600"/>
            <a:ext cx="230207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kern="0" spc="6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AGENTIC AI CERTIFICATE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460625"/>
            <a:ext cx="11772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Fondamentaux des LLM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3698875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Text 5"/>
          <p:cNvSpPr/>
          <p:nvPr/>
        </p:nvSpPr>
        <p:spPr>
          <a:xfrm>
            <a:off x="1447800" y="3546475"/>
            <a:ext cx="4724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Prompting &amp; Écosystème No-Code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00050" y="5524500"/>
            <a:ext cx="3638550" cy="952500"/>
          </a:xfrm>
          <a:custGeom>
            <a:avLst/>
            <a:gdLst/>
            <a:ahLst/>
            <a:cxnLst/>
            <a:rect l="l" t="t" r="r" b="b"/>
            <a:pathLst>
              <a:path w="3638550" h="952500">
                <a:moveTo>
                  <a:pt x="38100" y="0"/>
                </a:moveTo>
                <a:lnTo>
                  <a:pt x="3562350" y="0"/>
                </a:lnTo>
                <a:cubicBezTo>
                  <a:pt x="3604406" y="0"/>
                  <a:pt x="3638550" y="34144"/>
                  <a:pt x="3638550" y="76200"/>
                </a:cubicBezTo>
                <a:lnTo>
                  <a:pt x="3638550" y="876300"/>
                </a:lnTo>
                <a:cubicBezTo>
                  <a:pt x="3638550" y="918356"/>
                  <a:pt x="3604406" y="952500"/>
                  <a:pt x="3562350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3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0" name="Shape 7"/>
          <p:cNvSpPr/>
          <p:nvPr/>
        </p:nvSpPr>
        <p:spPr>
          <a:xfrm>
            <a:off x="400050" y="5524500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1" name="Text 8"/>
          <p:cNvSpPr/>
          <p:nvPr/>
        </p:nvSpPr>
        <p:spPr>
          <a:xfrm>
            <a:off x="571500" y="5676900"/>
            <a:ext cx="3486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A94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71500" y="6096000"/>
            <a:ext cx="3390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Semaine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286250" y="5524500"/>
            <a:ext cx="3638550" cy="952500"/>
          </a:xfrm>
          <a:custGeom>
            <a:avLst/>
            <a:gdLst/>
            <a:ahLst/>
            <a:cxnLst/>
            <a:rect l="l" t="t" r="r" b="b"/>
            <a:pathLst>
              <a:path w="3638550" h="952500">
                <a:moveTo>
                  <a:pt x="38100" y="0"/>
                </a:moveTo>
                <a:lnTo>
                  <a:pt x="3562350" y="0"/>
                </a:lnTo>
                <a:cubicBezTo>
                  <a:pt x="3604406" y="0"/>
                  <a:pt x="3638550" y="34144"/>
                  <a:pt x="3638550" y="76200"/>
                </a:cubicBezTo>
                <a:lnTo>
                  <a:pt x="3638550" y="876300"/>
                </a:lnTo>
                <a:cubicBezTo>
                  <a:pt x="3638550" y="918356"/>
                  <a:pt x="3604406" y="952500"/>
                  <a:pt x="3562350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3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4" name="Shape 11"/>
          <p:cNvSpPr/>
          <p:nvPr/>
        </p:nvSpPr>
        <p:spPr>
          <a:xfrm>
            <a:off x="4286250" y="5524500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5" name="Text 12"/>
          <p:cNvSpPr/>
          <p:nvPr/>
        </p:nvSpPr>
        <p:spPr>
          <a:xfrm>
            <a:off x="4457700" y="5676900"/>
            <a:ext cx="3486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A94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4h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457700" y="6096000"/>
            <a:ext cx="3390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Durée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8172450" y="5524500"/>
            <a:ext cx="3638550" cy="952500"/>
          </a:xfrm>
          <a:custGeom>
            <a:avLst/>
            <a:gdLst/>
            <a:ahLst/>
            <a:cxnLst/>
            <a:rect l="l" t="t" r="r" b="b"/>
            <a:pathLst>
              <a:path w="3638550" h="952500">
                <a:moveTo>
                  <a:pt x="38100" y="0"/>
                </a:moveTo>
                <a:lnTo>
                  <a:pt x="3562350" y="0"/>
                </a:lnTo>
                <a:cubicBezTo>
                  <a:pt x="3604406" y="0"/>
                  <a:pt x="3638550" y="34144"/>
                  <a:pt x="3638550" y="76200"/>
                </a:cubicBezTo>
                <a:lnTo>
                  <a:pt x="3638550" y="876300"/>
                </a:lnTo>
                <a:cubicBezTo>
                  <a:pt x="3638550" y="918356"/>
                  <a:pt x="3604406" y="952500"/>
                  <a:pt x="3562350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3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8" name="Shape 15"/>
          <p:cNvSpPr/>
          <p:nvPr/>
        </p:nvSpPr>
        <p:spPr>
          <a:xfrm>
            <a:off x="8172450" y="5524500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9" name="Text 16"/>
          <p:cNvSpPr/>
          <p:nvPr/>
        </p:nvSpPr>
        <p:spPr>
          <a:xfrm>
            <a:off x="8343900" y="5676900"/>
            <a:ext cx="3486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A94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8343900" y="6096000"/>
            <a:ext cx="3390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Mois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95300"/>
            <a:ext cx="609600" cy="38100"/>
          </a:xfrm>
          <a:custGeom>
            <a:avLst/>
            <a:gdLst/>
            <a:ahLst/>
            <a:cxnLst/>
            <a:rect l="l" t="t" r="r" b="b"/>
            <a:pathLst>
              <a:path w="609600" h="38100">
                <a:moveTo>
                  <a:pt x="0" y="0"/>
                </a:moveTo>
                <a:lnTo>
                  <a:pt x="609600" y="0"/>
                </a:lnTo>
                <a:lnTo>
                  <a:pt x="6096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1104900" y="381000"/>
            <a:ext cx="1257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kern="0" spc="68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PROGRAMME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7620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Plan de la Séance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00050" y="1447800"/>
            <a:ext cx="5581650" cy="1276350"/>
          </a:xfrm>
          <a:custGeom>
            <a:avLst/>
            <a:gdLst/>
            <a:ahLst/>
            <a:cxnLst/>
            <a:rect l="l" t="t" r="r" b="b"/>
            <a:pathLst>
              <a:path w="5581650" h="1276350">
                <a:moveTo>
                  <a:pt x="38100" y="0"/>
                </a:moveTo>
                <a:lnTo>
                  <a:pt x="5505452" y="0"/>
                </a:lnTo>
                <a:cubicBezTo>
                  <a:pt x="5547535" y="0"/>
                  <a:pt x="5581650" y="34115"/>
                  <a:pt x="5581650" y="76198"/>
                </a:cubicBezTo>
                <a:lnTo>
                  <a:pt x="5581650" y="1200152"/>
                </a:lnTo>
                <a:cubicBezTo>
                  <a:pt x="5581650" y="1242235"/>
                  <a:pt x="5547535" y="1276350"/>
                  <a:pt x="5505452" y="1276350"/>
                </a:cubicBez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400050" y="1447800"/>
            <a:ext cx="38100" cy="1276350"/>
          </a:xfrm>
          <a:custGeom>
            <a:avLst/>
            <a:gdLst/>
            <a:ahLst/>
            <a:cxnLst/>
            <a:rect l="l" t="t" r="r" b="b"/>
            <a:pathLst>
              <a:path w="38100" h="1276350">
                <a:moveTo>
                  <a:pt x="38100" y="0"/>
                </a:moveTo>
                <a:lnTo>
                  <a:pt x="38100" y="0"/>
                </a:lnTo>
                <a:lnTo>
                  <a:pt x="38100" y="1276350"/>
                </a:ln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Shape 5"/>
          <p:cNvSpPr/>
          <p:nvPr/>
        </p:nvSpPr>
        <p:spPr>
          <a:xfrm>
            <a:off x="609600" y="16383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Text 6"/>
          <p:cNvSpPr/>
          <p:nvPr/>
        </p:nvSpPr>
        <p:spPr>
          <a:xfrm>
            <a:off x="757634" y="1752600"/>
            <a:ext cx="3524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D8B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95400" y="1638300"/>
            <a:ext cx="4591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Comment fonctionne réellement un LLM 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95400" y="1981200"/>
            <a:ext cx="4572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 la magie apparente aux mathématiques concrètes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00050" y="2874368"/>
            <a:ext cx="5581650" cy="1276350"/>
          </a:xfrm>
          <a:custGeom>
            <a:avLst/>
            <a:gdLst/>
            <a:ahLst/>
            <a:cxnLst/>
            <a:rect l="l" t="t" r="r" b="b"/>
            <a:pathLst>
              <a:path w="5581650" h="1276350">
                <a:moveTo>
                  <a:pt x="38100" y="0"/>
                </a:moveTo>
                <a:lnTo>
                  <a:pt x="5505452" y="0"/>
                </a:lnTo>
                <a:cubicBezTo>
                  <a:pt x="5547535" y="0"/>
                  <a:pt x="5581650" y="34115"/>
                  <a:pt x="5581650" y="76198"/>
                </a:cubicBezTo>
                <a:lnTo>
                  <a:pt x="5581650" y="1200152"/>
                </a:lnTo>
                <a:cubicBezTo>
                  <a:pt x="5581650" y="1242235"/>
                  <a:pt x="5547535" y="1276350"/>
                  <a:pt x="5505452" y="1276350"/>
                </a:cubicBez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2" name="Shape 10"/>
          <p:cNvSpPr/>
          <p:nvPr/>
        </p:nvSpPr>
        <p:spPr>
          <a:xfrm>
            <a:off x="400050" y="2874368"/>
            <a:ext cx="38100" cy="1276350"/>
          </a:xfrm>
          <a:custGeom>
            <a:avLst/>
            <a:gdLst/>
            <a:ahLst/>
            <a:cxnLst/>
            <a:rect l="l" t="t" r="r" b="b"/>
            <a:pathLst>
              <a:path w="38100" h="1276350">
                <a:moveTo>
                  <a:pt x="38100" y="0"/>
                </a:moveTo>
                <a:lnTo>
                  <a:pt x="38100" y="0"/>
                </a:lnTo>
                <a:lnTo>
                  <a:pt x="38100" y="1276350"/>
                </a:ln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3" name="Shape 11"/>
          <p:cNvSpPr/>
          <p:nvPr/>
        </p:nvSpPr>
        <p:spPr>
          <a:xfrm>
            <a:off x="609600" y="3064868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4" name="Text 12"/>
          <p:cNvSpPr/>
          <p:nvPr/>
        </p:nvSpPr>
        <p:spPr>
          <a:xfrm>
            <a:off x="736798" y="3179168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A94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95400" y="3064868"/>
            <a:ext cx="4591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Architecture Transformer &amp; Tokenization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95400" y="3407768"/>
            <a:ext cx="4572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Les mécanismes fondamentaux des modèles de langage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00050" y="4301133"/>
            <a:ext cx="5581650" cy="1276350"/>
          </a:xfrm>
          <a:custGeom>
            <a:avLst/>
            <a:gdLst/>
            <a:ahLst/>
            <a:cxnLst/>
            <a:rect l="l" t="t" r="r" b="b"/>
            <a:pathLst>
              <a:path w="5581650" h="1276350">
                <a:moveTo>
                  <a:pt x="38100" y="0"/>
                </a:moveTo>
                <a:lnTo>
                  <a:pt x="5505452" y="0"/>
                </a:lnTo>
                <a:cubicBezTo>
                  <a:pt x="5547535" y="0"/>
                  <a:pt x="5581650" y="34115"/>
                  <a:pt x="5581650" y="76198"/>
                </a:cubicBezTo>
                <a:lnTo>
                  <a:pt x="5581650" y="1200152"/>
                </a:lnTo>
                <a:cubicBezTo>
                  <a:pt x="5581650" y="1242235"/>
                  <a:pt x="5547535" y="1276350"/>
                  <a:pt x="5505452" y="1276350"/>
                </a:cubicBez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8" name="Shape 16"/>
          <p:cNvSpPr/>
          <p:nvPr/>
        </p:nvSpPr>
        <p:spPr>
          <a:xfrm>
            <a:off x="400050" y="4301133"/>
            <a:ext cx="38100" cy="1276350"/>
          </a:xfrm>
          <a:custGeom>
            <a:avLst/>
            <a:gdLst/>
            <a:ahLst/>
            <a:cxnLst/>
            <a:rect l="l" t="t" r="r" b="b"/>
            <a:pathLst>
              <a:path w="38100" h="1276350">
                <a:moveTo>
                  <a:pt x="38100" y="0"/>
                </a:moveTo>
                <a:lnTo>
                  <a:pt x="38100" y="0"/>
                </a:lnTo>
                <a:lnTo>
                  <a:pt x="38100" y="1276350"/>
                </a:ln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9" name="Shape 17"/>
          <p:cNvSpPr/>
          <p:nvPr/>
        </p:nvSpPr>
        <p:spPr>
          <a:xfrm>
            <a:off x="609600" y="4491633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0" name="Text 18"/>
          <p:cNvSpPr/>
          <p:nvPr/>
        </p:nvSpPr>
        <p:spPr>
          <a:xfrm>
            <a:off x="735806" y="4605933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D8B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295400" y="4491633"/>
            <a:ext cx="4591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Benchmarks &amp; Évaluation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95400" y="4834533"/>
            <a:ext cx="4572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Comment mesurer l'intelligence artificielle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29350" y="1447800"/>
            <a:ext cx="5581650" cy="1276350"/>
          </a:xfrm>
          <a:custGeom>
            <a:avLst/>
            <a:gdLst/>
            <a:ahLst/>
            <a:cxnLst/>
            <a:rect l="l" t="t" r="r" b="b"/>
            <a:pathLst>
              <a:path w="5581650" h="1276350">
                <a:moveTo>
                  <a:pt x="38100" y="0"/>
                </a:moveTo>
                <a:lnTo>
                  <a:pt x="5505452" y="0"/>
                </a:lnTo>
                <a:cubicBezTo>
                  <a:pt x="5547535" y="0"/>
                  <a:pt x="5581650" y="34115"/>
                  <a:pt x="5581650" y="76198"/>
                </a:cubicBezTo>
                <a:lnTo>
                  <a:pt x="5581650" y="1200152"/>
                </a:lnTo>
                <a:cubicBezTo>
                  <a:pt x="5581650" y="1242235"/>
                  <a:pt x="5547535" y="1276350"/>
                  <a:pt x="5505452" y="1276350"/>
                </a:cubicBez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4" name="Shape 22"/>
          <p:cNvSpPr/>
          <p:nvPr/>
        </p:nvSpPr>
        <p:spPr>
          <a:xfrm>
            <a:off x="6229350" y="1447800"/>
            <a:ext cx="38100" cy="1276350"/>
          </a:xfrm>
          <a:custGeom>
            <a:avLst/>
            <a:gdLst/>
            <a:ahLst/>
            <a:cxnLst/>
            <a:rect l="l" t="t" r="r" b="b"/>
            <a:pathLst>
              <a:path w="38100" h="1276350">
                <a:moveTo>
                  <a:pt x="38100" y="0"/>
                </a:moveTo>
                <a:lnTo>
                  <a:pt x="38100" y="0"/>
                </a:lnTo>
                <a:lnTo>
                  <a:pt x="38100" y="1276350"/>
                </a:ln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5" name="Shape 23"/>
          <p:cNvSpPr/>
          <p:nvPr/>
        </p:nvSpPr>
        <p:spPr>
          <a:xfrm>
            <a:off x="6438900" y="16383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6" name="Text 24"/>
          <p:cNvSpPr/>
          <p:nvPr/>
        </p:nvSpPr>
        <p:spPr>
          <a:xfrm>
            <a:off x="6565305" y="1752600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A94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124700" y="1638300"/>
            <a:ext cx="4591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Les Modèles Fondationnels 2025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124700" y="1981200"/>
            <a:ext cx="4572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GPT-5, Claude 4, Gemini 2.5 et leurs capacités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229350" y="2874368"/>
            <a:ext cx="5581650" cy="1276350"/>
          </a:xfrm>
          <a:custGeom>
            <a:avLst/>
            <a:gdLst/>
            <a:ahLst/>
            <a:cxnLst/>
            <a:rect l="l" t="t" r="r" b="b"/>
            <a:pathLst>
              <a:path w="5581650" h="1276350">
                <a:moveTo>
                  <a:pt x="38100" y="0"/>
                </a:moveTo>
                <a:lnTo>
                  <a:pt x="5505452" y="0"/>
                </a:lnTo>
                <a:cubicBezTo>
                  <a:pt x="5547535" y="0"/>
                  <a:pt x="5581650" y="34115"/>
                  <a:pt x="5581650" y="76198"/>
                </a:cubicBezTo>
                <a:lnTo>
                  <a:pt x="5581650" y="1200152"/>
                </a:lnTo>
                <a:cubicBezTo>
                  <a:pt x="5581650" y="1242235"/>
                  <a:pt x="5547535" y="1276350"/>
                  <a:pt x="5505452" y="1276350"/>
                </a:cubicBez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0" name="Shape 28"/>
          <p:cNvSpPr/>
          <p:nvPr/>
        </p:nvSpPr>
        <p:spPr>
          <a:xfrm>
            <a:off x="6229350" y="2874368"/>
            <a:ext cx="38100" cy="1276350"/>
          </a:xfrm>
          <a:custGeom>
            <a:avLst/>
            <a:gdLst/>
            <a:ahLst/>
            <a:cxnLst/>
            <a:rect l="l" t="t" r="r" b="b"/>
            <a:pathLst>
              <a:path w="38100" h="1276350">
                <a:moveTo>
                  <a:pt x="38100" y="0"/>
                </a:moveTo>
                <a:lnTo>
                  <a:pt x="38100" y="0"/>
                </a:lnTo>
                <a:lnTo>
                  <a:pt x="38100" y="1276350"/>
                </a:ln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1" name="Shape 29"/>
          <p:cNvSpPr/>
          <p:nvPr/>
        </p:nvSpPr>
        <p:spPr>
          <a:xfrm>
            <a:off x="6438900" y="3064868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2" name="Text 30"/>
          <p:cNvSpPr/>
          <p:nvPr/>
        </p:nvSpPr>
        <p:spPr>
          <a:xfrm>
            <a:off x="6566694" y="3179168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D8B7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05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124700" y="3064868"/>
            <a:ext cx="4591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L'Art du Prompting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124700" y="3407768"/>
            <a:ext cx="4572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Techniques avancées pour des résultats précis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29350" y="4301133"/>
            <a:ext cx="5581650" cy="1276350"/>
          </a:xfrm>
          <a:custGeom>
            <a:avLst/>
            <a:gdLst/>
            <a:ahLst/>
            <a:cxnLst/>
            <a:rect l="l" t="t" r="r" b="b"/>
            <a:pathLst>
              <a:path w="5581650" h="1276350">
                <a:moveTo>
                  <a:pt x="38100" y="0"/>
                </a:moveTo>
                <a:lnTo>
                  <a:pt x="5505452" y="0"/>
                </a:lnTo>
                <a:cubicBezTo>
                  <a:pt x="5547535" y="0"/>
                  <a:pt x="5581650" y="34115"/>
                  <a:pt x="5581650" y="76198"/>
                </a:cubicBezTo>
                <a:lnTo>
                  <a:pt x="5581650" y="1200152"/>
                </a:lnTo>
                <a:cubicBezTo>
                  <a:pt x="5581650" y="1242235"/>
                  <a:pt x="5547535" y="1276350"/>
                  <a:pt x="5505452" y="1276350"/>
                </a:cubicBez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6" name="Shape 34"/>
          <p:cNvSpPr/>
          <p:nvPr/>
        </p:nvSpPr>
        <p:spPr>
          <a:xfrm>
            <a:off x="6229350" y="4301133"/>
            <a:ext cx="38100" cy="1276350"/>
          </a:xfrm>
          <a:custGeom>
            <a:avLst/>
            <a:gdLst/>
            <a:ahLst/>
            <a:cxnLst/>
            <a:rect l="l" t="t" r="r" b="b"/>
            <a:pathLst>
              <a:path w="38100" h="1276350">
                <a:moveTo>
                  <a:pt x="38100" y="0"/>
                </a:moveTo>
                <a:lnTo>
                  <a:pt x="38100" y="0"/>
                </a:lnTo>
                <a:lnTo>
                  <a:pt x="38100" y="1276350"/>
                </a:lnTo>
                <a:lnTo>
                  <a:pt x="38100" y="1276350"/>
                </a:lnTo>
                <a:cubicBezTo>
                  <a:pt x="17072" y="1276350"/>
                  <a:pt x="0" y="1259278"/>
                  <a:pt x="0" y="12382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7" name="Shape 35"/>
          <p:cNvSpPr/>
          <p:nvPr/>
        </p:nvSpPr>
        <p:spPr>
          <a:xfrm>
            <a:off x="6438900" y="4491633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8" name="Text 36"/>
          <p:cNvSpPr/>
          <p:nvPr/>
        </p:nvSpPr>
        <p:spPr>
          <a:xfrm>
            <a:off x="6564313" y="4605933"/>
            <a:ext cx="400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A94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06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124700" y="4491633"/>
            <a:ext cx="4591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Écosystème No-Code / Low-Code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124700" y="4834533"/>
            <a:ext cx="4572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n8n, Flowise, Google AI Studio et plus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387350" y="5734050"/>
            <a:ext cx="11414125" cy="736600"/>
          </a:xfrm>
          <a:custGeom>
            <a:avLst/>
            <a:gdLst/>
            <a:ahLst/>
            <a:cxnLst/>
            <a:rect l="l" t="t" r="r" b="b"/>
            <a:pathLst>
              <a:path w="11414125" h="736600">
                <a:moveTo>
                  <a:pt x="76201" y="0"/>
                </a:moveTo>
                <a:lnTo>
                  <a:pt x="11337924" y="0"/>
                </a:lnTo>
                <a:cubicBezTo>
                  <a:pt x="11380008" y="0"/>
                  <a:pt x="11414125" y="34116"/>
                  <a:pt x="11414125" y="76201"/>
                </a:cubicBezTo>
                <a:lnTo>
                  <a:pt x="11414125" y="660399"/>
                </a:lnTo>
                <a:cubicBezTo>
                  <a:pt x="11414125" y="702483"/>
                  <a:pt x="11380008" y="736600"/>
                  <a:pt x="11337924" y="736600"/>
                </a:cubicBezTo>
                <a:lnTo>
                  <a:pt x="76201" y="736600"/>
                </a:lnTo>
                <a:cubicBezTo>
                  <a:pt x="34116" y="736600"/>
                  <a:pt x="0" y="702483"/>
                  <a:pt x="0" y="660399"/>
                </a:cubicBezTo>
                <a:lnTo>
                  <a:pt x="0" y="76201"/>
                </a:lnTo>
                <a:cubicBezTo>
                  <a:pt x="0" y="34116"/>
                  <a:pt x="34116" y="0"/>
                  <a:pt x="76201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42" name="Shape 40"/>
          <p:cNvSpPr/>
          <p:nvPr/>
        </p:nvSpPr>
        <p:spPr>
          <a:xfrm>
            <a:off x="560388" y="5988051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21431" y="87422"/>
                </a:moveTo>
                <a:lnTo>
                  <a:pt x="114836" y="125864"/>
                </a:lnTo>
                <a:cubicBezTo>
                  <a:pt x="119211" y="127650"/>
                  <a:pt x="123855" y="128588"/>
                  <a:pt x="128588" y="128588"/>
                </a:cubicBezTo>
                <a:cubicBezTo>
                  <a:pt x="133320" y="128588"/>
                  <a:pt x="137964" y="127650"/>
                  <a:pt x="142339" y="125864"/>
                </a:cubicBezTo>
                <a:lnTo>
                  <a:pt x="250567" y="81305"/>
                </a:lnTo>
                <a:cubicBezTo>
                  <a:pt x="254585" y="79653"/>
                  <a:pt x="257175" y="75768"/>
                  <a:pt x="257175" y="71437"/>
                </a:cubicBezTo>
                <a:cubicBezTo>
                  <a:pt x="257175" y="67107"/>
                  <a:pt x="254585" y="63222"/>
                  <a:pt x="250567" y="61570"/>
                </a:cubicBezTo>
                <a:lnTo>
                  <a:pt x="142339" y="17011"/>
                </a:lnTo>
                <a:cubicBezTo>
                  <a:pt x="137964" y="15225"/>
                  <a:pt x="133320" y="14288"/>
                  <a:pt x="128588" y="14288"/>
                </a:cubicBezTo>
                <a:cubicBezTo>
                  <a:pt x="123855" y="14288"/>
                  <a:pt x="119211" y="15225"/>
                  <a:pt x="114836" y="17011"/>
                </a:cubicBezTo>
                <a:lnTo>
                  <a:pt x="6608" y="61570"/>
                </a:lnTo>
                <a:cubicBezTo>
                  <a:pt x="2590" y="63222"/>
                  <a:pt x="0" y="67107"/>
                  <a:pt x="0" y="71438"/>
                </a:cubicBezTo>
                <a:lnTo>
                  <a:pt x="0" y="203597"/>
                </a:lnTo>
                <a:cubicBezTo>
                  <a:pt x="0" y="209535"/>
                  <a:pt x="4777" y="214313"/>
                  <a:pt x="10716" y="214313"/>
                </a:cubicBezTo>
                <a:cubicBezTo>
                  <a:pt x="16654" y="214313"/>
                  <a:pt x="21431" y="209535"/>
                  <a:pt x="21431" y="203597"/>
                </a:cubicBezTo>
                <a:lnTo>
                  <a:pt x="21431" y="87422"/>
                </a:lnTo>
                <a:close/>
                <a:moveTo>
                  <a:pt x="42863" y="119435"/>
                </a:moveTo>
                <a:lnTo>
                  <a:pt x="42863" y="171450"/>
                </a:lnTo>
                <a:cubicBezTo>
                  <a:pt x="42863" y="195114"/>
                  <a:pt x="81260" y="214313"/>
                  <a:pt x="128588" y="214313"/>
                </a:cubicBezTo>
                <a:cubicBezTo>
                  <a:pt x="175915" y="214313"/>
                  <a:pt x="214313" y="195114"/>
                  <a:pt x="214313" y="171450"/>
                </a:cubicBezTo>
                <a:lnTo>
                  <a:pt x="214313" y="119390"/>
                </a:lnTo>
                <a:lnTo>
                  <a:pt x="150510" y="145688"/>
                </a:lnTo>
                <a:cubicBezTo>
                  <a:pt x="143545" y="148545"/>
                  <a:pt x="136133" y="150019"/>
                  <a:pt x="128588" y="150019"/>
                </a:cubicBezTo>
                <a:cubicBezTo>
                  <a:pt x="121042" y="150019"/>
                  <a:pt x="113630" y="148545"/>
                  <a:pt x="106665" y="145688"/>
                </a:cubicBezTo>
                <a:lnTo>
                  <a:pt x="42863" y="11939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3" name="Text 41"/>
          <p:cNvSpPr/>
          <p:nvPr/>
        </p:nvSpPr>
        <p:spPr>
          <a:xfrm>
            <a:off x="946150" y="5892801"/>
            <a:ext cx="20859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Sup2Tech × IBM × Google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946150" y="6121401"/>
            <a:ext cx="2076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Triple Certification Internationale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0541198" y="5892801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20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100% En Ligne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10550723" y="6121401"/>
            <a:ext cx="109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Sans Prérequis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rivenisiteasset.blob.core.windows.net/b6d3c602ef39360b926ef391fc1803700157aff0.png"/>
          <p:cNvPicPr>
            <a:picLocks noChangeAspect="1"/>
          </p:cNvPicPr>
          <p:nvPr/>
        </p:nvPicPr>
        <p:blipFill>
          <a:blip r:embed="rId3">
            <a:alphaModFix amt="30000"/>
          </a:blip>
          <a:srcRect t="1995" b="199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4">
                  <a:alpha val="98000"/>
                </a:srgbClr>
              </a:gs>
              <a:gs pos="50000">
                <a:srgbClr val="1A1D24">
                  <a:alpha val="90000"/>
                </a:srgbClr>
              </a:gs>
              <a:gs pos="100000">
                <a:srgbClr val="3D8B75">
                  <a:alpha val="20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fr-MA"/>
          </a:p>
        </p:txBody>
      </p:sp>
      <p:sp>
        <p:nvSpPr>
          <p:cNvPr id="4" name="Shape 1"/>
          <p:cNvSpPr/>
          <p:nvPr/>
        </p:nvSpPr>
        <p:spPr>
          <a:xfrm>
            <a:off x="381000" y="1339851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152400" y="0"/>
                </a:moveTo>
                <a:lnTo>
                  <a:pt x="609600" y="0"/>
                </a:lnTo>
                <a:cubicBezTo>
                  <a:pt x="693712" y="0"/>
                  <a:pt x="762000" y="68288"/>
                  <a:pt x="762000" y="152400"/>
                </a:cubicBezTo>
                <a:lnTo>
                  <a:pt x="762000" y="609600"/>
                </a:lnTo>
                <a:cubicBezTo>
                  <a:pt x="762000" y="693712"/>
                  <a:pt x="693712" y="762000"/>
                  <a:pt x="609600" y="762000"/>
                </a:cubicBezTo>
                <a:lnTo>
                  <a:pt x="152400" y="762000"/>
                </a:lnTo>
                <a:cubicBezTo>
                  <a:pt x="68288" y="762000"/>
                  <a:pt x="0" y="693712"/>
                  <a:pt x="0" y="6096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" name="Text 2"/>
          <p:cNvSpPr/>
          <p:nvPr/>
        </p:nvSpPr>
        <p:spPr>
          <a:xfrm>
            <a:off x="584002" y="1530351"/>
            <a:ext cx="523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1295400" y="1701801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Text 4"/>
          <p:cNvSpPr/>
          <p:nvPr/>
        </p:nvSpPr>
        <p:spPr>
          <a:xfrm>
            <a:off x="381000" y="2406651"/>
            <a:ext cx="73533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Comment fonctionne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réellement un LLM ?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81000" y="4349751"/>
            <a:ext cx="71532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 la magie apparente aux mathématiques concrètes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7350" y="5003801"/>
            <a:ext cx="2032000" cy="508000"/>
          </a:xfrm>
          <a:custGeom>
            <a:avLst/>
            <a:gdLst/>
            <a:ahLst/>
            <a:cxnLst/>
            <a:rect l="l" t="t" r="r" b="b"/>
            <a:pathLst>
              <a:path w="2032000" h="508000">
                <a:moveTo>
                  <a:pt x="76200" y="0"/>
                </a:moveTo>
                <a:lnTo>
                  <a:pt x="1955800" y="0"/>
                </a:lnTo>
                <a:cubicBezTo>
                  <a:pt x="1997884" y="0"/>
                  <a:pt x="2032000" y="34116"/>
                  <a:pt x="2032000" y="76200"/>
                </a:cubicBezTo>
                <a:lnTo>
                  <a:pt x="2032000" y="431800"/>
                </a:lnTo>
                <a:cubicBezTo>
                  <a:pt x="2032000" y="473884"/>
                  <a:pt x="1997884" y="508000"/>
                  <a:pt x="1955800" y="508000"/>
                </a:cubicBezTo>
                <a:lnTo>
                  <a:pt x="76200" y="508000"/>
                </a:lnTo>
                <a:cubicBezTo>
                  <a:pt x="34116" y="508000"/>
                  <a:pt x="0" y="473884"/>
                  <a:pt x="0" y="431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A5568">
              <a:alpha val="40000"/>
            </a:srgbClr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0" name="Shape 7"/>
          <p:cNvSpPr/>
          <p:nvPr/>
        </p:nvSpPr>
        <p:spPr>
          <a:xfrm>
            <a:off x="650875" y="51435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3578" y="25003"/>
                </a:moveTo>
                <a:cubicBezTo>
                  <a:pt x="53578" y="11207"/>
                  <a:pt x="64785" y="0"/>
                  <a:pt x="78581" y="0"/>
                </a:cubicBezTo>
                <a:lnTo>
                  <a:pt x="89297" y="0"/>
                </a:lnTo>
                <a:cubicBezTo>
                  <a:pt x="97200" y="0"/>
                  <a:pt x="103584" y="6385"/>
                  <a:pt x="103584" y="14288"/>
                </a:cubicBezTo>
                <a:lnTo>
                  <a:pt x="103584" y="214313"/>
                </a:lnTo>
                <a:cubicBezTo>
                  <a:pt x="103584" y="222215"/>
                  <a:pt x="97200" y="228600"/>
                  <a:pt x="89297" y="228600"/>
                </a:cubicBezTo>
                <a:lnTo>
                  <a:pt x="75009" y="228600"/>
                </a:lnTo>
                <a:cubicBezTo>
                  <a:pt x="61704" y="228600"/>
                  <a:pt x="50497" y="219492"/>
                  <a:pt x="47327" y="207169"/>
                </a:cubicBezTo>
                <a:cubicBezTo>
                  <a:pt x="47015" y="207169"/>
                  <a:pt x="46747" y="207169"/>
                  <a:pt x="46434" y="207169"/>
                </a:cubicBezTo>
                <a:cubicBezTo>
                  <a:pt x="26700" y="207169"/>
                  <a:pt x="10716" y="191185"/>
                  <a:pt x="10716" y="171450"/>
                </a:cubicBezTo>
                <a:cubicBezTo>
                  <a:pt x="10716" y="163413"/>
                  <a:pt x="13395" y="156002"/>
                  <a:pt x="17859" y="150019"/>
                </a:cubicBezTo>
                <a:cubicBezTo>
                  <a:pt x="9198" y="143500"/>
                  <a:pt x="3572" y="133142"/>
                  <a:pt x="3572" y="121444"/>
                </a:cubicBezTo>
                <a:cubicBezTo>
                  <a:pt x="3572" y="107647"/>
                  <a:pt x="11430" y="95637"/>
                  <a:pt x="22860" y="89699"/>
                </a:cubicBezTo>
                <a:cubicBezTo>
                  <a:pt x="19690" y="84341"/>
                  <a:pt x="17859" y="78090"/>
                  <a:pt x="17859" y="71438"/>
                </a:cubicBezTo>
                <a:cubicBezTo>
                  <a:pt x="17859" y="51703"/>
                  <a:pt x="33844" y="35719"/>
                  <a:pt x="53578" y="35719"/>
                </a:cubicBezTo>
                <a:lnTo>
                  <a:pt x="53578" y="25003"/>
                </a:lnTo>
                <a:close/>
                <a:moveTo>
                  <a:pt x="175022" y="25003"/>
                </a:moveTo>
                <a:lnTo>
                  <a:pt x="175022" y="35719"/>
                </a:lnTo>
                <a:cubicBezTo>
                  <a:pt x="194756" y="35719"/>
                  <a:pt x="210741" y="51703"/>
                  <a:pt x="210741" y="71438"/>
                </a:cubicBezTo>
                <a:cubicBezTo>
                  <a:pt x="210741" y="78135"/>
                  <a:pt x="208910" y="84386"/>
                  <a:pt x="205740" y="89699"/>
                </a:cubicBezTo>
                <a:cubicBezTo>
                  <a:pt x="217215" y="95637"/>
                  <a:pt x="225028" y="107603"/>
                  <a:pt x="225028" y="121444"/>
                </a:cubicBezTo>
                <a:cubicBezTo>
                  <a:pt x="225028" y="133142"/>
                  <a:pt x="219402" y="143500"/>
                  <a:pt x="210741" y="150019"/>
                </a:cubicBezTo>
                <a:cubicBezTo>
                  <a:pt x="215205" y="156002"/>
                  <a:pt x="217884" y="163413"/>
                  <a:pt x="217884" y="171450"/>
                </a:cubicBezTo>
                <a:cubicBezTo>
                  <a:pt x="217884" y="191185"/>
                  <a:pt x="201900" y="207169"/>
                  <a:pt x="182166" y="207169"/>
                </a:cubicBezTo>
                <a:cubicBezTo>
                  <a:pt x="181853" y="207169"/>
                  <a:pt x="181585" y="207169"/>
                  <a:pt x="181273" y="207169"/>
                </a:cubicBezTo>
                <a:cubicBezTo>
                  <a:pt x="178103" y="219492"/>
                  <a:pt x="166896" y="228600"/>
                  <a:pt x="153591" y="228600"/>
                </a:cubicBezTo>
                <a:lnTo>
                  <a:pt x="139303" y="228600"/>
                </a:lnTo>
                <a:cubicBezTo>
                  <a:pt x="131400" y="228600"/>
                  <a:pt x="125016" y="222215"/>
                  <a:pt x="125016" y="214313"/>
                </a:cubicBezTo>
                <a:lnTo>
                  <a:pt x="125016" y="14288"/>
                </a:lnTo>
                <a:cubicBezTo>
                  <a:pt x="125016" y="6385"/>
                  <a:pt x="131400" y="0"/>
                  <a:pt x="139303" y="0"/>
                </a:cubicBezTo>
                <a:lnTo>
                  <a:pt x="150019" y="0"/>
                </a:lnTo>
                <a:cubicBezTo>
                  <a:pt x="163815" y="0"/>
                  <a:pt x="175022" y="11207"/>
                  <a:pt x="175022" y="25003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1" name="Text 8"/>
          <p:cNvSpPr/>
          <p:nvPr/>
        </p:nvSpPr>
        <p:spPr>
          <a:xfrm>
            <a:off x="1022350" y="5124450"/>
            <a:ext cx="1247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Deep Learning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2658070" y="5003801"/>
            <a:ext cx="2089150" cy="508000"/>
          </a:xfrm>
          <a:custGeom>
            <a:avLst/>
            <a:gdLst/>
            <a:ahLst/>
            <a:cxnLst/>
            <a:rect l="l" t="t" r="r" b="b"/>
            <a:pathLst>
              <a:path w="2089150" h="508000">
                <a:moveTo>
                  <a:pt x="76200" y="0"/>
                </a:moveTo>
                <a:lnTo>
                  <a:pt x="2012950" y="0"/>
                </a:lnTo>
                <a:cubicBezTo>
                  <a:pt x="2055034" y="0"/>
                  <a:pt x="2089150" y="34116"/>
                  <a:pt x="2089150" y="76200"/>
                </a:cubicBezTo>
                <a:lnTo>
                  <a:pt x="2089150" y="431800"/>
                </a:lnTo>
                <a:cubicBezTo>
                  <a:pt x="2089150" y="473884"/>
                  <a:pt x="2055034" y="508000"/>
                  <a:pt x="2012950" y="508000"/>
                </a:cubicBezTo>
                <a:lnTo>
                  <a:pt x="76200" y="508000"/>
                </a:lnTo>
                <a:cubicBezTo>
                  <a:pt x="34116" y="508000"/>
                  <a:pt x="0" y="473884"/>
                  <a:pt x="0" y="431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A5568">
              <a:alpha val="40000"/>
            </a:srgbClr>
          </a:solidFill>
          <a:ln w="16933">
            <a:solidFill>
              <a:srgbClr val="E8A94D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3" name="Shape 10"/>
          <p:cNvSpPr/>
          <p:nvPr/>
        </p:nvSpPr>
        <p:spPr>
          <a:xfrm>
            <a:off x="2950171" y="51435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28575" y="0"/>
                </a:moveTo>
                <a:cubicBezTo>
                  <a:pt x="12814" y="0"/>
                  <a:pt x="0" y="12814"/>
                  <a:pt x="0" y="28575"/>
                </a:cubicBezTo>
                <a:lnTo>
                  <a:pt x="0" y="200025"/>
                </a:lnTo>
                <a:cubicBezTo>
                  <a:pt x="0" y="215786"/>
                  <a:pt x="12814" y="228600"/>
                  <a:pt x="28575" y="228600"/>
                </a:cubicBezTo>
                <a:lnTo>
                  <a:pt x="142875" y="228600"/>
                </a:lnTo>
                <a:cubicBezTo>
                  <a:pt x="158636" y="228600"/>
                  <a:pt x="171450" y="215786"/>
                  <a:pt x="171450" y="200025"/>
                </a:cubicBezTo>
                <a:lnTo>
                  <a:pt x="171450" y="28575"/>
                </a:lnTo>
                <a:cubicBezTo>
                  <a:pt x="171450" y="12814"/>
                  <a:pt x="158636" y="0"/>
                  <a:pt x="142875" y="0"/>
                </a:cubicBezTo>
                <a:lnTo>
                  <a:pt x="28575" y="0"/>
                </a:lnTo>
                <a:close/>
                <a:moveTo>
                  <a:pt x="42863" y="28575"/>
                </a:moveTo>
                <a:lnTo>
                  <a:pt x="128588" y="28575"/>
                </a:lnTo>
                <a:cubicBezTo>
                  <a:pt x="136490" y="28575"/>
                  <a:pt x="142875" y="34960"/>
                  <a:pt x="142875" y="42863"/>
                </a:cubicBezTo>
                <a:lnTo>
                  <a:pt x="142875" y="57150"/>
                </a:lnTo>
                <a:cubicBezTo>
                  <a:pt x="142875" y="65053"/>
                  <a:pt x="136490" y="71438"/>
                  <a:pt x="128588" y="71438"/>
                </a:cubicBezTo>
                <a:lnTo>
                  <a:pt x="42863" y="71438"/>
                </a:lnTo>
                <a:cubicBezTo>
                  <a:pt x="34960" y="71438"/>
                  <a:pt x="28575" y="65053"/>
                  <a:pt x="28575" y="57150"/>
                </a:cubicBezTo>
                <a:lnTo>
                  <a:pt x="28575" y="42863"/>
                </a:lnTo>
                <a:cubicBezTo>
                  <a:pt x="28575" y="34960"/>
                  <a:pt x="34960" y="28575"/>
                  <a:pt x="42863" y="28575"/>
                </a:cubicBezTo>
                <a:close/>
                <a:moveTo>
                  <a:pt x="50006" y="103584"/>
                </a:moveTo>
                <a:cubicBezTo>
                  <a:pt x="50006" y="109498"/>
                  <a:pt x="45205" y="114300"/>
                  <a:pt x="39291" y="114300"/>
                </a:cubicBezTo>
                <a:cubicBezTo>
                  <a:pt x="33377" y="114300"/>
                  <a:pt x="28575" y="109498"/>
                  <a:pt x="28575" y="103584"/>
                </a:cubicBezTo>
                <a:cubicBezTo>
                  <a:pt x="28575" y="97670"/>
                  <a:pt x="33377" y="92869"/>
                  <a:pt x="39291" y="92869"/>
                </a:cubicBezTo>
                <a:cubicBezTo>
                  <a:pt x="45205" y="92869"/>
                  <a:pt x="50006" y="97670"/>
                  <a:pt x="50006" y="103584"/>
                </a:cubicBezTo>
                <a:close/>
                <a:moveTo>
                  <a:pt x="85725" y="114300"/>
                </a:moveTo>
                <a:cubicBezTo>
                  <a:pt x="79811" y="114300"/>
                  <a:pt x="75009" y="109498"/>
                  <a:pt x="75009" y="103584"/>
                </a:cubicBezTo>
                <a:cubicBezTo>
                  <a:pt x="75009" y="97670"/>
                  <a:pt x="79811" y="92869"/>
                  <a:pt x="85725" y="92869"/>
                </a:cubicBezTo>
                <a:cubicBezTo>
                  <a:pt x="91639" y="92869"/>
                  <a:pt x="96441" y="97670"/>
                  <a:pt x="96441" y="103584"/>
                </a:cubicBezTo>
                <a:cubicBezTo>
                  <a:pt x="96441" y="109498"/>
                  <a:pt x="91639" y="114300"/>
                  <a:pt x="85725" y="114300"/>
                </a:cubicBezTo>
                <a:close/>
                <a:moveTo>
                  <a:pt x="142875" y="103584"/>
                </a:moveTo>
                <a:cubicBezTo>
                  <a:pt x="142875" y="109498"/>
                  <a:pt x="138073" y="114300"/>
                  <a:pt x="132159" y="114300"/>
                </a:cubicBezTo>
                <a:cubicBezTo>
                  <a:pt x="126245" y="114300"/>
                  <a:pt x="121444" y="109498"/>
                  <a:pt x="121444" y="103584"/>
                </a:cubicBezTo>
                <a:cubicBezTo>
                  <a:pt x="121444" y="97670"/>
                  <a:pt x="126245" y="92869"/>
                  <a:pt x="132159" y="92869"/>
                </a:cubicBezTo>
                <a:cubicBezTo>
                  <a:pt x="138073" y="92869"/>
                  <a:pt x="142875" y="97670"/>
                  <a:pt x="142875" y="103584"/>
                </a:cubicBezTo>
                <a:close/>
                <a:moveTo>
                  <a:pt x="39291" y="157163"/>
                </a:moveTo>
                <a:cubicBezTo>
                  <a:pt x="33377" y="157163"/>
                  <a:pt x="28575" y="152361"/>
                  <a:pt x="28575" y="146447"/>
                </a:cubicBezTo>
                <a:cubicBezTo>
                  <a:pt x="28575" y="140533"/>
                  <a:pt x="33377" y="135731"/>
                  <a:pt x="39291" y="135731"/>
                </a:cubicBezTo>
                <a:cubicBezTo>
                  <a:pt x="45205" y="135731"/>
                  <a:pt x="50006" y="140533"/>
                  <a:pt x="50006" y="146447"/>
                </a:cubicBezTo>
                <a:cubicBezTo>
                  <a:pt x="50006" y="152361"/>
                  <a:pt x="45205" y="157163"/>
                  <a:pt x="39291" y="157163"/>
                </a:cubicBezTo>
                <a:close/>
                <a:moveTo>
                  <a:pt x="96441" y="146447"/>
                </a:moveTo>
                <a:cubicBezTo>
                  <a:pt x="96441" y="152361"/>
                  <a:pt x="91639" y="157163"/>
                  <a:pt x="85725" y="157163"/>
                </a:cubicBezTo>
                <a:cubicBezTo>
                  <a:pt x="79811" y="157163"/>
                  <a:pt x="75009" y="152361"/>
                  <a:pt x="75009" y="146447"/>
                </a:cubicBezTo>
                <a:cubicBezTo>
                  <a:pt x="75009" y="140533"/>
                  <a:pt x="79811" y="135731"/>
                  <a:pt x="85725" y="135731"/>
                </a:cubicBezTo>
                <a:cubicBezTo>
                  <a:pt x="91639" y="135731"/>
                  <a:pt x="96441" y="140533"/>
                  <a:pt x="96441" y="146447"/>
                </a:cubicBezTo>
                <a:close/>
                <a:moveTo>
                  <a:pt x="132159" y="157163"/>
                </a:moveTo>
                <a:cubicBezTo>
                  <a:pt x="126245" y="157163"/>
                  <a:pt x="121444" y="152361"/>
                  <a:pt x="121444" y="146447"/>
                </a:cubicBezTo>
                <a:cubicBezTo>
                  <a:pt x="121444" y="140533"/>
                  <a:pt x="126245" y="135731"/>
                  <a:pt x="132159" y="135731"/>
                </a:cubicBezTo>
                <a:cubicBezTo>
                  <a:pt x="138073" y="135731"/>
                  <a:pt x="142875" y="140533"/>
                  <a:pt x="142875" y="146447"/>
                </a:cubicBezTo>
                <a:cubicBezTo>
                  <a:pt x="142875" y="152361"/>
                  <a:pt x="138073" y="157163"/>
                  <a:pt x="132159" y="157163"/>
                </a:cubicBezTo>
                <a:close/>
                <a:moveTo>
                  <a:pt x="28575" y="189309"/>
                </a:moveTo>
                <a:cubicBezTo>
                  <a:pt x="28575" y="183371"/>
                  <a:pt x="33352" y="178594"/>
                  <a:pt x="39291" y="178594"/>
                </a:cubicBezTo>
                <a:lnTo>
                  <a:pt x="89297" y="178594"/>
                </a:lnTo>
                <a:cubicBezTo>
                  <a:pt x="95235" y="178594"/>
                  <a:pt x="100013" y="183371"/>
                  <a:pt x="100013" y="189309"/>
                </a:cubicBezTo>
                <a:cubicBezTo>
                  <a:pt x="100013" y="195248"/>
                  <a:pt x="95235" y="200025"/>
                  <a:pt x="89297" y="200025"/>
                </a:cubicBezTo>
                <a:lnTo>
                  <a:pt x="39291" y="200025"/>
                </a:lnTo>
                <a:cubicBezTo>
                  <a:pt x="33352" y="200025"/>
                  <a:pt x="28575" y="195248"/>
                  <a:pt x="28575" y="189309"/>
                </a:cubicBezTo>
                <a:close/>
                <a:moveTo>
                  <a:pt x="132159" y="178594"/>
                </a:moveTo>
                <a:cubicBezTo>
                  <a:pt x="138098" y="178594"/>
                  <a:pt x="142875" y="183371"/>
                  <a:pt x="142875" y="189309"/>
                </a:cubicBezTo>
                <a:cubicBezTo>
                  <a:pt x="142875" y="195248"/>
                  <a:pt x="138098" y="200025"/>
                  <a:pt x="132159" y="200025"/>
                </a:cubicBezTo>
                <a:cubicBezTo>
                  <a:pt x="126221" y="200025"/>
                  <a:pt x="121444" y="195248"/>
                  <a:pt x="121444" y="189309"/>
                </a:cubicBezTo>
                <a:cubicBezTo>
                  <a:pt x="121444" y="183371"/>
                  <a:pt x="126221" y="178594"/>
                  <a:pt x="132159" y="178594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4" name="Text 11"/>
          <p:cNvSpPr/>
          <p:nvPr/>
        </p:nvSpPr>
        <p:spPr>
          <a:xfrm>
            <a:off x="3293071" y="5124450"/>
            <a:ext cx="1304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Mathématiques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76250"/>
            <a:ext cx="457200" cy="38100"/>
          </a:xfrm>
          <a:custGeom>
            <a:avLst/>
            <a:gdLst/>
            <a:ahLst/>
            <a:cxnLst/>
            <a:rect l="l" t="t" r="r" b="b"/>
            <a:pathLst>
              <a:path w="457200" h="38100">
                <a:moveTo>
                  <a:pt x="0" y="0"/>
                </a:moveTo>
                <a:lnTo>
                  <a:pt x="457200" y="0"/>
                </a:lnTo>
                <a:lnTo>
                  <a:pt x="457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952500" y="381000"/>
            <a:ext cx="1428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FONDAMENTAUX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 Magie des LLM : Ce qui se passe réellement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00050" y="1219200"/>
            <a:ext cx="6610350" cy="2295525"/>
          </a:xfrm>
          <a:custGeom>
            <a:avLst/>
            <a:gdLst/>
            <a:ahLst/>
            <a:cxnLst/>
            <a:rect l="l" t="t" r="r" b="b"/>
            <a:pathLst>
              <a:path w="6610350" h="2295525">
                <a:moveTo>
                  <a:pt x="38100" y="0"/>
                </a:moveTo>
                <a:lnTo>
                  <a:pt x="6534139" y="0"/>
                </a:lnTo>
                <a:cubicBezTo>
                  <a:pt x="6576229" y="0"/>
                  <a:pt x="6610350" y="34121"/>
                  <a:pt x="6610350" y="76211"/>
                </a:cubicBezTo>
                <a:lnTo>
                  <a:pt x="6610350" y="2219314"/>
                </a:lnTo>
                <a:cubicBezTo>
                  <a:pt x="6610350" y="2261404"/>
                  <a:pt x="6576229" y="2295525"/>
                  <a:pt x="6534139" y="2295525"/>
                </a:cubicBezTo>
                <a:lnTo>
                  <a:pt x="38100" y="2295525"/>
                </a:lnTo>
                <a:cubicBezTo>
                  <a:pt x="17072" y="2295525"/>
                  <a:pt x="0" y="2278453"/>
                  <a:pt x="0" y="22574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400050" y="1219200"/>
            <a:ext cx="38100" cy="2295525"/>
          </a:xfrm>
          <a:custGeom>
            <a:avLst/>
            <a:gdLst/>
            <a:ahLst/>
            <a:cxnLst/>
            <a:rect l="l" t="t" r="r" b="b"/>
            <a:pathLst>
              <a:path w="38100" h="2295525">
                <a:moveTo>
                  <a:pt x="38100" y="0"/>
                </a:moveTo>
                <a:lnTo>
                  <a:pt x="38100" y="0"/>
                </a:lnTo>
                <a:lnTo>
                  <a:pt x="38100" y="2295525"/>
                </a:lnTo>
                <a:lnTo>
                  <a:pt x="38100" y="2295525"/>
                </a:lnTo>
                <a:cubicBezTo>
                  <a:pt x="17072" y="2295525"/>
                  <a:pt x="0" y="2278453"/>
                  <a:pt x="0" y="22574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Shape 5"/>
          <p:cNvSpPr/>
          <p:nvPr/>
        </p:nvSpPr>
        <p:spPr>
          <a:xfrm>
            <a:off x="609600" y="14097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Shape 6"/>
          <p:cNvSpPr/>
          <p:nvPr/>
        </p:nvSpPr>
        <p:spPr>
          <a:xfrm>
            <a:off x="742950" y="15430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48270" y="4539"/>
                </a:moveTo>
                <a:lnTo>
                  <a:pt x="115453" y="37356"/>
                </a:lnTo>
                <a:lnTo>
                  <a:pt x="153144" y="75047"/>
                </a:lnTo>
                <a:lnTo>
                  <a:pt x="185961" y="42230"/>
                </a:lnTo>
                <a:cubicBezTo>
                  <a:pt x="188863" y="39291"/>
                  <a:pt x="190500" y="35347"/>
                  <a:pt x="190500" y="31254"/>
                </a:cubicBezTo>
                <a:cubicBezTo>
                  <a:pt x="190500" y="27161"/>
                  <a:pt x="188863" y="23217"/>
                  <a:pt x="185961" y="20278"/>
                </a:cubicBezTo>
                <a:lnTo>
                  <a:pt x="170222" y="4539"/>
                </a:lnTo>
                <a:cubicBezTo>
                  <a:pt x="167283" y="1637"/>
                  <a:pt x="163339" y="0"/>
                  <a:pt x="159246" y="0"/>
                </a:cubicBezTo>
                <a:cubicBezTo>
                  <a:pt x="155153" y="0"/>
                  <a:pt x="151209" y="1637"/>
                  <a:pt x="148270" y="4539"/>
                </a:cubicBezTo>
                <a:close/>
                <a:moveTo>
                  <a:pt x="102840" y="49969"/>
                </a:moveTo>
                <a:lnTo>
                  <a:pt x="4539" y="148270"/>
                </a:lnTo>
                <a:cubicBezTo>
                  <a:pt x="1637" y="151209"/>
                  <a:pt x="0" y="155153"/>
                  <a:pt x="0" y="159246"/>
                </a:cubicBezTo>
                <a:cubicBezTo>
                  <a:pt x="0" y="163339"/>
                  <a:pt x="1637" y="167283"/>
                  <a:pt x="4539" y="170222"/>
                </a:cubicBezTo>
                <a:lnTo>
                  <a:pt x="20278" y="185961"/>
                </a:lnTo>
                <a:cubicBezTo>
                  <a:pt x="23217" y="188863"/>
                  <a:pt x="27161" y="190500"/>
                  <a:pt x="31254" y="190500"/>
                </a:cubicBezTo>
                <a:cubicBezTo>
                  <a:pt x="35347" y="190500"/>
                  <a:pt x="39291" y="188863"/>
                  <a:pt x="42230" y="185961"/>
                </a:cubicBezTo>
                <a:lnTo>
                  <a:pt x="140531" y="87660"/>
                </a:lnTo>
                <a:lnTo>
                  <a:pt x="102840" y="49969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9" name="Text 7"/>
          <p:cNvSpPr/>
          <p:nvPr/>
        </p:nvSpPr>
        <p:spPr>
          <a:xfrm>
            <a:off x="1219200" y="1409700"/>
            <a:ext cx="569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L'Illusion de la Magie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19200" y="1752600"/>
            <a:ext cx="56769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Vous tapez </a:t>
            </a:r>
            <a:r>
              <a:rPr lang="en-US" sz="1200" b="1" dirty="0">
                <a:solidFill>
                  <a:srgbClr val="E8A94D"/>
                </a:solidFill>
                <a:highlight>
                  <a:srgbClr val="E8A94D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"Écris un poème sur la pizza" </a:t>
            </a: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et en quelques secondes, vous recevez quelque chose de créatif, cohérent et complètement original. Cela ressemble à de la magie, n'est-ce pas ?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225550" y="2616200"/>
            <a:ext cx="5584825" cy="698500"/>
          </a:xfrm>
          <a:custGeom>
            <a:avLst/>
            <a:gdLst/>
            <a:ahLst/>
            <a:cxnLst/>
            <a:rect l="l" t="t" r="r" b="b"/>
            <a:pathLst>
              <a:path w="5584825" h="698500">
                <a:moveTo>
                  <a:pt x="38103" y="0"/>
                </a:moveTo>
                <a:lnTo>
                  <a:pt x="5546722" y="0"/>
                </a:lnTo>
                <a:cubicBezTo>
                  <a:pt x="5567766" y="0"/>
                  <a:pt x="5584825" y="17059"/>
                  <a:pt x="5584825" y="38103"/>
                </a:cubicBezTo>
                <a:lnTo>
                  <a:pt x="5584825" y="660397"/>
                </a:lnTo>
                <a:cubicBezTo>
                  <a:pt x="5584825" y="681441"/>
                  <a:pt x="5567766" y="698500"/>
                  <a:pt x="5546722" y="698500"/>
                </a:cubicBezTo>
                <a:lnTo>
                  <a:pt x="38103" y="698500"/>
                </a:lnTo>
                <a:cubicBezTo>
                  <a:pt x="17059" y="698500"/>
                  <a:pt x="0" y="681441"/>
                  <a:pt x="0" y="660397"/>
                </a:cubicBezTo>
                <a:lnTo>
                  <a:pt x="0" y="38103"/>
                </a:lnTo>
                <a:cubicBezTo>
                  <a:pt x="0" y="17073"/>
                  <a:pt x="17073" y="0"/>
                  <a:pt x="38103" y="0"/>
                </a:cubicBezTo>
                <a:close/>
              </a:path>
            </a:pathLst>
          </a:custGeom>
          <a:solidFill>
            <a:srgbClr val="1A1D24"/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2" name="Text 10"/>
          <p:cNvSpPr/>
          <p:nvPr/>
        </p:nvSpPr>
        <p:spPr>
          <a:xfrm>
            <a:off x="1346200" y="2736852"/>
            <a:ext cx="54197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"Dans un four de brique rouge, la pizza danse, fromage doré comme un soleil italien, tomates éclatantes de passion..."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00050" y="3663951"/>
            <a:ext cx="6610350" cy="1924050"/>
          </a:xfrm>
          <a:custGeom>
            <a:avLst/>
            <a:gdLst/>
            <a:ahLst/>
            <a:cxnLst/>
            <a:rect l="l" t="t" r="r" b="b"/>
            <a:pathLst>
              <a:path w="6610350" h="1924050">
                <a:moveTo>
                  <a:pt x="38100" y="0"/>
                </a:moveTo>
                <a:lnTo>
                  <a:pt x="6534158" y="0"/>
                </a:lnTo>
                <a:cubicBezTo>
                  <a:pt x="6576238" y="0"/>
                  <a:pt x="6610350" y="34112"/>
                  <a:pt x="6610350" y="76192"/>
                </a:cubicBezTo>
                <a:lnTo>
                  <a:pt x="6610350" y="1847858"/>
                </a:lnTo>
                <a:cubicBezTo>
                  <a:pt x="6610350" y="1889938"/>
                  <a:pt x="6576238" y="1924050"/>
                  <a:pt x="6534158" y="1924050"/>
                </a:cubicBezTo>
                <a:lnTo>
                  <a:pt x="38100" y="1924050"/>
                </a:lnTo>
                <a:cubicBezTo>
                  <a:pt x="17072" y="1924050"/>
                  <a:pt x="0" y="1906978"/>
                  <a:pt x="0" y="18859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4" name="Shape 12"/>
          <p:cNvSpPr/>
          <p:nvPr/>
        </p:nvSpPr>
        <p:spPr>
          <a:xfrm>
            <a:off x="400050" y="3663951"/>
            <a:ext cx="38100" cy="1924050"/>
          </a:xfrm>
          <a:custGeom>
            <a:avLst/>
            <a:gdLst/>
            <a:ahLst/>
            <a:cxnLst/>
            <a:rect l="l" t="t" r="r" b="b"/>
            <a:pathLst>
              <a:path w="38100" h="1924050">
                <a:moveTo>
                  <a:pt x="38100" y="0"/>
                </a:moveTo>
                <a:lnTo>
                  <a:pt x="38100" y="0"/>
                </a:lnTo>
                <a:lnTo>
                  <a:pt x="38100" y="1924050"/>
                </a:lnTo>
                <a:lnTo>
                  <a:pt x="38100" y="1924050"/>
                </a:lnTo>
                <a:cubicBezTo>
                  <a:pt x="17072" y="1924050"/>
                  <a:pt x="0" y="1906978"/>
                  <a:pt x="0" y="18859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5" name="Shape 13"/>
          <p:cNvSpPr/>
          <p:nvPr/>
        </p:nvSpPr>
        <p:spPr>
          <a:xfrm>
            <a:off x="609600" y="385445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6" name="Shape 14"/>
          <p:cNvSpPr/>
          <p:nvPr/>
        </p:nvSpPr>
        <p:spPr>
          <a:xfrm>
            <a:off x="719138" y="3987801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54744" y="78321"/>
                </a:moveTo>
                <a:cubicBezTo>
                  <a:pt x="159283" y="77093"/>
                  <a:pt x="164046" y="79251"/>
                  <a:pt x="166092" y="83455"/>
                </a:cubicBezTo>
                <a:lnTo>
                  <a:pt x="173013" y="97445"/>
                </a:lnTo>
                <a:cubicBezTo>
                  <a:pt x="176845" y="97966"/>
                  <a:pt x="180603" y="99008"/>
                  <a:pt x="184138" y="100459"/>
                </a:cubicBezTo>
                <a:lnTo>
                  <a:pt x="197160" y="91790"/>
                </a:lnTo>
                <a:cubicBezTo>
                  <a:pt x="201067" y="89185"/>
                  <a:pt x="206239" y="89706"/>
                  <a:pt x="209550" y="93018"/>
                </a:cubicBezTo>
                <a:lnTo>
                  <a:pt x="216694" y="100161"/>
                </a:lnTo>
                <a:cubicBezTo>
                  <a:pt x="220005" y="103473"/>
                  <a:pt x="220526" y="108682"/>
                  <a:pt x="217922" y="112551"/>
                </a:cubicBezTo>
                <a:lnTo>
                  <a:pt x="209252" y="125537"/>
                </a:lnTo>
                <a:cubicBezTo>
                  <a:pt x="209959" y="127285"/>
                  <a:pt x="210592" y="129108"/>
                  <a:pt x="211113" y="131006"/>
                </a:cubicBezTo>
                <a:cubicBezTo>
                  <a:pt x="211634" y="132904"/>
                  <a:pt x="211968" y="134764"/>
                  <a:pt x="212229" y="136661"/>
                </a:cubicBezTo>
                <a:lnTo>
                  <a:pt x="226256" y="143582"/>
                </a:lnTo>
                <a:cubicBezTo>
                  <a:pt x="230460" y="145666"/>
                  <a:pt x="232618" y="150428"/>
                  <a:pt x="231391" y="154930"/>
                </a:cubicBezTo>
                <a:lnTo>
                  <a:pt x="228786" y="164678"/>
                </a:lnTo>
                <a:cubicBezTo>
                  <a:pt x="227558" y="169180"/>
                  <a:pt x="223354" y="172231"/>
                  <a:pt x="218666" y="171934"/>
                </a:cubicBezTo>
                <a:lnTo>
                  <a:pt x="203039" y="170929"/>
                </a:lnTo>
                <a:cubicBezTo>
                  <a:pt x="200695" y="173943"/>
                  <a:pt x="197979" y="176733"/>
                  <a:pt x="194890" y="179115"/>
                </a:cubicBezTo>
                <a:lnTo>
                  <a:pt x="195895" y="194704"/>
                </a:lnTo>
                <a:cubicBezTo>
                  <a:pt x="196193" y="199392"/>
                  <a:pt x="193142" y="203634"/>
                  <a:pt x="188640" y="204825"/>
                </a:cubicBezTo>
                <a:lnTo>
                  <a:pt x="178891" y="207429"/>
                </a:lnTo>
                <a:cubicBezTo>
                  <a:pt x="174352" y="208657"/>
                  <a:pt x="169627" y="206499"/>
                  <a:pt x="167543" y="202295"/>
                </a:cubicBezTo>
                <a:lnTo>
                  <a:pt x="160623" y="188305"/>
                </a:lnTo>
                <a:cubicBezTo>
                  <a:pt x="156790" y="187784"/>
                  <a:pt x="153033" y="186742"/>
                  <a:pt x="149498" y="185291"/>
                </a:cubicBezTo>
                <a:lnTo>
                  <a:pt x="136475" y="193960"/>
                </a:lnTo>
                <a:cubicBezTo>
                  <a:pt x="132569" y="196565"/>
                  <a:pt x="127397" y="196044"/>
                  <a:pt x="124085" y="192732"/>
                </a:cubicBezTo>
                <a:lnTo>
                  <a:pt x="116942" y="185589"/>
                </a:lnTo>
                <a:cubicBezTo>
                  <a:pt x="113630" y="182277"/>
                  <a:pt x="113109" y="177105"/>
                  <a:pt x="115714" y="173199"/>
                </a:cubicBezTo>
                <a:lnTo>
                  <a:pt x="124383" y="160176"/>
                </a:lnTo>
                <a:cubicBezTo>
                  <a:pt x="123676" y="158428"/>
                  <a:pt x="123044" y="156604"/>
                  <a:pt x="122523" y="154707"/>
                </a:cubicBezTo>
                <a:cubicBezTo>
                  <a:pt x="122002" y="152809"/>
                  <a:pt x="121667" y="150912"/>
                  <a:pt x="121407" y="149051"/>
                </a:cubicBezTo>
                <a:lnTo>
                  <a:pt x="107379" y="142131"/>
                </a:lnTo>
                <a:cubicBezTo>
                  <a:pt x="103175" y="140047"/>
                  <a:pt x="101054" y="135285"/>
                  <a:pt x="102245" y="130783"/>
                </a:cubicBezTo>
                <a:lnTo>
                  <a:pt x="104849" y="121034"/>
                </a:lnTo>
                <a:cubicBezTo>
                  <a:pt x="106077" y="116532"/>
                  <a:pt x="110282" y="113481"/>
                  <a:pt x="114970" y="113779"/>
                </a:cubicBezTo>
                <a:lnTo>
                  <a:pt x="130559" y="114784"/>
                </a:lnTo>
                <a:cubicBezTo>
                  <a:pt x="132904" y="111770"/>
                  <a:pt x="135620" y="108979"/>
                  <a:pt x="138708" y="106598"/>
                </a:cubicBezTo>
                <a:lnTo>
                  <a:pt x="137703" y="91046"/>
                </a:lnTo>
                <a:cubicBezTo>
                  <a:pt x="137406" y="86358"/>
                  <a:pt x="140457" y="82116"/>
                  <a:pt x="144959" y="80925"/>
                </a:cubicBezTo>
                <a:lnTo>
                  <a:pt x="154707" y="78321"/>
                </a:lnTo>
                <a:close/>
                <a:moveTo>
                  <a:pt x="166836" y="126504"/>
                </a:moveTo>
                <a:cubicBezTo>
                  <a:pt x="157801" y="126514"/>
                  <a:pt x="150474" y="133858"/>
                  <a:pt x="150484" y="142894"/>
                </a:cubicBezTo>
                <a:cubicBezTo>
                  <a:pt x="150494" y="151929"/>
                  <a:pt x="157838" y="159256"/>
                  <a:pt x="166874" y="159246"/>
                </a:cubicBezTo>
                <a:cubicBezTo>
                  <a:pt x="175909" y="159236"/>
                  <a:pt x="183236" y="151892"/>
                  <a:pt x="183226" y="142856"/>
                </a:cubicBezTo>
                <a:cubicBezTo>
                  <a:pt x="183216" y="133821"/>
                  <a:pt x="175872" y="126494"/>
                  <a:pt x="166836" y="126504"/>
                </a:cubicBezTo>
                <a:close/>
                <a:moveTo>
                  <a:pt x="83679" y="-16929"/>
                </a:moveTo>
                <a:lnTo>
                  <a:pt x="93427" y="-14325"/>
                </a:lnTo>
                <a:cubicBezTo>
                  <a:pt x="97929" y="-13097"/>
                  <a:pt x="100980" y="-8855"/>
                  <a:pt x="100682" y="-4204"/>
                </a:cubicBezTo>
                <a:lnTo>
                  <a:pt x="99678" y="11348"/>
                </a:lnTo>
                <a:cubicBezTo>
                  <a:pt x="102766" y="13729"/>
                  <a:pt x="105482" y="16483"/>
                  <a:pt x="107826" y="19534"/>
                </a:cubicBezTo>
                <a:lnTo>
                  <a:pt x="123453" y="18529"/>
                </a:lnTo>
                <a:cubicBezTo>
                  <a:pt x="128104" y="18231"/>
                  <a:pt x="132345" y="21282"/>
                  <a:pt x="133573" y="25784"/>
                </a:cubicBezTo>
                <a:lnTo>
                  <a:pt x="136178" y="35533"/>
                </a:lnTo>
                <a:cubicBezTo>
                  <a:pt x="137368" y="40035"/>
                  <a:pt x="135248" y="44797"/>
                  <a:pt x="131043" y="46881"/>
                </a:cubicBezTo>
                <a:lnTo>
                  <a:pt x="117016" y="53801"/>
                </a:lnTo>
                <a:cubicBezTo>
                  <a:pt x="116756" y="55699"/>
                  <a:pt x="116384" y="57596"/>
                  <a:pt x="115900" y="59457"/>
                </a:cubicBezTo>
                <a:cubicBezTo>
                  <a:pt x="115416" y="61317"/>
                  <a:pt x="114746" y="63178"/>
                  <a:pt x="114040" y="64926"/>
                </a:cubicBezTo>
                <a:lnTo>
                  <a:pt x="122709" y="77949"/>
                </a:lnTo>
                <a:cubicBezTo>
                  <a:pt x="125313" y="81855"/>
                  <a:pt x="124792" y="87027"/>
                  <a:pt x="121481" y="90339"/>
                </a:cubicBezTo>
                <a:lnTo>
                  <a:pt x="114337" y="97482"/>
                </a:lnTo>
                <a:cubicBezTo>
                  <a:pt x="111026" y="100794"/>
                  <a:pt x="105854" y="101315"/>
                  <a:pt x="101947" y="98710"/>
                </a:cubicBezTo>
                <a:lnTo>
                  <a:pt x="88925" y="90041"/>
                </a:lnTo>
                <a:cubicBezTo>
                  <a:pt x="85390" y="91492"/>
                  <a:pt x="81632" y="92534"/>
                  <a:pt x="77800" y="93055"/>
                </a:cubicBezTo>
                <a:lnTo>
                  <a:pt x="70879" y="107045"/>
                </a:lnTo>
                <a:cubicBezTo>
                  <a:pt x="68796" y="111249"/>
                  <a:pt x="64033" y="113370"/>
                  <a:pt x="59531" y="112179"/>
                </a:cubicBezTo>
                <a:lnTo>
                  <a:pt x="49783" y="109575"/>
                </a:lnTo>
                <a:cubicBezTo>
                  <a:pt x="45244" y="108347"/>
                  <a:pt x="42230" y="104105"/>
                  <a:pt x="42528" y="99454"/>
                </a:cubicBezTo>
                <a:lnTo>
                  <a:pt x="43532" y="83865"/>
                </a:lnTo>
                <a:cubicBezTo>
                  <a:pt x="40444" y="81483"/>
                  <a:pt x="37728" y="78730"/>
                  <a:pt x="35384" y="75679"/>
                </a:cubicBezTo>
                <a:lnTo>
                  <a:pt x="19757" y="76684"/>
                </a:lnTo>
                <a:cubicBezTo>
                  <a:pt x="15106" y="76981"/>
                  <a:pt x="10864" y="73930"/>
                  <a:pt x="9637" y="69428"/>
                </a:cubicBezTo>
                <a:lnTo>
                  <a:pt x="7032" y="59680"/>
                </a:lnTo>
                <a:cubicBezTo>
                  <a:pt x="5842" y="55178"/>
                  <a:pt x="7962" y="50416"/>
                  <a:pt x="12167" y="48332"/>
                </a:cubicBezTo>
                <a:lnTo>
                  <a:pt x="26194" y="41411"/>
                </a:lnTo>
                <a:cubicBezTo>
                  <a:pt x="26454" y="39514"/>
                  <a:pt x="26826" y="37654"/>
                  <a:pt x="27310" y="35756"/>
                </a:cubicBezTo>
                <a:cubicBezTo>
                  <a:pt x="27831" y="33858"/>
                  <a:pt x="28426" y="32035"/>
                  <a:pt x="29170" y="30287"/>
                </a:cubicBezTo>
                <a:lnTo>
                  <a:pt x="20501" y="17301"/>
                </a:lnTo>
                <a:cubicBezTo>
                  <a:pt x="17897" y="13395"/>
                  <a:pt x="18417" y="8223"/>
                  <a:pt x="21729" y="4911"/>
                </a:cubicBezTo>
                <a:lnTo>
                  <a:pt x="28873" y="-2232"/>
                </a:lnTo>
                <a:cubicBezTo>
                  <a:pt x="32184" y="-5544"/>
                  <a:pt x="37356" y="-6065"/>
                  <a:pt x="41263" y="-3460"/>
                </a:cubicBezTo>
                <a:lnTo>
                  <a:pt x="54285" y="5209"/>
                </a:lnTo>
                <a:cubicBezTo>
                  <a:pt x="57820" y="3758"/>
                  <a:pt x="61578" y="2716"/>
                  <a:pt x="65410" y="2195"/>
                </a:cubicBezTo>
                <a:lnTo>
                  <a:pt x="72330" y="-11795"/>
                </a:lnTo>
                <a:cubicBezTo>
                  <a:pt x="74414" y="-15999"/>
                  <a:pt x="79139" y="-18120"/>
                  <a:pt x="83679" y="-16929"/>
                </a:cubicBezTo>
                <a:close/>
                <a:moveTo>
                  <a:pt x="71586" y="31254"/>
                </a:moveTo>
                <a:cubicBezTo>
                  <a:pt x="62551" y="31254"/>
                  <a:pt x="55215" y="38590"/>
                  <a:pt x="55215" y="47625"/>
                </a:cubicBezTo>
                <a:cubicBezTo>
                  <a:pt x="55215" y="56660"/>
                  <a:pt x="62551" y="63996"/>
                  <a:pt x="71586" y="63996"/>
                </a:cubicBezTo>
                <a:cubicBezTo>
                  <a:pt x="80622" y="63996"/>
                  <a:pt x="87957" y="56660"/>
                  <a:pt x="87957" y="47625"/>
                </a:cubicBezTo>
                <a:cubicBezTo>
                  <a:pt x="87957" y="38590"/>
                  <a:pt x="80622" y="31254"/>
                  <a:pt x="71586" y="31254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7" name="Text 15"/>
          <p:cNvSpPr/>
          <p:nvPr/>
        </p:nvSpPr>
        <p:spPr>
          <a:xfrm>
            <a:off x="1219200" y="3854451"/>
            <a:ext cx="569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La Réalité Mathématique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219200" y="4197351"/>
            <a:ext cx="56769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Mais voici ce qui se passe réellement en quelques millisecondes :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219200" y="4635501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0" name="Text 18"/>
          <p:cNvSpPr/>
          <p:nvPr/>
        </p:nvSpPr>
        <p:spPr>
          <a:xfrm>
            <a:off x="1409700" y="4559301"/>
            <a:ext cx="5257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Des millions de nombres</a:t>
            </a:r>
            <a:r>
              <a:rPr lang="en-US" sz="120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dansent à travers des opérations mathématiques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1219200" y="4940301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2" name="Text 20"/>
          <p:cNvSpPr/>
          <p:nvPr/>
        </p:nvSpPr>
        <p:spPr>
          <a:xfrm>
            <a:off x="1409700" y="4864101"/>
            <a:ext cx="3771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Chaque opération est orchestrée par un </a:t>
            </a:r>
            <a:r>
              <a:rPr lang="en-US" sz="120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Transformer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1219200" y="5245101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4" name="Text 22"/>
          <p:cNvSpPr/>
          <p:nvPr/>
        </p:nvSpPr>
        <p:spPr>
          <a:xfrm>
            <a:off x="1409700" y="5168901"/>
            <a:ext cx="3467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Multiplications et additions</a:t>
            </a:r>
            <a:r>
              <a:rPr lang="en-US" sz="120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, des milliards de fois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245350" y="1225550"/>
            <a:ext cx="4556125" cy="2984500"/>
          </a:xfrm>
          <a:custGeom>
            <a:avLst/>
            <a:gdLst/>
            <a:ahLst/>
            <a:cxnLst/>
            <a:rect l="l" t="t" r="r" b="b"/>
            <a:pathLst>
              <a:path w="4556125" h="2984500">
                <a:moveTo>
                  <a:pt x="76194" y="0"/>
                </a:moveTo>
                <a:lnTo>
                  <a:pt x="4479931" y="0"/>
                </a:lnTo>
                <a:cubicBezTo>
                  <a:pt x="4522012" y="0"/>
                  <a:pt x="4556125" y="34113"/>
                  <a:pt x="4556125" y="76194"/>
                </a:cubicBezTo>
                <a:lnTo>
                  <a:pt x="4556125" y="2908306"/>
                </a:lnTo>
                <a:cubicBezTo>
                  <a:pt x="4556125" y="2950387"/>
                  <a:pt x="4522012" y="2984500"/>
                  <a:pt x="4479931" y="2984500"/>
                </a:cubicBezTo>
                <a:lnTo>
                  <a:pt x="76194" y="2984500"/>
                </a:lnTo>
                <a:cubicBezTo>
                  <a:pt x="34113" y="2984500"/>
                  <a:pt x="0" y="2950387"/>
                  <a:pt x="0" y="2908306"/>
                </a:cubicBezTo>
                <a:lnTo>
                  <a:pt x="0" y="76194"/>
                </a:lnTo>
                <a:cubicBezTo>
                  <a:pt x="0" y="34142"/>
                  <a:pt x="34142" y="0"/>
                  <a:pt x="76194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26" name="Shape 24"/>
          <p:cNvSpPr/>
          <p:nvPr/>
        </p:nvSpPr>
        <p:spPr>
          <a:xfrm>
            <a:off x="7466013" y="1460502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100719" y="0"/>
                  <a:pt x="105742" y="3014"/>
                  <a:pt x="108347" y="7813"/>
                </a:cubicBezTo>
                <a:lnTo>
                  <a:pt x="188714" y="156642"/>
                </a:lnTo>
                <a:cubicBezTo>
                  <a:pt x="191207" y="161255"/>
                  <a:pt x="191095" y="166836"/>
                  <a:pt x="188416" y="171338"/>
                </a:cubicBezTo>
                <a:cubicBezTo>
                  <a:pt x="185737" y="175840"/>
                  <a:pt x="180863" y="178594"/>
                  <a:pt x="175617" y="178594"/>
                </a:cubicBezTo>
                <a:lnTo>
                  <a:pt x="14883" y="178594"/>
                </a:lnTo>
                <a:cubicBezTo>
                  <a:pt x="9637" y="178594"/>
                  <a:pt x="4800" y="175840"/>
                  <a:pt x="2084" y="171338"/>
                </a:cubicBezTo>
                <a:cubicBezTo>
                  <a:pt x="-633" y="166836"/>
                  <a:pt x="-707" y="161255"/>
                  <a:pt x="1786" y="156642"/>
                </a:cubicBezTo>
                <a:lnTo>
                  <a:pt x="82153" y="7813"/>
                </a:lnTo>
                <a:cubicBezTo>
                  <a:pt x="84758" y="3014"/>
                  <a:pt x="89781" y="0"/>
                  <a:pt x="95250" y="0"/>
                </a:cubicBezTo>
                <a:close/>
                <a:moveTo>
                  <a:pt x="95250" y="62508"/>
                </a:moveTo>
                <a:cubicBezTo>
                  <a:pt x="90301" y="62508"/>
                  <a:pt x="86320" y="66489"/>
                  <a:pt x="86320" y="71438"/>
                </a:cubicBezTo>
                <a:lnTo>
                  <a:pt x="86320" y="113109"/>
                </a:lnTo>
                <a:cubicBezTo>
                  <a:pt x="86320" y="118058"/>
                  <a:pt x="90301" y="122039"/>
                  <a:pt x="95250" y="122039"/>
                </a:cubicBezTo>
                <a:cubicBezTo>
                  <a:pt x="100199" y="122039"/>
                  <a:pt x="104180" y="118058"/>
                  <a:pt x="104180" y="113109"/>
                </a:cubicBezTo>
                <a:lnTo>
                  <a:pt x="104180" y="71438"/>
                </a:lnTo>
                <a:cubicBezTo>
                  <a:pt x="104180" y="66489"/>
                  <a:pt x="100199" y="62508"/>
                  <a:pt x="95250" y="62508"/>
                </a:cubicBezTo>
                <a:close/>
                <a:moveTo>
                  <a:pt x="105184" y="142875"/>
                </a:moveTo>
                <a:cubicBezTo>
                  <a:pt x="105410" y="139188"/>
                  <a:pt x="103571" y="135679"/>
                  <a:pt x="100410" y="133767"/>
                </a:cubicBezTo>
                <a:cubicBezTo>
                  <a:pt x="97249" y="131855"/>
                  <a:pt x="93288" y="131855"/>
                  <a:pt x="90127" y="133767"/>
                </a:cubicBezTo>
                <a:cubicBezTo>
                  <a:pt x="86966" y="135679"/>
                  <a:pt x="85127" y="139188"/>
                  <a:pt x="85353" y="142875"/>
                </a:cubicBezTo>
                <a:cubicBezTo>
                  <a:pt x="85127" y="146562"/>
                  <a:pt x="86966" y="150071"/>
                  <a:pt x="90127" y="151983"/>
                </a:cubicBezTo>
                <a:cubicBezTo>
                  <a:pt x="93288" y="153895"/>
                  <a:pt x="97249" y="153895"/>
                  <a:pt x="100410" y="151983"/>
                </a:cubicBezTo>
                <a:cubicBezTo>
                  <a:pt x="103571" y="150071"/>
                  <a:pt x="105410" y="146562"/>
                  <a:pt x="105184" y="142875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7" name="Text 25"/>
          <p:cNvSpPr/>
          <p:nvPr/>
        </p:nvSpPr>
        <p:spPr>
          <a:xfrm>
            <a:off x="7680325" y="1422402"/>
            <a:ext cx="4019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Ce que le modèle N'A PAS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442200" y="1841502"/>
            <a:ext cx="4162425" cy="647700"/>
          </a:xfrm>
          <a:custGeom>
            <a:avLst/>
            <a:gdLst/>
            <a:ahLst/>
            <a:cxnLst/>
            <a:rect l="l" t="t" r="r" b="b"/>
            <a:pathLst>
              <a:path w="4162425" h="647700">
                <a:moveTo>
                  <a:pt x="38098" y="0"/>
                </a:moveTo>
                <a:lnTo>
                  <a:pt x="4124327" y="0"/>
                </a:lnTo>
                <a:cubicBezTo>
                  <a:pt x="4145354" y="0"/>
                  <a:pt x="4162425" y="17071"/>
                  <a:pt x="4162425" y="38098"/>
                </a:cubicBezTo>
                <a:lnTo>
                  <a:pt x="4162425" y="609602"/>
                </a:lnTo>
                <a:cubicBezTo>
                  <a:pt x="4162425" y="630643"/>
                  <a:pt x="4145368" y="647700"/>
                  <a:pt x="4124327" y="647700"/>
                </a:cubicBezTo>
                <a:lnTo>
                  <a:pt x="38098" y="647700"/>
                </a:lnTo>
                <a:cubicBezTo>
                  <a:pt x="17071" y="647700"/>
                  <a:pt x="0" y="630629"/>
                  <a:pt x="0" y="6096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9" name="Shape 27"/>
          <p:cNvSpPr/>
          <p:nvPr/>
        </p:nvSpPr>
        <p:spPr>
          <a:xfrm>
            <a:off x="7575550" y="199390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0" name="Text 28"/>
          <p:cNvSpPr/>
          <p:nvPr/>
        </p:nvSpPr>
        <p:spPr>
          <a:xfrm>
            <a:off x="7861300" y="1955802"/>
            <a:ext cx="1962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Pas de définition de "pizza"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861300" y="2184402"/>
            <a:ext cx="1952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Aucune entrée de dictionnaire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7442200" y="2603502"/>
            <a:ext cx="4162425" cy="647700"/>
          </a:xfrm>
          <a:custGeom>
            <a:avLst/>
            <a:gdLst/>
            <a:ahLst/>
            <a:cxnLst/>
            <a:rect l="l" t="t" r="r" b="b"/>
            <a:pathLst>
              <a:path w="4162425" h="647700">
                <a:moveTo>
                  <a:pt x="38098" y="0"/>
                </a:moveTo>
                <a:lnTo>
                  <a:pt x="4124327" y="0"/>
                </a:lnTo>
                <a:cubicBezTo>
                  <a:pt x="4145354" y="0"/>
                  <a:pt x="4162425" y="17071"/>
                  <a:pt x="4162425" y="38098"/>
                </a:cubicBezTo>
                <a:lnTo>
                  <a:pt x="4162425" y="609602"/>
                </a:lnTo>
                <a:cubicBezTo>
                  <a:pt x="4162425" y="630643"/>
                  <a:pt x="4145368" y="647700"/>
                  <a:pt x="4124327" y="647700"/>
                </a:cubicBezTo>
                <a:lnTo>
                  <a:pt x="38098" y="647700"/>
                </a:lnTo>
                <a:cubicBezTo>
                  <a:pt x="17071" y="647700"/>
                  <a:pt x="0" y="630629"/>
                  <a:pt x="0" y="6096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3" name="Shape 31"/>
          <p:cNvSpPr/>
          <p:nvPr/>
        </p:nvSpPr>
        <p:spPr>
          <a:xfrm>
            <a:off x="7575550" y="275590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4" name="Text 32"/>
          <p:cNvSpPr/>
          <p:nvPr/>
        </p:nvSpPr>
        <p:spPr>
          <a:xfrm>
            <a:off x="7861300" y="2717802"/>
            <a:ext cx="1857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Pas de règles de poésie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861300" y="2946402"/>
            <a:ext cx="1847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Personne n'a codé ces règles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7442200" y="3365502"/>
            <a:ext cx="4162425" cy="647700"/>
          </a:xfrm>
          <a:custGeom>
            <a:avLst/>
            <a:gdLst/>
            <a:ahLst/>
            <a:cxnLst/>
            <a:rect l="l" t="t" r="r" b="b"/>
            <a:pathLst>
              <a:path w="4162425" h="647700">
                <a:moveTo>
                  <a:pt x="38098" y="0"/>
                </a:moveTo>
                <a:lnTo>
                  <a:pt x="4124327" y="0"/>
                </a:lnTo>
                <a:cubicBezTo>
                  <a:pt x="4145354" y="0"/>
                  <a:pt x="4162425" y="17071"/>
                  <a:pt x="4162425" y="38098"/>
                </a:cubicBezTo>
                <a:lnTo>
                  <a:pt x="4162425" y="609602"/>
                </a:lnTo>
                <a:cubicBezTo>
                  <a:pt x="4162425" y="630643"/>
                  <a:pt x="4145368" y="647700"/>
                  <a:pt x="4124327" y="647700"/>
                </a:cubicBezTo>
                <a:lnTo>
                  <a:pt x="38098" y="647700"/>
                </a:lnTo>
                <a:cubicBezTo>
                  <a:pt x="17071" y="647700"/>
                  <a:pt x="0" y="630629"/>
                  <a:pt x="0" y="6096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7" name="Shape 35"/>
          <p:cNvSpPr/>
          <p:nvPr/>
        </p:nvSpPr>
        <p:spPr>
          <a:xfrm>
            <a:off x="7575550" y="351790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8" name="Text 36"/>
          <p:cNvSpPr/>
          <p:nvPr/>
        </p:nvSpPr>
        <p:spPr>
          <a:xfrm>
            <a:off x="7861300" y="3479802"/>
            <a:ext cx="2600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Pas de base de données de poèmes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861300" y="3708402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Il ne recherche pas dans une DB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245350" y="4375151"/>
            <a:ext cx="4556125" cy="1412875"/>
          </a:xfrm>
          <a:custGeom>
            <a:avLst/>
            <a:gdLst/>
            <a:ahLst/>
            <a:cxnLst/>
            <a:rect l="l" t="t" r="r" b="b"/>
            <a:pathLst>
              <a:path w="4556125" h="1412875">
                <a:moveTo>
                  <a:pt x="76196" y="0"/>
                </a:moveTo>
                <a:lnTo>
                  <a:pt x="4479929" y="0"/>
                </a:lnTo>
                <a:cubicBezTo>
                  <a:pt x="4522011" y="0"/>
                  <a:pt x="4556125" y="34114"/>
                  <a:pt x="4556125" y="76196"/>
                </a:cubicBezTo>
                <a:lnTo>
                  <a:pt x="4556125" y="1336679"/>
                </a:lnTo>
                <a:cubicBezTo>
                  <a:pt x="4556125" y="1378761"/>
                  <a:pt x="4522011" y="1412875"/>
                  <a:pt x="4479929" y="1412875"/>
                </a:cubicBezTo>
                <a:lnTo>
                  <a:pt x="76196" y="1412875"/>
                </a:lnTo>
                <a:cubicBezTo>
                  <a:pt x="34114" y="1412875"/>
                  <a:pt x="0" y="1378761"/>
                  <a:pt x="0" y="1336679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gradFill flip="none" rotWithShape="1">
            <a:gsLst>
              <a:gs pos="0">
                <a:srgbClr val="3D8B75">
                  <a:alpha val="20000"/>
                </a:srgbClr>
              </a:gs>
              <a:gs pos="100000">
                <a:srgbClr val="E8A94D">
                  <a:alpha val="20000"/>
                </a:srgbClr>
              </a:gs>
            </a:gsLst>
            <a:lin ang="2700000" scaled="1"/>
          </a:gradFill>
          <a:ln w="16933">
            <a:solidFill>
              <a:srgbClr val="E8A94D"/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41" name="Shape 39"/>
          <p:cNvSpPr/>
          <p:nvPr/>
        </p:nvSpPr>
        <p:spPr>
          <a:xfrm>
            <a:off x="7516019" y="4572000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163469" y="214313"/>
                </a:moveTo>
                <a:cubicBezTo>
                  <a:pt x="167543" y="201867"/>
                  <a:pt x="175692" y="190593"/>
                  <a:pt x="184900" y="180882"/>
                </a:cubicBezTo>
                <a:cubicBezTo>
                  <a:pt x="203150" y="161683"/>
                  <a:pt x="214312" y="135731"/>
                  <a:pt x="214312" y="107156"/>
                </a:cubicBezTo>
                <a:cubicBezTo>
                  <a:pt x="214312" y="47997"/>
                  <a:pt x="166315" y="0"/>
                  <a:pt x="107156" y="0"/>
                </a:cubicBezTo>
                <a:cubicBezTo>
                  <a:pt x="47997" y="0"/>
                  <a:pt x="0" y="47997"/>
                  <a:pt x="0" y="107156"/>
                </a:cubicBezTo>
                <a:cubicBezTo>
                  <a:pt x="0" y="135731"/>
                  <a:pt x="11162" y="161683"/>
                  <a:pt x="29412" y="180882"/>
                </a:cubicBezTo>
                <a:cubicBezTo>
                  <a:pt x="38621" y="190593"/>
                  <a:pt x="46825" y="201867"/>
                  <a:pt x="50843" y="214313"/>
                </a:cubicBezTo>
                <a:lnTo>
                  <a:pt x="163413" y="214313"/>
                </a:lnTo>
                <a:close/>
                <a:moveTo>
                  <a:pt x="160734" y="241102"/>
                </a:moveTo>
                <a:lnTo>
                  <a:pt x="53578" y="241102"/>
                </a:lnTo>
                <a:lnTo>
                  <a:pt x="53578" y="250031"/>
                </a:lnTo>
                <a:cubicBezTo>
                  <a:pt x="53578" y="274700"/>
                  <a:pt x="73558" y="294680"/>
                  <a:pt x="98227" y="294680"/>
                </a:cubicBezTo>
                <a:lnTo>
                  <a:pt x="116086" y="294680"/>
                </a:lnTo>
                <a:cubicBezTo>
                  <a:pt x="140754" y="294680"/>
                  <a:pt x="160734" y="274700"/>
                  <a:pt x="160734" y="250031"/>
                </a:cubicBezTo>
                <a:lnTo>
                  <a:pt x="160734" y="241102"/>
                </a:lnTo>
                <a:close/>
                <a:moveTo>
                  <a:pt x="102691" y="62508"/>
                </a:moveTo>
                <a:cubicBezTo>
                  <a:pt x="80479" y="62508"/>
                  <a:pt x="62508" y="80479"/>
                  <a:pt x="62508" y="102691"/>
                </a:cubicBezTo>
                <a:cubicBezTo>
                  <a:pt x="62508" y="110114"/>
                  <a:pt x="56536" y="116086"/>
                  <a:pt x="49113" y="116086"/>
                </a:cubicBezTo>
                <a:cubicBezTo>
                  <a:pt x="41690" y="116086"/>
                  <a:pt x="35719" y="110114"/>
                  <a:pt x="35719" y="102691"/>
                </a:cubicBezTo>
                <a:cubicBezTo>
                  <a:pt x="35719" y="65689"/>
                  <a:pt x="65689" y="35719"/>
                  <a:pt x="102691" y="35719"/>
                </a:cubicBezTo>
                <a:cubicBezTo>
                  <a:pt x="110114" y="35719"/>
                  <a:pt x="116086" y="41690"/>
                  <a:pt x="116086" y="49113"/>
                </a:cubicBezTo>
                <a:cubicBezTo>
                  <a:pt x="116086" y="56536"/>
                  <a:pt x="110114" y="62508"/>
                  <a:pt x="102691" y="62508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2" name="Text 40"/>
          <p:cNvSpPr/>
          <p:nvPr/>
        </p:nvSpPr>
        <p:spPr>
          <a:xfrm>
            <a:off x="7913688" y="4581525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La Question Fondamentale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442200" y="4972050"/>
            <a:ext cx="425767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Comment des </a:t>
            </a:r>
            <a:r>
              <a:rPr lang="en-US" sz="150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multiplications et additions</a:t>
            </a: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peuvent-elles créer de la </a:t>
            </a:r>
            <a:r>
              <a:rPr lang="en-US" sz="1500" b="1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poésie</a:t>
            </a: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?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6296" y="470370"/>
            <a:ext cx="451556" cy="37630"/>
          </a:xfrm>
          <a:custGeom>
            <a:avLst/>
            <a:gdLst/>
            <a:ahLst/>
            <a:cxnLst/>
            <a:rect l="l" t="t" r="r" b="b"/>
            <a:pathLst>
              <a:path w="451556" h="37630">
                <a:moveTo>
                  <a:pt x="0" y="0"/>
                </a:moveTo>
                <a:lnTo>
                  <a:pt x="451556" y="0"/>
                </a:lnTo>
                <a:lnTo>
                  <a:pt x="451556" y="37630"/>
                </a:lnTo>
                <a:lnTo>
                  <a:pt x="0" y="37630"/>
                </a:lnTo>
                <a:lnTo>
                  <a:pt x="0" y="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940741" y="376296"/>
            <a:ext cx="1928519" cy="2257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kern="0" spc="59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HISTOIRE &amp; ÉVOLUTION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76296" y="677333"/>
            <a:ext cx="11608741" cy="376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67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L'Évolution de l'IA : Des Règles au Deep Learning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95111" y="1204148"/>
            <a:ext cx="3932296" cy="4600222"/>
          </a:xfrm>
          <a:custGeom>
            <a:avLst/>
            <a:gdLst/>
            <a:ahLst/>
            <a:cxnLst/>
            <a:rect l="l" t="t" r="r" b="b"/>
            <a:pathLst>
              <a:path w="3932296" h="4600222">
                <a:moveTo>
                  <a:pt x="37630" y="0"/>
                </a:moveTo>
                <a:lnTo>
                  <a:pt x="3857032" y="0"/>
                </a:lnTo>
                <a:cubicBezTo>
                  <a:pt x="3898599" y="0"/>
                  <a:pt x="3932296" y="33697"/>
                  <a:pt x="3932296" y="75264"/>
                </a:cubicBezTo>
                <a:lnTo>
                  <a:pt x="3932296" y="4524958"/>
                </a:lnTo>
                <a:cubicBezTo>
                  <a:pt x="3932296" y="4566525"/>
                  <a:pt x="3898599" y="4600222"/>
                  <a:pt x="3857032" y="4600222"/>
                </a:cubicBezTo>
                <a:lnTo>
                  <a:pt x="37630" y="4600222"/>
                </a:lnTo>
                <a:cubicBezTo>
                  <a:pt x="16847" y="4600222"/>
                  <a:pt x="0" y="4583375"/>
                  <a:pt x="0" y="4562593"/>
                </a:cubicBezTo>
                <a:lnTo>
                  <a:pt x="0" y="37630"/>
                </a:lnTo>
                <a:cubicBezTo>
                  <a:pt x="0" y="16861"/>
                  <a:pt x="16861" y="0"/>
                  <a:pt x="3763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395111" y="1204148"/>
            <a:ext cx="37630" cy="4600222"/>
          </a:xfrm>
          <a:custGeom>
            <a:avLst/>
            <a:gdLst/>
            <a:ahLst/>
            <a:cxnLst/>
            <a:rect l="l" t="t" r="r" b="b"/>
            <a:pathLst>
              <a:path w="37630" h="4600222">
                <a:moveTo>
                  <a:pt x="37630" y="0"/>
                </a:moveTo>
                <a:lnTo>
                  <a:pt x="37630" y="0"/>
                </a:lnTo>
                <a:lnTo>
                  <a:pt x="37630" y="4600222"/>
                </a:lnTo>
                <a:lnTo>
                  <a:pt x="37630" y="4600222"/>
                </a:lnTo>
                <a:cubicBezTo>
                  <a:pt x="16847" y="4600222"/>
                  <a:pt x="0" y="4583375"/>
                  <a:pt x="0" y="4562593"/>
                </a:cubicBezTo>
                <a:lnTo>
                  <a:pt x="0" y="37630"/>
                </a:lnTo>
                <a:cubicBezTo>
                  <a:pt x="0" y="16847"/>
                  <a:pt x="16847" y="0"/>
                  <a:pt x="3763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Shape 5"/>
          <p:cNvSpPr/>
          <p:nvPr/>
        </p:nvSpPr>
        <p:spPr>
          <a:xfrm>
            <a:off x="625593" y="1429926"/>
            <a:ext cx="188148" cy="188148"/>
          </a:xfrm>
          <a:custGeom>
            <a:avLst/>
            <a:gdLst/>
            <a:ahLst/>
            <a:cxnLst/>
            <a:rect l="l" t="t" r="r" b="b"/>
            <a:pathLst>
              <a:path w="188148" h="188148">
                <a:moveTo>
                  <a:pt x="70556" y="23519"/>
                </a:moveTo>
                <a:cubicBezTo>
                  <a:pt x="70556" y="17014"/>
                  <a:pt x="75810" y="11759"/>
                  <a:pt x="82315" y="11759"/>
                </a:cubicBezTo>
                <a:lnTo>
                  <a:pt x="105833" y="11759"/>
                </a:lnTo>
                <a:cubicBezTo>
                  <a:pt x="112338" y="11759"/>
                  <a:pt x="117593" y="17014"/>
                  <a:pt x="117593" y="23519"/>
                </a:cubicBezTo>
                <a:lnTo>
                  <a:pt x="117593" y="47037"/>
                </a:lnTo>
                <a:cubicBezTo>
                  <a:pt x="117593" y="53541"/>
                  <a:pt x="112338" y="58796"/>
                  <a:pt x="105833" y="58796"/>
                </a:cubicBezTo>
                <a:lnTo>
                  <a:pt x="102894" y="58796"/>
                </a:lnTo>
                <a:lnTo>
                  <a:pt x="102894" y="82315"/>
                </a:lnTo>
                <a:lnTo>
                  <a:pt x="146991" y="82315"/>
                </a:lnTo>
                <a:cubicBezTo>
                  <a:pt x="161616" y="82315"/>
                  <a:pt x="173449" y="94148"/>
                  <a:pt x="173449" y="108773"/>
                </a:cubicBezTo>
                <a:lnTo>
                  <a:pt x="173449" y="129352"/>
                </a:lnTo>
                <a:lnTo>
                  <a:pt x="176389" y="129352"/>
                </a:lnTo>
                <a:cubicBezTo>
                  <a:pt x="182893" y="129352"/>
                  <a:pt x="188148" y="134607"/>
                  <a:pt x="188148" y="141111"/>
                </a:cubicBezTo>
                <a:lnTo>
                  <a:pt x="188148" y="164630"/>
                </a:lnTo>
                <a:cubicBezTo>
                  <a:pt x="188148" y="171134"/>
                  <a:pt x="182893" y="176389"/>
                  <a:pt x="176389" y="176389"/>
                </a:cubicBezTo>
                <a:lnTo>
                  <a:pt x="152870" y="176389"/>
                </a:lnTo>
                <a:cubicBezTo>
                  <a:pt x="146366" y="176389"/>
                  <a:pt x="141111" y="171134"/>
                  <a:pt x="141111" y="164630"/>
                </a:cubicBezTo>
                <a:lnTo>
                  <a:pt x="141111" y="141111"/>
                </a:lnTo>
                <a:cubicBezTo>
                  <a:pt x="141111" y="134607"/>
                  <a:pt x="146366" y="129352"/>
                  <a:pt x="152870" y="129352"/>
                </a:cubicBezTo>
                <a:lnTo>
                  <a:pt x="155810" y="129352"/>
                </a:lnTo>
                <a:lnTo>
                  <a:pt x="155810" y="108773"/>
                </a:lnTo>
                <a:cubicBezTo>
                  <a:pt x="155810" y="103886"/>
                  <a:pt x="151878" y="99954"/>
                  <a:pt x="146991" y="99954"/>
                </a:cubicBezTo>
                <a:lnTo>
                  <a:pt x="102894" y="99954"/>
                </a:lnTo>
                <a:lnTo>
                  <a:pt x="102894" y="129352"/>
                </a:lnTo>
                <a:lnTo>
                  <a:pt x="105833" y="129352"/>
                </a:lnTo>
                <a:cubicBezTo>
                  <a:pt x="112338" y="129352"/>
                  <a:pt x="117593" y="134607"/>
                  <a:pt x="117593" y="141111"/>
                </a:cubicBezTo>
                <a:lnTo>
                  <a:pt x="117593" y="164630"/>
                </a:lnTo>
                <a:cubicBezTo>
                  <a:pt x="117593" y="171134"/>
                  <a:pt x="112338" y="176389"/>
                  <a:pt x="105833" y="176389"/>
                </a:cubicBezTo>
                <a:lnTo>
                  <a:pt x="82315" y="176389"/>
                </a:lnTo>
                <a:cubicBezTo>
                  <a:pt x="75810" y="176389"/>
                  <a:pt x="70556" y="171134"/>
                  <a:pt x="70556" y="164630"/>
                </a:cubicBezTo>
                <a:lnTo>
                  <a:pt x="70556" y="141111"/>
                </a:lnTo>
                <a:cubicBezTo>
                  <a:pt x="70556" y="134607"/>
                  <a:pt x="75810" y="129352"/>
                  <a:pt x="82315" y="129352"/>
                </a:cubicBezTo>
                <a:lnTo>
                  <a:pt x="85255" y="129352"/>
                </a:lnTo>
                <a:lnTo>
                  <a:pt x="85255" y="99954"/>
                </a:lnTo>
                <a:lnTo>
                  <a:pt x="41157" y="99954"/>
                </a:lnTo>
                <a:cubicBezTo>
                  <a:pt x="36270" y="99954"/>
                  <a:pt x="32338" y="103886"/>
                  <a:pt x="32338" y="108773"/>
                </a:cubicBezTo>
                <a:lnTo>
                  <a:pt x="32338" y="129352"/>
                </a:lnTo>
                <a:lnTo>
                  <a:pt x="35278" y="129352"/>
                </a:lnTo>
                <a:cubicBezTo>
                  <a:pt x="41782" y="129352"/>
                  <a:pt x="47037" y="134607"/>
                  <a:pt x="47037" y="141111"/>
                </a:cubicBezTo>
                <a:lnTo>
                  <a:pt x="47037" y="164630"/>
                </a:lnTo>
                <a:cubicBezTo>
                  <a:pt x="47037" y="171134"/>
                  <a:pt x="41782" y="176389"/>
                  <a:pt x="35278" y="176389"/>
                </a:cubicBezTo>
                <a:lnTo>
                  <a:pt x="11759" y="176389"/>
                </a:lnTo>
                <a:cubicBezTo>
                  <a:pt x="5255" y="176389"/>
                  <a:pt x="0" y="171134"/>
                  <a:pt x="0" y="164630"/>
                </a:cubicBezTo>
                <a:lnTo>
                  <a:pt x="0" y="141111"/>
                </a:lnTo>
                <a:cubicBezTo>
                  <a:pt x="0" y="134607"/>
                  <a:pt x="5255" y="129352"/>
                  <a:pt x="11759" y="129352"/>
                </a:cubicBezTo>
                <a:lnTo>
                  <a:pt x="14699" y="129352"/>
                </a:lnTo>
                <a:lnTo>
                  <a:pt x="14699" y="108773"/>
                </a:lnTo>
                <a:cubicBezTo>
                  <a:pt x="14699" y="94148"/>
                  <a:pt x="26532" y="82315"/>
                  <a:pt x="41157" y="82315"/>
                </a:cubicBezTo>
                <a:lnTo>
                  <a:pt x="85255" y="82315"/>
                </a:lnTo>
                <a:lnTo>
                  <a:pt x="85255" y="58796"/>
                </a:lnTo>
                <a:lnTo>
                  <a:pt x="82315" y="58796"/>
                </a:lnTo>
                <a:cubicBezTo>
                  <a:pt x="75810" y="58796"/>
                  <a:pt x="70556" y="53541"/>
                  <a:pt x="70556" y="47037"/>
                </a:cubicBezTo>
                <a:lnTo>
                  <a:pt x="70556" y="23519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Text 6"/>
          <p:cNvSpPr/>
          <p:nvPr/>
        </p:nvSpPr>
        <p:spPr>
          <a:xfrm>
            <a:off x="837259" y="1392296"/>
            <a:ext cx="3396074" cy="2634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81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Hiérarchie de l'IA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08346" y="1774864"/>
            <a:ext cx="3521506" cy="727506"/>
          </a:xfrm>
          <a:custGeom>
            <a:avLst/>
            <a:gdLst/>
            <a:ahLst/>
            <a:cxnLst/>
            <a:rect l="l" t="t" r="r" b="b"/>
            <a:pathLst>
              <a:path w="3521506" h="727506">
                <a:moveTo>
                  <a:pt x="75261" y="0"/>
                </a:moveTo>
                <a:lnTo>
                  <a:pt x="3446246" y="0"/>
                </a:lnTo>
                <a:cubicBezTo>
                  <a:pt x="3487811" y="0"/>
                  <a:pt x="3521506" y="33695"/>
                  <a:pt x="3521506" y="75261"/>
                </a:cubicBezTo>
                <a:lnTo>
                  <a:pt x="3521506" y="652246"/>
                </a:lnTo>
                <a:cubicBezTo>
                  <a:pt x="3521506" y="693811"/>
                  <a:pt x="3487811" y="727506"/>
                  <a:pt x="3446246" y="727506"/>
                </a:cubicBezTo>
                <a:lnTo>
                  <a:pt x="75261" y="727506"/>
                </a:lnTo>
                <a:cubicBezTo>
                  <a:pt x="33723" y="727506"/>
                  <a:pt x="0" y="693783"/>
                  <a:pt x="0" y="652246"/>
                </a:cubicBezTo>
                <a:lnTo>
                  <a:pt x="0" y="75261"/>
                </a:lnTo>
                <a:cubicBezTo>
                  <a:pt x="0" y="33723"/>
                  <a:pt x="33723" y="0"/>
                  <a:pt x="75261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 w="16933">
            <a:solidFill>
              <a:srgbClr val="3D8B7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0" name="Text 8"/>
          <p:cNvSpPr/>
          <p:nvPr/>
        </p:nvSpPr>
        <p:spPr>
          <a:xfrm>
            <a:off x="727506" y="1894026"/>
            <a:ext cx="1806222" cy="2634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33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Intelligence Artificielle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44494" y="1950471"/>
            <a:ext cx="150519" cy="150519"/>
          </a:xfrm>
          <a:custGeom>
            <a:avLst/>
            <a:gdLst/>
            <a:ahLst/>
            <a:cxnLst/>
            <a:rect l="l" t="t" r="r" b="b"/>
            <a:pathLst>
              <a:path w="150519" h="150519">
                <a:moveTo>
                  <a:pt x="35278" y="16463"/>
                </a:moveTo>
                <a:cubicBezTo>
                  <a:pt x="35278" y="7379"/>
                  <a:pt x="42657" y="0"/>
                  <a:pt x="51741" y="0"/>
                </a:cubicBezTo>
                <a:lnTo>
                  <a:pt x="58796" y="0"/>
                </a:lnTo>
                <a:cubicBezTo>
                  <a:pt x="64000" y="0"/>
                  <a:pt x="68204" y="4204"/>
                  <a:pt x="68204" y="9407"/>
                </a:cubicBezTo>
                <a:lnTo>
                  <a:pt x="68204" y="141111"/>
                </a:lnTo>
                <a:cubicBezTo>
                  <a:pt x="68204" y="146315"/>
                  <a:pt x="64000" y="150519"/>
                  <a:pt x="58796" y="150519"/>
                </a:cubicBezTo>
                <a:lnTo>
                  <a:pt x="49389" y="150519"/>
                </a:lnTo>
                <a:cubicBezTo>
                  <a:pt x="40628" y="150519"/>
                  <a:pt x="33249" y="144521"/>
                  <a:pt x="31162" y="136407"/>
                </a:cubicBezTo>
                <a:cubicBezTo>
                  <a:pt x="30956" y="136407"/>
                  <a:pt x="30780" y="136407"/>
                  <a:pt x="30574" y="136407"/>
                </a:cubicBezTo>
                <a:cubicBezTo>
                  <a:pt x="17580" y="136407"/>
                  <a:pt x="7056" y="125883"/>
                  <a:pt x="7056" y="112889"/>
                </a:cubicBezTo>
                <a:cubicBezTo>
                  <a:pt x="7056" y="107597"/>
                  <a:pt x="8819" y="102717"/>
                  <a:pt x="11759" y="98778"/>
                </a:cubicBezTo>
                <a:cubicBezTo>
                  <a:pt x="6056" y="94486"/>
                  <a:pt x="2352" y="87665"/>
                  <a:pt x="2352" y="79963"/>
                </a:cubicBezTo>
                <a:cubicBezTo>
                  <a:pt x="2352" y="70879"/>
                  <a:pt x="7526" y="62971"/>
                  <a:pt x="15052" y="59061"/>
                </a:cubicBezTo>
                <a:cubicBezTo>
                  <a:pt x="12965" y="55533"/>
                  <a:pt x="11759" y="51417"/>
                  <a:pt x="11759" y="47037"/>
                </a:cubicBezTo>
                <a:cubicBezTo>
                  <a:pt x="11759" y="34043"/>
                  <a:pt x="22284" y="23519"/>
                  <a:pt x="35278" y="23519"/>
                </a:cubicBezTo>
                <a:lnTo>
                  <a:pt x="35278" y="16463"/>
                </a:lnTo>
                <a:close/>
                <a:moveTo>
                  <a:pt x="115241" y="16463"/>
                </a:moveTo>
                <a:lnTo>
                  <a:pt x="115241" y="23519"/>
                </a:lnTo>
                <a:cubicBezTo>
                  <a:pt x="128235" y="23519"/>
                  <a:pt x="138759" y="34043"/>
                  <a:pt x="138759" y="47037"/>
                </a:cubicBezTo>
                <a:cubicBezTo>
                  <a:pt x="138759" y="51447"/>
                  <a:pt x="137554" y="55563"/>
                  <a:pt x="135467" y="59061"/>
                </a:cubicBezTo>
                <a:cubicBezTo>
                  <a:pt x="143022" y="62971"/>
                  <a:pt x="148167" y="70850"/>
                  <a:pt x="148167" y="79963"/>
                </a:cubicBezTo>
                <a:cubicBezTo>
                  <a:pt x="148167" y="87665"/>
                  <a:pt x="144462" y="94486"/>
                  <a:pt x="138759" y="98778"/>
                </a:cubicBezTo>
                <a:cubicBezTo>
                  <a:pt x="141699" y="102717"/>
                  <a:pt x="143463" y="107597"/>
                  <a:pt x="143463" y="112889"/>
                </a:cubicBezTo>
                <a:cubicBezTo>
                  <a:pt x="143463" y="125883"/>
                  <a:pt x="132938" y="136407"/>
                  <a:pt x="119944" y="136407"/>
                </a:cubicBezTo>
                <a:cubicBezTo>
                  <a:pt x="119739" y="136407"/>
                  <a:pt x="119562" y="136407"/>
                  <a:pt x="119356" y="136407"/>
                </a:cubicBezTo>
                <a:cubicBezTo>
                  <a:pt x="117269" y="144521"/>
                  <a:pt x="109890" y="150519"/>
                  <a:pt x="101130" y="150519"/>
                </a:cubicBezTo>
                <a:lnTo>
                  <a:pt x="91722" y="150519"/>
                </a:lnTo>
                <a:cubicBezTo>
                  <a:pt x="86519" y="150519"/>
                  <a:pt x="82315" y="146315"/>
                  <a:pt x="82315" y="141111"/>
                </a:cubicBezTo>
                <a:lnTo>
                  <a:pt x="82315" y="9407"/>
                </a:lnTo>
                <a:cubicBezTo>
                  <a:pt x="82315" y="4204"/>
                  <a:pt x="86519" y="0"/>
                  <a:pt x="91722" y="0"/>
                </a:cubicBezTo>
                <a:lnTo>
                  <a:pt x="98778" y="0"/>
                </a:lnTo>
                <a:cubicBezTo>
                  <a:pt x="107862" y="0"/>
                  <a:pt x="115241" y="7379"/>
                  <a:pt x="115241" y="16463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2" name="Text 10"/>
          <p:cNvSpPr/>
          <p:nvPr/>
        </p:nvSpPr>
        <p:spPr>
          <a:xfrm>
            <a:off x="727506" y="2195063"/>
            <a:ext cx="3349037" cy="188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7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Systèmes qui imitent l'intelligence humaine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34123" y="2590174"/>
            <a:ext cx="3295728" cy="689877"/>
          </a:xfrm>
          <a:custGeom>
            <a:avLst/>
            <a:gdLst/>
            <a:ahLst/>
            <a:cxnLst/>
            <a:rect l="l" t="t" r="r" b="b"/>
            <a:pathLst>
              <a:path w="3295728" h="689877">
                <a:moveTo>
                  <a:pt x="75259" y="0"/>
                </a:moveTo>
                <a:lnTo>
                  <a:pt x="3220470" y="0"/>
                </a:lnTo>
                <a:cubicBezTo>
                  <a:pt x="3262034" y="0"/>
                  <a:pt x="3295728" y="33694"/>
                  <a:pt x="3295728" y="75259"/>
                </a:cubicBezTo>
                <a:lnTo>
                  <a:pt x="3295728" y="614618"/>
                </a:lnTo>
                <a:cubicBezTo>
                  <a:pt x="3295728" y="656182"/>
                  <a:pt x="3262034" y="689877"/>
                  <a:pt x="3220470" y="689877"/>
                </a:cubicBezTo>
                <a:lnTo>
                  <a:pt x="75259" y="689877"/>
                </a:lnTo>
                <a:cubicBezTo>
                  <a:pt x="33694" y="689877"/>
                  <a:pt x="0" y="656182"/>
                  <a:pt x="0" y="614618"/>
                </a:cubicBezTo>
                <a:lnTo>
                  <a:pt x="0" y="75259"/>
                </a:lnTo>
                <a:cubicBezTo>
                  <a:pt x="0" y="33722"/>
                  <a:pt x="33722" y="0"/>
                  <a:pt x="75259" y="0"/>
                </a:cubicBezTo>
                <a:close/>
              </a:path>
            </a:pathLst>
          </a:custGeom>
          <a:solidFill>
            <a:srgbClr val="4A5568">
              <a:alpha val="30196"/>
            </a:srgbClr>
          </a:solidFill>
          <a:ln w="16933">
            <a:solidFill>
              <a:srgbClr val="4A556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4" name="Text 12"/>
          <p:cNvSpPr/>
          <p:nvPr/>
        </p:nvSpPr>
        <p:spPr>
          <a:xfrm>
            <a:off x="953284" y="2709333"/>
            <a:ext cx="1307630" cy="2257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Machine Learning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825679" y="2746963"/>
            <a:ext cx="188148" cy="150519"/>
          </a:xfrm>
          <a:custGeom>
            <a:avLst/>
            <a:gdLst/>
            <a:ahLst/>
            <a:cxnLst/>
            <a:rect l="l" t="t" r="r" b="b"/>
            <a:pathLst>
              <a:path w="188148" h="150519">
                <a:moveTo>
                  <a:pt x="103481" y="0"/>
                </a:moveTo>
                <a:cubicBezTo>
                  <a:pt x="103481" y="-5203"/>
                  <a:pt x="99278" y="-9407"/>
                  <a:pt x="94074" y="-9407"/>
                </a:cubicBezTo>
                <a:cubicBezTo>
                  <a:pt x="88871" y="-9407"/>
                  <a:pt x="84667" y="-5203"/>
                  <a:pt x="84667" y="0"/>
                </a:cubicBezTo>
                <a:lnTo>
                  <a:pt x="84667" y="18815"/>
                </a:lnTo>
                <a:lnTo>
                  <a:pt x="56444" y="18815"/>
                </a:lnTo>
                <a:cubicBezTo>
                  <a:pt x="40863" y="18815"/>
                  <a:pt x="28222" y="31456"/>
                  <a:pt x="28222" y="47037"/>
                </a:cubicBezTo>
                <a:lnTo>
                  <a:pt x="28222" y="112889"/>
                </a:lnTo>
                <a:cubicBezTo>
                  <a:pt x="28222" y="128470"/>
                  <a:pt x="40863" y="141111"/>
                  <a:pt x="56444" y="141111"/>
                </a:cubicBezTo>
                <a:lnTo>
                  <a:pt x="131704" y="141111"/>
                </a:lnTo>
                <a:cubicBezTo>
                  <a:pt x="147285" y="141111"/>
                  <a:pt x="159926" y="128470"/>
                  <a:pt x="159926" y="112889"/>
                </a:cubicBezTo>
                <a:lnTo>
                  <a:pt x="159926" y="47037"/>
                </a:lnTo>
                <a:cubicBezTo>
                  <a:pt x="159926" y="31456"/>
                  <a:pt x="147285" y="18815"/>
                  <a:pt x="131704" y="18815"/>
                </a:cubicBezTo>
                <a:lnTo>
                  <a:pt x="103481" y="18815"/>
                </a:lnTo>
                <a:lnTo>
                  <a:pt x="103481" y="0"/>
                </a:lnTo>
                <a:close/>
                <a:moveTo>
                  <a:pt x="47037" y="108185"/>
                </a:moveTo>
                <a:cubicBezTo>
                  <a:pt x="47037" y="104275"/>
                  <a:pt x="50183" y="101130"/>
                  <a:pt x="54093" y="101130"/>
                </a:cubicBezTo>
                <a:lnTo>
                  <a:pt x="63500" y="101130"/>
                </a:lnTo>
                <a:cubicBezTo>
                  <a:pt x="67410" y="101130"/>
                  <a:pt x="70556" y="104275"/>
                  <a:pt x="70556" y="108185"/>
                </a:cubicBezTo>
                <a:cubicBezTo>
                  <a:pt x="70556" y="112095"/>
                  <a:pt x="67410" y="115241"/>
                  <a:pt x="63500" y="115241"/>
                </a:cubicBezTo>
                <a:lnTo>
                  <a:pt x="54093" y="115241"/>
                </a:lnTo>
                <a:cubicBezTo>
                  <a:pt x="50183" y="115241"/>
                  <a:pt x="47037" y="112095"/>
                  <a:pt x="47037" y="108185"/>
                </a:cubicBezTo>
                <a:close/>
                <a:moveTo>
                  <a:pt x="82315" y="108185"/>
                </a:moveTo>
                <a:cubicBezTo>
                  <a:pt x="82315" y="104275"/>
                  <a:pt x="85460" y="101130"/>
                  <a:pt x="89370" y="101130"/>
                </a:cubicBezTo>
                <a:lnTo>
                  <a:pt x="98778" y="101130"/>
                </a:lnTo>
                <a:cubicBezTo>
                  <a:pt x="102688" y="101130"/>
                  <a:pt x="105833" y="104275"/>
                  <a:pt x="105833" y="108185"/>
                </a:cubicBezTo>
                <a:cubicBezTo>
                  <a:pt x="105833" y="112095"/>
                  <a:pt x="102688" y="115241"/>
                  <a:pt x="98778" y="115241"/>
                </a:cubicBezTo>
                <a:lnTo>
                  <a:pt x="89370" y="115241"/>
                </a:lnTo>
                <a:cubicBezTo>
                  <a:pt x="85460" y="115241"/>
                  <a:pt x="82315" y="112095"/>
                  <a:pt x="82315" y="108185"/>
                </a:cubicBezTo>
                <a:close/>
                <a:moveTo>
                  <a:pt x="117593" y="108185"/>
                </a:moveTo>
                <a:cubicBezTo>
                  <a:pt x="117593" y="104275"/>
                  <a:pt x="120738" y="101130"/>
                  <a:pt x="124648" y="101130"/>
                </a:cubicBezTo>
                <a:lnTo>
                  <a:pt x="134056" y="101130"/>
                </a:lnTo>
                <a:cubicBezTo>
                  <a:pt x="137966" y="101130"/>
                  <a:pt x="141111" y="104275"/>
                  <a:pt x="141111" y="108185"/>
                </a:cubicBezTo>
                <a:cubicBezTo>
                  <a:pt x="141111" y="112095"/>
                  <a:pt x="137966" y="115241"/>
                  <a:pt x="134056" y="115241"/>
                </a:cubicBezTo>
                <a:lnTo>
                  <a:pt x="124648" y="115241"/>
                </a:lnTo>
                <a:cubicBezTo>
                  <a:pt x="120738" y="115241"/>
                  <a:pt x="117593" y="112095"/>
                  <a:pt x="117593" y="108185"/>
                </a:cubicBezTo>
                <a:close/>
                <a:moveTo>
                  <a:pt x="65852" y="51741"/>
                </a:moveTo>
                <a:cubicBezTo>
                  <a:pt x="73640" y="51741"/>
                  <a:pt x="79963" y="58064"/>
                  <a:pt x="79963" y="65852"/>
                </a:cubicBezTo>
                <a:cubicBezTo>
                  <a:pt x="79963" y="73640"/>
                  <a:pt x="73640" y="79963"/>
                  <a:pt x="65852" y="79963"/>
                </a:cubicBezTo>
                <a:cubicBezTo>
                  <a:pt x="58064" y="79963"/>
                  <a:pt x="51741" y="73640"/>
                  <a:pt x="51741" y="65852"/>
                </a:cubicBezTo>
                <a:cubicBezTo>
                  <a:pt x="51741" y="58064"/>
                  <a:pt x="58064" y="51741"/>
                  <a:pt x="65852" y="51741"/>
                </a:cubicBezTo>
                <a:close/>
                <a:moveTo>
                  <a:pt x="108185" y="65852"/>
                </a:moveTo>
                <a:cubicBezTo>
                  <a:pt x="108185" y="58064"/>
                  <a:pt x="114508" y="51741"/>
                  <a:pt x="122296" y="51741"/>
                </a:cubicBezTo>
                <a:cubicBezTo>
                  <a:pt x="130084" y="51741"/>
                  <a:pt x="136407" y="58064"/>
                  <a:pt x="136407" y="65852"/>
                </a:cubicBezTo>
                <a:cubicBezTo>
                  <a:pt x="136407" y="73640"/>
                  <a:pt x="130084" y="79963"/>
                  <a:pt x="122296" y="79963"/>
                </a:cubicBezTo>
                <a:cubicBezTo>
                  <a:pt x="114508" y="79963"/>
                  <a:pt x="108185" y="73640"/>
                  <a:pt x="108185" y="65852"/>
                </a:cubicBezTo>
                <a:close/>
                <a:moveTo>
                  <a:pt x="18815" y="65852"/>
                </a:moveTo>
                <a:cubicBezTo>
                  <a:pt x="18815" y="60648"/>
                  <a:pt x="14611" y="56444"/>
                  <a:pt x="9407" y="56444"/>
                </a:cubicBezTo>
                <a:cubicBezTo>
                  <a:pt x="4204" y="56444"/>
                  <a:pt x="0" y="60648"/>
                  <a:pt x="0" y="65852"/>
                </a:cubicBezTo>
                <a:lnTo>
                  <a:pt x="0" y="94074"/>
                </a:lnTo>
                <a:cubicBezTo>
                  <a:pt x="0" y="99278"/>
                  <a:pt x="4204" y="103481"/>
                  <a:pt x="9407" y="103481"/>
                </a:cubicBezTo>
                <a:cubicBezTo>
                  <a:pt x="14611" y="103481"/>
                  <a:pt x="18815" y="99278"/>
                  <a:pt x="18815" y="94074"/>
                </a:cubicBezTo>
                <a:lnTo>
                  <a:pt x="18815" y="65852"/>
                </a:lnTo>
                <a:close/>
                <a:moveTo>
                  <a:pt x="178741" y="56444"/>
                </a:moveTo>
                <a:cubicBezTo>
                  <a:pt x="173537" y="56444"/>
                  <a:pt x="169333" y="60648"/>
                  <a:pt x="169333" y="65852"/>
                </a:cubicBezTo>
                <a:lnTo>
                  <a:pt x="169333" y="94074"/>
                </a:lnTo>
                <a:cubicBezTo>
                  <a:pt x="169333" y="99278"/>
                  <a:pt x="173537" y="103481"/>
                  <a:pt x="178741" y="103481"/>
                </a:cubicBezTo>
                <a:cubicBezTo>
                  <a:pt x="183944" y="103481"/>
                  <a:pt x="188148" y="99278"/>
                  <a:pt x="188148" y="94074"/>
                </a:cubicBezTo>
                <a:lnTo>
                  <a:pt x="188148" y="65852"/>
                </a:lnTo>
                <a:cubicBezTo>
                  <a:pt x="188148" y="60648"/>
                  <a:pt x="183944" y="56444"/>
                  <a:pt x="178741" y="56444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6" name="Text 14"/>
          <p:cNvSpPr/>
          <p:nvPr/>
        </p:nvSpPr>
        <p:spPr>
          <a:xfrm>
            <a:off x="953284" y="2972741"/>
            <a:ext cx="3123259" cy="188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7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Apprentissage à partir de données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1059901" y="3367853"/>
            <a:ext cx="3069951" cy="689877"/>
          </a:xfrm>
          <a:custGeom>
            <a:avLst/>
            <a:gdLst/>
            <a:ahLst/>
            <a:cxnLst/>
            <a:rect l="l" t="t" r="r" b="b"/>
            <a:pathLst>
              <a:path w="3069951" h="689877">
                <a:moveTo>
                  <a:pt x="75259" y="0"/>
                </a:moveTo>
                <a:lnTo>
                  <a:pt x="2994692" y="0"/>
                </a:lnTo>
                <a:cubicBezTo>
                  <a:pt x="3036256" y="0"/>
                  <a:pt x="3069951" y="33694"/>
                  <a:pt x="3069951" y="75259"/>
                </a:cubicBezTo>
                <a:lnTo>
                  <a:pt x="3069951" y="614618"/>
                </a:lnTo>
                <a:cubicBezTo>
                  <a:pt x="3069951" y="656182"/>
                  <a:pt x="3036256" y="689877"/>
                  <a:pt x="2994692" y="689877"/>
                </a:cubicBezTo>
                <a:lnTo>
                  <a:pt x="75259" y="689877"/>
                </a:lnTo>
                <a:cubicBezTo>
                  <a:pt x="33694" y="689877"/>
                  <a:pt x="0" y="656182"/>
                  <a:pt x="0" y="614618"/>
                </a:cubicBezTo>
                <a:lnTo>
                  <a:pt x="0" y="75259"/>
                </a:lnTo>
                <a:cubicBezTo>
                  <a:pt x="0" y="33722"/>
                  <a:pt x="33722" y="0"/>
                  <a:pt x="75259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 w="16933">
            <a:solidFill>
              <a:srgbClr val="E8A94D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8" name="Text 16"/>
          <p:cNvSpPr/>
          <p:nvPr/>
        </p:nvSpPr>
        <p:spPr>
          <a:xfrm>
            <a:off x="1179062" y="3487013"/>
            <a:ext cx="1091259" cy="2257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Deep Learning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835087" y="3524643"/>
            <a:ext cx="169333" cy="150519"/>
          </a:xfrm>
          <a:custGeom>
            <a:avLst/>
            <a:gdLst/>
            <a:ahLst/>
            <a:cxnLst/>
            <a:rect l="l" t="t" r="r" b="b"/>
            <a:pathLst>
              <a:path w="169333" h="150519">
                <a:moveTo>
                  <a:pt x="72907" y="25870"/>
                </a:moveTo>
                <a:lnTo>
                  <a:pt x="96426" y="25870"/>
                </a:lnTo>
                <a:lnTo>
                  <a:pt x="96426" y="39981"/>
                </a:lnTo>
                <a:lnTo>
                  <a:pt x="72907" y="39981"/>
                </a:lnTo>
                <a:lnTo>
                  <a:pt x="72907" y="25870"/>
                </a:lnTo>
                <a:close/>
                <a:moveTo>
                  <a:pt x="70556" y="9407"/>
                </a:moveTo>
                <a:cubicBezTo>
                  <a:pt x="62765" y="9407"/>
                  <a:pt x="56444" y="15728"/>
                  <a:pt x="56444" y="23519"/>
                </a:cubicBezTo>
                <a:lnTo>
                  <a:pt x="56444" y="42333"/>
                </a:lnTo>
                <a:cubicBezTo>
                  <a:pt x="56444" y="50124"/>
                  <a:pt x="62765" y="56444"/>
                  <a:pt x="70556" y="56444"/>
                </a:cubicBezTo>
                <a:lnTo>
                  <a:pt x="75259" y="56444"/>
                </a:lnTo>
                <a:lnTo>
                  <a:pt x="75259" y="65852"/>
                </a:lnTo>
                <a:lnTo>
                  <a:pt x="9407" y="65852"/>
                </a:lnTo>
                <a:cubicBezTo>
                  <a:pt x="4204" y="65852"/>
                  <a:pt x="0" y="70056"/>
                  <a:pt x="0" y="75259"/>
                </a:cubicBezTo>
                <a:cubicBezTo>
                  <a:pt x="0" y="80463"/>
                  <a:pt x="4204" y="84667"/>
                  <a:pt x="9407" y="84667"/>
                </a:cubicBezTo>
                <a:lnTo>
                  <a:pt x="37630" y="84667"/>
                </a:lnTo>
                <a:lnTo>
                  <a:pt x="37630" y="94074"/>
                </a:lnTo>
                <a:lnTo>
                  <a:pt x="32926" y="94074"/>
                </a:lnTo>
                <a:cubicBezTo>
                  <a:pt x="25135" y="94074"/>
                  <a:pt x="18815" y="100395"/>
                  <a:pt x="18815" y="108185"/>
                </a:cubicBezTo>
                <a:lnTo>
                  <a:pt x="18815" y="127000"/>
                </a:lnTo>
                <a:cubicBezTo>
                  <a:pt x="18815" y="134791"/>
                  <a:pt x="25135" y="141111"/>
                  <a:pt x="32926" y="141111"/>
                </a:cubicBezTo>
                <a:lnTo>
                  <a:pt x="61148" y="141111"/>
                </a:lnTo>
                <a:cubicBezTo>
                  <a:pt x="68939" y="141111"/>
                  <a:pt x="75259" y="134791"/>
                  <a:pt x="75259" y="127000"/>
                </a:cubicBezTo>
                <a:lnTo>
                  <a:pt x="75259" y="108185"/>
                </a:lnTo>
                <a:cubicBezTo>
                  <a:pt x="75259" y="100395"/>
                  <a:pt x="68939" y="94074"/>
                  <a:pt x="61148" y="94074"/>
                </a:cubicBezTo>
                <a:lnTo>
                  <a:pt x="56444" y="94074"/>
                </a:lnTo>
                <a:lnTo>
                  <a:pt x="56444" y="84667"/>
                </a:lnTo>
                <a:lnTo>
                  <a:pt x="112889" y="84667"/>
                </a:lnTo>
                <a:lnTo>
                  <a:pt x="112889" y="94074"/>
                </a:lnTo>
                <a:lnTo>
                  <a:pt x="108185" y="94074"/>
                </a:lnTo>
                <a:cubicBezTo>
                  <a:pt x="100395" y="94074"/>
                  <a:pt x="94074" y="100395"/>
                  <a:pt x="94074" y="108185"/>
                </a:cubicBezTo>
                <a:lnTo>
                  <a:pt x="94074" y="127000"/>
                </a:lnTo>
                <a:cubicBezTo>
                  <a:pt x="94074" y="134791"/>
                  <a:pt x="100395" y="141111"/>
                  <a:pt x="108185" y="141111"/>
                </a:cubicBezTo>
                <a:lnTo>
                  <a:pt x="136407" y="141111"/>
                </a:lnTo>
                <a:cubicBezTo>
                  <a:pt x="144198" y="141111"/>
                  <a:pt x="150519" y="134791"/>
                  <a:pt x="150519" y="127000"/>
                </a:cubicBezTo>
                <a:lnTo>
                  <a:pt x="150519" y="108185"/>
                </a:lnTo>
                <a:cubicBezTo>
                  <a:pt x="150519" y="100395"/>
                  <a:pt x="144198" y="94074"/>
                  <a:pt x="136407" y="94074"/>
                </a:cubicBezTo>
                <a:lnTo>
                  <a:pt x="131704" y="94074"/>
                </a:lnTo>
                <a:lnTo>
                  <a:pt x="131704" y="84667"/>
                </a:lnTo>
                <a:lnTo>
                  <a:pt x="159926" y="84667"/>
                </a:lnTo>
                <a:cubicBezTo>
                  <a:pt x="165129" y="84667"/>
                  <a:pt x="169333" y="80463"/>
                  <a:pt x="169333" y="75259"/>
                </a:cubicBezTo>
                <a:cubicBezTo>
                  <a:pt x="169333" y="70056"/>
                  <a:pt x="165129" y="65852"/>
                  <a:pt x="159926" y="65852"/>
                </a:cubicBezTo>
                <a:lnTo>
                  <a:pt x="94074" y="65852"/>
                </a:lnTo>
                <a:lnTo>
                  <a:pt x="94074" y="56444"/>
                </a:lnTo>
                <a:lnTo>
                  <a:pt x="98778" y="56444"/>
                </a:lnTo>
                <a:cubicBezTo>
                  <a:pt x="106568" y="56444"/>
                  <a:pt x="112889" y="50124"/>
                  <a:pt x="112889" y="42333"/>
                </a:cubicBezTo>
                <a:lnTo>
                  <a:pt x="112889" y="23519"/>
                </a:lnTo>
                <a:cubicBezTo>
                  <a:pt x="112889" y="15728"/>
                  <a:pt x="106568" y="9407"/>
                  <a:pt x="98778" y="9407"/>
                </a:cubicBezTo>
                <a:lnTo>
                  <a:pt x="70556" y="9407"/>
                </a:lnTo>
                <a:close/>
                <a:moveTo>
                  <a:pt x="131704" y="110537"/>
                </a:moveTo>
                <a:lnTo>
                  <a:pt x="134056" y="110537"/>
                </a:lnTo>
                <a:lnTo>
                  <a:pt x="134056" y="124648"/>
                </a:lnTo>
                <a:lnTo>
                  <a:pt x="110537" y="124648"/>
                </a:lnTo>
                <a:lnTo>
                  <a:pt x="110537" y="110537"/>
                </a:lnTo>
                <a:lnTo>
                  <a:pt x="131704" y="110537"/>
                </a:lnTo>
                <a:close/>
                <a:moveTo>
                  <a:pt x="56444" y="110537"/>
                </a:moveTo>
                <a:lnTo>
                  <a:pt x="58796" y="110537"/>
                </a:lnTo>
                <a:lnTo>
                  <a:pt x="58796" y="124648"/>
                </a:lnTo>
                <a:lnTo>
                  <a:pt x="35278" y="124648"/>
                </a:lnTo>
                <a:lnTo>
                  <a:pt x="35278" y="110537"/>
                </a:lnTo>
                <a:lnTo>
                  <a:pt x="56444" y="110537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0" name="Text 18"/>
          <p:cNvSpPr/>
          <p:nvPr/>
        </p:nvSpPr>
        <p:spPr>
          <a:xfrm>
            <a:off x="1179062" y="3750421"/>
            <a:ext cx="2897481" cy="188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7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Réseaux de neurones profonds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1059901" y="4145531"/>
            <a:ext cx="3069951" cy="689877"/>
          </a:xfrm>
          <a:custGeom>
            <a:avLst/>
            <a:gdLst/>
            <a:ahLst/>
            <a:cxnLst/>
            <a:rect l="l" t="t" r="r" b="b"/>
            <a:pathLst>
              <a:path w="3069951" h="689877">
                <a:moveTo>
                  <a:pt x="75259" y="0"/>
                </a:moveTo>
                <a:lnTo>
                  <a:pt x="2994692" y="0"/>
                </a:lnTo>
                <a:cubicBezTo>
                  <a:pt x="3036256" y="0"/>
                  <a:pt x="3069951" y="33694"/>
                  <a:pt x="3069951" y="75259"/>
                </a:cubicBezTo>
                <a:lnTo>
                  <a:pt x="3069951" y="614618"/>
                </a:lnTo>
                <a:cubicBezTo>
                  <a:pt x="3069951" y="656182"/>
                  <a:pt x="3036256" y="689877"/>
                  <a:pt x="2994692" y="689877"/>
                </a:cubicBezTo>
                <a:lnTo>
                  <a:pt x="75259" y="689877"/>
                </a:lnTo>
                <a:cubicBezTo>
                  <a:pt x="33694" y="689877"/>
                  <a:pt x="0" y="656182"/>
                  <a:pt x="0" y="614618"/>
                </a:cubicBezTo>
                <a:lnTo>
                  <a:pt x="0" y="75259"/>
                </a:lnTo>
                <a:cubicBezTo>
                  <a:pt x="0" y="33722"/>
                  <a:pt x="33722" y="0"/>
                  <a:pt x="75259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 w="16933">
            <a:solidFill>
              <a:srgbClr val="3D8B7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22" name="Text 20"/>
          <p:cNvSpPr/>
          <p:nvPr/>
        </p:nvSpPr>
        <p:spPr>
          <a:xfrm>
            <a:off x="1179062" y="4264693"/>
            <a:ext cx="1006593" cy="2257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IA Générative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844494" y="4302323"/>
            <a:ext cx="150519" cy="150519"/>
          </a:xfrm>
          <a:custGeom>
            <a:avLst/>
            <a:gdLst/>
            <a:ahLst/>
            <a:cxnLst/>
            <a:rect l="l" t="t" r="r" b="b"/>
            <a:pathLst>
              <a:path w="150519" h="150519">
                <a:moveTo>
                  <a:pt x="117152" y="3587"/>
                </a:moveTo>
                <a:lnTo>
                  <a:pt x="91222" y="29516"/>
                </a:lnTo>
                <a:lnTo>
                  <a:pt x="121003" y="59296"/>
                </a:lnTo>
                <a:lnTo>
                  <a:pt x="146932" y="33367"/>
                </a:lnTo>
                <a:cubicBezTo>
                  <a:pt x="149225" y="31044"/>
                  <a:pt x="150519" y="27928"/>
                  <a:pt x="150519" y="24694"/>
                </a:cubicBezTo>
                <a:cubicBezTo>
                  <a:pt x="150519" y="21461"/>
                  <a:pt x="149225" y="18344"/>
                  <a:pt x="146932" y="16022"/>
                </a:cubicBezTo>
                <a:lnTo>
                  <a:pt x="134497" y="3587"/>
                </a:lnTo>
                <a:cubicBezTo>
                  <a:pt x="132174" y="1294"/>
                  <a:pt x="129058" y="0"/>
                  <a:pt x="125824" y="0"/>
                </a:cubicBezTo>
                <a:cubicBezTo>
                  <a:pt x="122590" y="0"/>
                  <a:pt x="119474" y="1294"/>
                  <a:pt x="117152" y="3587"/>
                </a:cubicBezTo>
                <a:close/>
                <a:moveTo>
                  <a:pt x="81256" y="39482"/>
                </a:moveTo>
                <a:lnTo>
                  <a:pt x="3587" y="117152"/>
                </a:lnTo>
                <a:cubicBezTo>
                  <a:pt x="1294" y="119474"/>
                  <a:pt x="0" y="122590"/>
                  <a:pt x="0" y="125824"/>
                </a:cubicBezTo>
                <a:cubicBezTo>
                  <a:pt x="0" y="129058"/>
                  <a:pt x="1294" y="132174"/>
                  <a:pt x="3587" y="134497"/>
                </a:cubicBezTo>
                <a:lnTo>
                  <a:pt x="16022" y="146932"/>
                </a:lnTo>
                <a:cubicBezTo>
                  <a:pt x="18344" y="149225"/>
                  <a:pt x="21461" y="150519"/>
                  <a:pt x="24694" y="150519"/>
                </a:cubicBezTo>
                <a:cubicBezTo>
                  <a:pt x="27928" y="150519"/>
                  <a:pt x="31044" y="149225"/>
                  <a:pt x="33367" y="146932"/>
                </a:cubicBezTo>
                <a:lnTo>
                  <a:pt x="111037" y="69262"/>
                </a:lnTo>
                <a:lnTo>
                  <a:pt x="81256" y="39482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4" name="Text 22"/>
          <p:cNvSpPr/>
          <p:nvPr/>
        </p:nvSpPr>
        <p:spPr>
          <a:xfrm>
            <a:off x="1179062" y="4528100"/>
            <a:ext cx="2897481" cy="188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7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Création de contenu nouveau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1059901" y="4923211"/>
            <a:ext cx="3069951" cy="689877"/>
          </a:xfrm>
          <a:custGeom>
            <a:avLst/>
            <a:gdLst/>
            <a:ahLst/>
            <a:cxnLst/>
            <a:rect l="l" t="t" r="r" b="b"/>
            <a:pathLst>
              <a:path w="3069951" h="689877">
                <a:moveTo>
                  <a:pt x="75259" y="0"/>
                </a:moveTo>
                <a:lnTo>
                  <a:pt x="2994692" y="0"/>
                </a:lnTo>
                <a:cubicBezTo>
                  <a:pt x="3036256" y="0"/>
                  <a:pt x="3069951" y="33694"/>
                  <a:pt x="3069951" y="75259"/>
                </a:cubicBezTo>
                <a:lnTo>
                  <a:pt x="3069951" y="614618"/>
                </a:lnTo>
                <a:cubicBezTo>
                  <a:pt x="3069951" y="656182"/>
                  <a:pt x="3036256" y="689877"/>
                  <a:pt x="2994692" y="689877"/>
                </a:cubicBezTo>
                <a:lnTo>
                  <a:pt x="75259" y="689877"/>
                </a:lnTo>
                <a:cubicBezTo>
                  <a:pt x="33694" y="689877"/>
                  <a:pt x="0" y="656182"/>
                  <a:pt x="0" y="614618"/>
                </a:cubicBezTo>
                <a:lnTo>
                  <a:pt x="0" y="75259"/>
                </a:lnTo>
                <a:cubicBezTo>
                  <a:pt x="0" y="33722"/>
                  <a:pt x="33722" y="0"/>
                  <a:pt x="75259" y="0"/>
                </a:cubicBezTo>
                <a:close/>
              </a:path>
            </a:pathLst>
          </a:custGeom>
          <a:solidFill>
            <a:srgbClr val="E8A94D">
              <a:alpha val="30196"/>
            </a:srgbClr>
          </a:solidFill>
          <a:ln w="16933">
            <a:solidFill>
              <a:srgbClr val="E8A94D"/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26" name="Text 24"/>
          <p:cNvSpPr/>
          <p:nvPr/>
        </p:nvSpPr>
        <p:spPr>
          <a:xfrm>
            <a:off x="1179062" y="5042370"/>
            <a:ext cx="376296" cy="2257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LLM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835087" y="5080000"/>
            <a:ext cx="169333" cy="150519"/>
          </a:xfrm>
          <a:custGeom>
            <a:avLst/>
            <a:gdLst/>
            <a:ahLst/>
            <a:cxnLst/>
            <a:rect l="l" t="t" r="r" b="b"/>
            <a:pathLst>
              <a:path w="169333" h="150519">
                <a:moveTo>
                  <a:pt x="47037" y="0"/>
                </a:moveTo>
                <a:cubicBezTo>
                  <a:pt x="52241" y="0"/>
                  <a:pt x="56444" y="4204"/>
                  <a:pt x="56444" y="9407"/>
                </a:cubicBezTo>
                <a:lnTo>
                  <a:pt x="56444" y="18815"/>
                </a:lnTo>
                <a:lnTo>
                  <a:pt x="94074" y="18815"/>
                </a:lnTo>
                <a:cubicBezTo>
                  <a:pt x="99278" y="18815"/>
                  <a:pt x="103481" y="23019"/>
                  <a:pt x="103481" y="28222"/>
                </a:cubicBezTo>
                <a:cubicBezTo>
                  <a:pt x="103481" y="33426"/>
                  <a:pt x="99278" y="37630"/>
                  <a:pt x="94074" y="37630"/>
                </a:cubicBezTo>
                <a:lnTo>
                  <a:pt x="91252" y="37630"/>
                </a:lnTo>
                <a:lnTo>
                  <a:pt x="88782" y="44421"/>
                </a:lnTo>
                <a:cubicBezTo>
                  <a:pt x="83961" y="57709"/>
                  <a:pt x="76700" y="69850"/>
                  <a:pt x="67557" y="80286"/>
                </a:cubicBezTo>
                <a:cubicBezTo>
                  <a:pt x="71731" y="82873"/>
                  <a:pt x="76082" y="85166"/>
                  <a:pt x="80610" y="87195"/>
                </a:cubicBezTo>
                <a:lnTo>
                  <a:pt x="95426" y="93780"/>
                </a:lnTo>
                <a:lnTo>
                  <a:pt x="113712" y="52623"/>
                </a:lnTo>
                <a:cubicBezTo>
                  <a:pt x="115211" y="49213"/>
                  <a:pt x="118592" y="47037"/>
                  <a:pt x="122296" y="47037"/>
                </a:cubicBezTo>
                <a:cubicBezTo>
                  <a:pt x="126000" y="47037"/>
                  <a:pt x="129381" y="49213"/>
                  <a:pt x="130881" y="52623"/>
                </a:cubicBezTo>
                <a:lnTo>
                  <a:pt x="168510" y="137289"/>
                </a:lnTo>
                <a:cubicBezTo>
                  <a:pt x="170627" y="142052"/>
                  <a:pt x="168481" y="147608"/>
                  <a:pt x="163748" y="149695"/>
                </a:cubicBezTo>
                <a:cubicBezTo>
                  <a:pt x="159015" y="151783"/>
                  <a:pt x="153429" y="149666"/>
                  <a:pt x="151342" y="144933"/>
                </a:cubicBezTo>
                <a:lnTo>
                  <a:pt x="145462" y="131704"/>
                </a:lnTo>
                <a:lnTo>
                  <a:pt x="99160" y="131704"/>
                </a:lnTo>
                <a:lnTo>
                  <a:pt x="93280" y="144933"/>
                </a:lnTo>
                <a:cubicBezTo>
                  <a:pt x="91164" y="149695"/>
                  <a:pt x="85607" y="151812"/>
                  <a:pt x="80874" y="149695"/>
                </a:cubicBezTo>
                <a:cubicBezTo>
                  <a:pt x="76141" y="147579"/>
                  <a:pt x="73995" y="142022"/>
                  <a:pt x="76112" y="137289"/>
                </a:cubicBezTo>
                <a:lnTo>
                  <a:pt x="87812" y="110978"/>
                </a:lnTo>
                <a:lnTo>
                  <a:pt x="72996" y="104393"/>
                </a:lnTo>
                <a:cubicBezTo>
                  <a:pt x="66234" y="101394"/>
                  <a:pt x="59766" y="97808"/>
                  <a:pt x="53652" y="93692"/>
                </a:cubicBezTo>
                <a:cubicBezTo>
                  <a:pt x="47390" y="98748"/>
                  <a:pt x="40540" y="103158"/>
                  <a:pt x="33220" y="106833"/>
                </a:cubicBezTo>
                <a:lnTo>
                  <a:pt x="23019" y="111889"/>
                </a:lnTo>
                <a:cubicBezTo>
                  <a:pt x="18374" y="114212"/>
                  <a:pt x="12729" y="112330"/>
                  <a:pt x="10407" y="107685"/>
                </a:cubicBezTo>
                <a:cubicBezTo>
                  <a:pt x="8084" y="103041"/>
                  <a:pt x="9966" y="97396"/>
                  <a:pt x="14611" y="95074"/>
                </a:cubicBezTo>
                <a:lnTo>
                  <a:pt x="24753" y="89988"/>
                </a:lnTo>
                <a:cubicBezTo>
                  <a:pt x="29545" y="87577"/>
                  <a:pt x="34102" y="84784"/>
                  <a:pt x="38394" y="81668"/>
                </a:cubicBezTo>
                <a:cubicBezTo>
                  <a:pt x="34337" y="77934"/>
                  <a:pt x="30515" y="73907"/>
                  <a:pt x="26958" y="69644"/>
                </a:cubicBezTo>
                <a:lnTo>
                  <a:pt x="23989" y="66058"/>
                </a:lnTo>
                <a:cubicBezTo>
                  <a:pt x="20667" y="62059"/>
                  <a:pt x="21196" y="56121"/>
                  <a:pt x="25194" y="52799"/>
                </a:cubicBezTo>
                <a:cubicBezTo>
                  <a:pt x="29192" y="49477"/>
                  <a:pt x="35131" y="50006"/>
                  <a:pt x="38453" y="54004"/>
                </a:cubicBezTo>
                <a:lnTo>
                  <a:pt x="41451" y="57591"/>
                </a:lnTo>
                <a:cubicBezTo>
                  <a:pt x="44832" y="61677"/>
                  <a:pt x="48536" y="65470"/>
                  <a:pt x="52446" y="68968"/>
                </a:cubicBezTo>
                <a:cubicBezTo>
                  <a:pt x="60531" y="60031"/>
                  <a:pt x="66910" y="49536"/>
                  <a:pt x="71114" y="37982"/>
                </a:cubicBezTo>
                <a:lnTo>
                  <a:pt x="71261" y="37630"/>
                </a:lnTo>
                <a:lnTo>
                  <a:pt x="9437" y="37630"/>
                </a:lnTo>
                <a:cubicBezTo>
                  <a:pt x="4204" y="37630"/>
                  <a:pt x="0" y="33426"/>
                  <a:pt x="0" y="28222"/>
                </a:cubicBezTo>
                <a:cubicBezTo>
                  <a:pt x="0" y="23019"/>
                  <a:pt x="4204" y="18815"/>
                  <a:pt x="9407" y="18815"/>
                </a:cubicBezTo>
                <a:lnTo>
                  <a:pt x="37630" y="18815"/>
                </a:lnTo>
                <a:lnTo>
                  <a:pt x="37630" y="9407"/>
                </a:lnTo>
                <a:cubicBezTo>
                  <a:pt x="37630" y="4204"/>
                  <a:pt x="41834" y="0"/>
                  <a:pt x="47037" y="0"/>
                </a:cubicBezTo>
                <a:close/>
                <a:moveTo>
                  <a:pt x="122296" y="79610"/>
                </a:moveTo>
                <a:lnTo>
                  <a:pt x="107509" y="112889"/>
                </a:lnTo>
                <a:lnTo>
                  <a:pt x="137084" y="112889"/>
                </a:lnTo>
                <a:lnTo>
                  <a:pt x="122296" y="7961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8" name="Text 26"/>
          <p:cNvSpPr/>
          <p:nvPr/>
        </p:nvSpPr>
        <p:spPr>
          <a:xfrm>
            <a:off x="1179062" y="5305778"/>
            <a:ext cx="2897481" cy="188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7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Modèles de langage de grande taille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572000" y="1204148"/>
            <a:ext cx="7243704" cy="4430889"/>
          </a:xfrm>
          <a:custGeom>
            <a:avLst/>
            <a:gdLst/>
            <a:ahLst/>
            <a:cxnLst/>
            <a:rect l="l" t="t" r="r" b="b"/>
            <a:pathLst>
              <a:path w="7243704" h="4430889">
                <a:moveTo>
                  <a:pt x="37630" y="0"/>
                </a:moveTo>
                <a:lnTo>
                  <a:pt x="7168423" y="0"/>
                </a:lnTo>
                <a:cubicBezTo>
                  <a:pt x="7209999" y="0"/>
                  <a:pt x="7243704" y="33704"/>
                  <a:pt x="7243704" y="75281"/>
                </a:cubicBezTo>
                <a:lnTo>
                  <a:pt x="7243704" y="4355608"/>
                </a:lnTo>
                <a:cubicBezTo>
                  <a:pt x="7243704" y="4397185"/>
                  <a:pt x="7209999" y="4430889"/>
                  <a:pt x="7168423" y="4430889"/>
                </a:cubicBezTo>
                <a:lnTo>
                  <a:pt x="37630" y="4430889"/>
                </a:lnTo>
                <a:cubicBezTo>
                  <a:pt x="16847" y="4430889"/>
                  <a:pt x="0" y="4414042"/>
                  <a:pt x="0" y="4393259"/>
                </a:cubicBezTo>
                <a:lnTo>
                  <a:pt x="0" y="37630"/>
                </a:lnTo>
                <a:cubicBezTo>
                  <a:pt x="0" y="16861"/>
                  <a:pt x="16861" y="0"/>
                  <a:pt x="3763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0" name="Shape 28"/>
          <p:cNvSpPr/>
          <p:nvPr/>
        </p:nvSpPr>
        <p:spPr>
          <a:xfrm>
            <a:off x="4572000" y="1204148"/>
            <a:ext cx="37630" cy="4430889"/>
          </a:xfrm>
          <a:custGeom>
            <a:avLst/>
            <a:gdLst/>
            <a:ahLst/>
            <a:cxnLst/>
            <a:rect l="l" t="t" r="r" b="b"/>
            <a:pathLst>
              <a:path w="37630" h="4430889">
                <a:moveTo>
                  <a:pt x="37630" y="0"/>
                </a:moveTo>
                <a:lnTo>
                  <a:pt x="37630" y="0"/>
                </a:lnTo>
                <a:lnTo>
                  <a:pt x="37630" y="4430889"/>
                </a:lnTo>
                <a:lnTo>
                  <a:pt x="37630" y="4430889"/>
                </a:lnTo>
                <a:cubicBezTo>
                  <a:pt x="16847" y="4430889"/>
                  <a:pt x="0" y="4414042"/>
                  <a:pt x="0" y="4393259"/>
                </a:cubicBezTo>
                <a:lnTo>
                  <a:pt x="0" y="37630"/>
                </a:lnTo>
                <a:cubicBezTo>
                  <a:pt x="0" y="16847"/>
                  <a:pt x="16847" y="0"/>
                  <a:pt x="3763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1" name="Shape 29"/>
          <p:cNvSpPr/>
          <p:nvPr/>
        </p:nvSpPr>
        <p:spPr>
          <a:xfrm>
            <a:off x="4802481" y="1429926"/>
            <a:ext cx="188148" cy="188148"/>
          </a:xfrm>
          <a:custGeom>
            <a:avLst/>
            <a:gdLst/>
            <a:ahLst/>
            <a:cxnLst/>
            <a:rect l="l" t="t" r="r" b="b"/>
            <a:pathLst>
              <a:path w="188148" h="188148">
                <a:moveTo>
                  <a:pt x="17639" y="23519"/>
                </a:moveTo>
                <a:cubicBezTo>
                  <a:pt x="7901" y="23519"/>
                  <a:pt x="0" y="31419"/>
                  <a:pt x="0" y="41157"/>
                </a:cubicBezTo>
                <a:cubicBezTo>
                  <a:pt x="0" y="46706"/>
                  <a:pt x="2609" y="51924"/>
                  <a:pt x="7056" y="55269"/>
                </a:cubicBezTo>
                <a:lnTo>
                  <a:pt x="83491" y="112595"/>
                </a:lnTo>
                <a:cubicBezTo>
                  <a:pt x="89775" y="117299"/>
                  <a:pt x="98374" y="117299"/>
                  <a:pt x="104657" y="112595"/>
                </a:cubicBezTo>
                <a:lnTo>
                  <a:pt x="181093" y="55269"/>
                </a:lnTo>
                <a:cubicBezTo>
                  <a:pt x="185539" y="51924"/>
                  <a:pt x="188148" y="46706"/>
                  <a:pt x="188148" y="41157"/>
                </a:cubicBezTo>
                <a:cubicBezTo>
                  <a:pt x="188148" y="31419"/>
                  <a:pt x="180247" y="23519"/>
                  <a:pt x="170509" y="23519"/>
                </a:cubicBezTo>
                <a:lnTo>
                  <a:pt x="17639" y="23519"/>
                </a:lnTo>
                <a:close/>
                <a:moveTo>
                  <a:pt x="0" y="72025"/>
                </a:moveTo>
                <a:lnTo>
                  <a:pt x="0" y="141111"/>
                </a:lnTo>
                <a:cubicBezTo>
                  <a:pt x="0" y="154083"/>
                  <a:pt x="10547" y="164630"/>
                  <a:pt x="23519" y="164630"/>
                </a:cubicBezTo>
                <a:lnTo>
                  <a:pt x="164630" y="164630"/>
                </a:lnTo>
                <a:cubicBezTo>
                  <a:pt x="177602" y="164630"/>
                  <a:pt x="188148" y="154083"/>
                  <a:pt x="188148" y="141111"/>
                </a:cubicBezTo>
                <a:lnTo>
                  <a:pt x="188148" y="72025"/>
                </a:lnTo>
                <a:lnTo>
                  <a:pt x="115241" y="126706"/>
                </a:lnTo>
                <a:cubicBezTo>
                  <a:pt x="102710" y="136113"/>
                  <a:pt x="85438" y="136113"/>
                  <a:pt x="72907" y="126706"/>
                </a:cubicBezTo>
                <a:lnTo>
                  <a:pt x="0" y="72025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2" name="Text 30"/>
          <p:cNvSpPr/>
          <p:nvPr/>
        </p:nvSpPr>
        <p:spPr>
          <a:xfrm>
            <a:off x="5014148" y="1392296"/>
            <a:ext cx="6707481" cy="2634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81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Exemple : Détection de Spam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778963" y="1768593"/>
            <a:ext cx="6848593" cy="1420519"/>
          </a:xfrm>
          <a:custGeom>
            <a:avLst/>
            <a:gdLst/>
            <a:ahLst/>
            <a:cxnLst/>
            <a:rect l="l" t="t" r="r" b="b"/>
            <a:pathLst>
              <a:path w="6848593" h="1420519">
                <a:moveTo>
                  <a:pt x="75259" y="0"/>
                </a:moveTo>
                <a:lnTo>
                  <a:pt x="6773334" y="0"/>
                </a:lnTo>
                <a:cubicBezTo>
                  <a:pt x="6814898" y="0"/>
                  <a:pt x="6848593" y="33695"/>
                  <a:pt x="6848593" y="75259"/>
                </a:cubicBezTo>
                <a:lnTo>
                  <a:pt x="6848593" y="1345259"/>
                </a:lnTo>
                <a:cubicBezTo>
                  <a:pt x="6848593" y="1386824"/>
                  <a:pt x="6814898" y="1420519"/>
                  <a:pt x="6773334" y="1420519"/>
                </a:cubicBezTo>
                <a:lnTo>
                  <a:pt x="75259" y="1420519"/>
                </a:lnTo>
                <a:cubicBezTo>
                  <a:pt x="33695" y="1420519"/>
                  <a:pt x="0" y="1386824"/>
                  <a:pt x="0" y="1345259"/>
                </a:cubicBezTo>
                <a:lnTo>
                  <a:pt x="0" y="75259"/>
                </a:lnTo>
                <a:cubicBezTo>
                  <a:pt x="0" y="33722"/>
                  <a:pt x="33722" y="0"/>
                  <a:pt x="75259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4" name="Shape 32"/>
          <p:cNvSpPr/>
          <p:nvPr/>
        </p:nvSpPr>
        <p:spPr>
          <a:xfrm>
            <a:off x="4929481" y="1919111"/>
            <a:ext cx="1524000" cy="263407"/>
          </a:xfrm>
          <a:custGeom>
            <a:avLst/>
            <a:gdLst/>
            <a:ahLst/>
            <a:cxnLst/>
            <a:rect l="l" t="t" r="r" b="b"/>
            <a:pathLst>
              <a:path w="1524000" h="263407">
                <a:moveTo>
                  <a:pt x="131704" y="0"/>
                </a:moveTo>
                <a:lnTo>
                  <a:pt x="1392296" y="0"/>
                </a:lnTo>
                <a:cubicBezTo>
                  <a:pt x="1464986" y="0"/>
                  <a:pt x="1524000" y="59014"/>
                  <a:pt x="1524000" y="131704"/>
                </a:cubicBezTo>
                <a:lnTo>
                  <a:pt x="1524000" y="131704"/>
                </a:lnTo>
                <a:cubicBezTo>
                  <a:pt x="1524000" y="204393"/>
                  <a:pt x="1464986" y="263407"/>
                  <a:pt x="1392296" y="263407"/>
                </a:cubicBezTo>
                <a:lnTo>
                  <a:pt x="131704" y="263407"/>
                </a:lnTo>
                <a:cubicBezTo>
                  <a:pt x="59014" y="263407"/>
                  <a:pt x="0" y="204393"/>
                  <a:pt x="0" y="131704"/>
                </a:cubicBezTo>
                <a:lnTo>
                  <a:pt x="0" y="131704"/>
                </a:lnTo>
                <a:cubicBezTo>
                  <a:pt x="0" y="59014"/>
                  <a:pt x="59014" y="0"/>
                  <a:pt x="131704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5" name="Text 33"/>
          <p:cNvSpPr/>
          <p:nvPr/>
        </p:nvSpPr>
        <p:spPr>
          <a:xfrm>
            <a:off x="4929481" y="1919111"/>
            <a:ext cx="1589852" cy="263407"/>
          </a:xfrm>
          <a:prstGeom prst="rect">
            <a:avLst/>
          </a:prstGeom>
          <a:noFill/>
          <a:ln/>
        </p:spPr>
        <p:txBody>
          <a:bodyPr wrap="square" lIns="112889" tIns="37630" rIns="112889" bIns="37630" rtlCol="0" anchor="ctr"/>
          <a:lstStyle/>
          <a:p>
            <a:pPr>
              <a:lnSpc>
                <a:spcPct val="120000"/>
              </a:lnSpc>
            </a:pPr>
            <a:r>
              <a:rPr lang="en-US" sz="1037" b="1" dirty="0">
                <a:solidFill>
                  <a:srgbClr val="FF6467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RÈGLES MANUELLES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529721" y="1956741"/>
            <a:ext cx="649111" cy="188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7" dirty="0">
                <a:solidFill>
                  <a:srgbClr val="F7FAFC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❌ Échec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4935753" y="2264049"/>
            <a:ext cx="6531877" cy="464099"/>
          </a:xfrm>
          <a:custGeom>
            <a:avLst/>
            <a:gdLst/>
            <a:ahLst/>
            <a:cxnLst/>
            <a:rect l="l" t="t" r="r" b="b"/>
            <a:pathLst>
              <a:path w="6531877" h="464099">
                <a:moveTo>
                  <a:pt x="37629" y="0"/>
                </a:moveTo>
                <a:lnTo>
                  <a:pt x="6494247" y="0"/>
                </a:lnTo>
                <a:cubicBezTo>
                  <a:pt x="6515029" y="0"/>
                  <a:pt x="6531877" y="16847"/>
                  <a:pt x="6531877" y="37629"/>
                </a:cubicBezTo>
                <a:lnTo>
                  <a:pt x="6531877" y="426470"/>
                </a:lnTo>
                <a:cubicBezTo>
                  <a:pt x="6531877" y="447252"/>
                  <a:pt x="6515029" y="464099"/>
                  <a:pt x="6494247" y="464099"/>
                </a:cubicBezTo>
                <a:lnTo>
                  <a:pt x="37629" y="464099"/>
                </a:lnTo>
                <a:cubicBezTo>
                  <a:pt x="16847" y="464099"/>
                  <a:pt x="0" y="447252"/>
                  <a:pt x="0" y="426470"/>
                </a:cubicBezTo>
                <a:lnTo>
                  <a:pt x="0" y="37629"/>
                </a:lnTo>
                <a:cubicBezTo>
                  <a:pt x="0" y="16861"/>
                  <a:pt x="16861" y="0"/>
                  <a:pt x="37629" y="0"/>
                </a:cubicBezTo>
                <a:close/>
              </a:path>
            </a:pathLst>
          </a:custGeom>
          <a:solidFill>
            <a:srgbClr val="1A1D24"/>
          </a:solidFill>
          <a:ln w="16933">
            <a:solidFill>
              <a:srgbClr val="FB2C36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38" name="Text 36"/>
          <p:cNvSpPr/>
          <p:nvPr/>
        </p:nvSpPr>
        <p:spPr>
          <a:xfrm>
            <a:off x="5054914" y="2433383"/>
            <a:ext cx="2817519" cy="163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7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SI email CONTIENT "lottery" ALORS spam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929481" y="2809680"/>
            <a:ext cx="6622815" cy="2257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Problème : </a:t>
            </a:r>
            <a:r>
              <a:rPr lang="en-US" sz="1185" dirty="0">
                <a:solidFill>
                  <a:srgbClr val="FF6467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 o t t e r y</a:t>
            </a:r>
            <a:r>
              <a:rPr lang="en-US" sz="1185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, </a:t>
            </a:r>
            <a:r>
              <a:rPr lang="en-US" sz="1185" dirty="0">
                <a:solidFill>
                  <a:srgbClr val="FF6467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łöttërÿ</a:t>
            </a:r>
            <a:r>
              <a:rPr lang="en-US" sz="1185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, </a:t>
            </a:r>
            <a:r>
              <a:rPr lang="en-US" sz="1185" dirty="0">
                <a:solidFill>
                  <a:srgbClr val="FF6467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luttery</a:t>
            </a:r>
            <a:r>
              <a:rPr lang="en-US" sz="1185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...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118593" y="3298865"/>
            <a:ext cx="169333" cy="225778"/>
          </a:xfrm>
          <a:custGeom>
            <a:avLst/>
            <a:gdLst/>
            <a:ahLst/>
            <a:cxnLst/>
            <a:rect l="l" t="t" r="r" b="b"/>
            <a:pathLst>
              <a:path w="169333" h="225778">
                <a:moveTo>
                  <a:pt x="74701" y="221633"/>
                </a:moveTo>
                <a:cubicBezTo>
                  <a:pt x="80213" y="227145"/>
                  <a:pt x="89165" y="227145"/>
                  <a:pt x="94677" y="221633"/>
                </a:cubicBezTo>
                <a:lnTo>
                  <a:pt x="165232" y="151077"/>
                </a:lnTo>
                <a:cubicBezTo>
                  <a:pt x="170744" y="145565"/>
                  <a:pt x="170744" y="136613"/>
                  <a:pt x="165232" y="131101"/>
                </a:cubicBezTo>
                <a:cubicBezTo>
                  <a:pt x="159720" y="125589"/>
                  <a:pt x="150768" y="125589"/>
                  <a:pt x="145256" y="131101"/>
                </a:cubicBezTo>
                <a:lnTo>
                  <a:pt x="98778" y="177580"/>
                </a:lnTo>
                <a:lnTo>
                  <a:pt x="98778" y="14111"/>
                </a:lnTo>
                <a:cubicBezTo>
                  <a:pt x="98778" y="6306"/>
                  <a:pt x="92472" y="0"/>
                  <a:pt x="84667" y="0"/>
                </a:cubicBezTo>
                <a:cubicBezTo>
                  <a:pt x="76861" y="0"/>
                  <a:pt x="70556" y="6306"/>
                  <a:pt x="70556" y="14111"/>
                </a:cubicBezTo>
                <a:lnTo>
                  <a:pt x="70556" y="177580"/>
                </a:lnTo>
                <a:lnTo>
                  <a:pt x="24077" y="131101"/>
                </a:lnTo>
                <a:cubicBezTo>
                  <a:pt x="18565" y="125589"/>
                  <a:pt x="9613" y="125589"/>
                  <a:pt x="4101" y="131101"/>
                </a:cubicBezTo>
                <a:cubicBezTo>
                  <a:pt x="-1411" y="136613"/>
                  <a:pt x="-1411" y="145565"/>
                  <a:pt x="4101" y="151077"/>
                </a:cubicBezTo>
                <a:lnTo>
                  <a:pt x="74657" y="221633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1" name="Shape 39"/>
          <p:cNvSpPr/>
          <p:nvPr/>
        </p:nvSpPr>
        <p:spPr>
          <a:xfrm>
            <a:off x="4778963" y="3637532"/>
            <a:ext cx="6848593" cy="1806222"/>
          </a:xfrm>
          <a:custGeom>
            <a:avLst/>
            <a:gdLst/>
            <a:ahLst/>
            <a:cxnLst/>
            <a:rect l="l" t="t" r="r" b="b"/>
            <a:pathLst>
              <a:path w="6848593" h="1806222">
                <a:moveTo>
                  <a:pt x="75265" y="0"/>
                </a:moveTo>
                <a:lnTo>
                  <a:pt x="6773327" y="0"/>
                </a:lnTo>
                <a:cubicBezTo>
                  <a:pt x="6814895" y="0"/>
                  <a:pt x="6848593" y="33697"/>
                  <a:pt x="6848593" y="75265"/>
                </a:cubicBezTo>
                <a:lnTo>
                  <a:pt x="6848593" y="1730957"/>
                </a:lnTo>
                <a:cubicBezTo>
                  <a:pt x="6848593" y="1772525"/>
                  <a:pt x="6814895" y="1806222"/>
                  <a:pt x="6773327" y="1806222"/>
                </a:cubicBezTo>
                <a:lnTo>
                  <a:pt x="75265" y="1806222"/>
                </a:lnTo>
                <a:cubicBezTo>
                  <a:pt x="33697" y="1806222"/>
                  <a:pt x="0" y="1772525"/>
                  <a:pt x="0" y="1730957"/>
                </a:cubicBezTo>
                <a:lnTo>
                  <a:pt x="0" y="75265"/>
                </a:lnTo>
                <a:cubicBezTo>
                  <a:pt x="0" y="33697"/>
                  <a:pt x="33697" y="0"/>
                  <a:pt x="75265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2" name="Shape 40"/>
          <p:cNvSpPr/>
          <p:nvPr/>
        </p:nvSpPr>
        <p:spPr>
          <a:xfrm>
            <a:off x="4929481" y="3788050"/>
            <a:ext cx="1495778" cy="263407"/>
          </a:xfrm>
          <a:custGeom>
            <a:avLst/>
            <a:gdLst/>
            <a:ahLst/>
            <a:cxnLst/>
            <a:rect l="l" t="t" r="r" b="b"/>
            <a:pathLst>
              <a:path w="1495778" h="263407">
                <a:moveTo>
                  <a:pt x="131704" y="0"/>
                </a:moveTo>
                <a:lnTo>
                  <a:pt x="1364074" y="0"/>
                </a:lnTo>
                <a:cubicBezTo>
                  <a:pt x="1436763" y="0"/>
                  <a:pt x="1495778" y="59014"/>
                  <a:pt x="1495778" y="131704"/>
                </a:cubicBezTo>
                <a:lnTo>
                  <a:pt x="1495778" y="131704"/>
                </a:lnTo>
                <a:cubicBezTo>
                  <a:pt x="1495778" y="204393"/>
                  <a:pt x="1436763" y="263407"/>
                  <a:pt x="1364074" y="263407"/>
                </a:cubicBezTo>
                <a:lnTo>
                  <a:pt x="131704" y="263407"/>
                </a:lnTo>
                <a:cubicBezTo>
                  <a:pt x="59014" y="263407"/>
                  <a:pt x="0" y="204393"/>
                  <a:pt x="0" y="131704"/>
                </a:cubicBezTo>
                <a:lnTo>
                  <a:pt x="0" y="131704"/>
                </a:lnTo>
                <a:cubicBezTo>
                  <a:pt x="0" y="59014"/>
                  <a:pt x="59014" y="0"/>
                  <a:pt x="131704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3" name="Text 41"/>
          <p:cNvSpPr/>
          <p:nvPr/>
        </p:nvSpPr>
        <p:spPr>
          <a:xfrm>
            <a:off x="4929481" y="3788050"/>
            <a:ext cx="1561630" cy="263407"/>
          </a:xfrm>
          <a:prstGeom prst="rect">
            <a:avLst/>
          </a:prstGeom>
          <a:noFill/>
          <a:ln/>
        </p:spPr>
        <p:txBody>
          <a:bodyPr wrap="square" lIns="112889" tIns="37630" rIns="112889" bIns="37630" rtlCol="0" anchor="ctr"/>
          <a:lstStyle/>
          <a:p>
            <a:pPr>
              <a:lnSpc>
                <a:spcPct val="120000"/>
              </a:lnSpc>
            </a:pPr>
            <a:r>
              <a:rPr lang="en-US" sz="1037" b="1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MACHINE LEARNING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502282" y="3825680"/>
            <a:ext cx="714963" cy="188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7" dirty="0">
                <a:solidFill>
                  <a:srgbClr val="F7FAFC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✅ Succès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4929481" y="4126717"/>
            <a:ext cx="6622815" cy="4515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On montre au modèle </a:t>
            </a:r>
            <a:r>
              <a:rPr lang="en-US" sz="1185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des milliers d'exemples</a:t>
            </a:r>
            <a:r>
              <a:rPr lang="en-US" sz="1185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de spam et d'emails légitimes. Il apprend à reconnaître les patterns lui-même.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4929481" y="4653532"/>
            <a:ext cx="3236148" cy="639704"/>
          </a:xfrm>
          <a:custGeom>
            <a:avLst/>
            <a:gdLst/>
            <a:ahLst/>
            <a:cxnLst/>
            <a:rect l="l" t="t" r="r" b="b"/>
            <a:pathLst>
              <a:path w="3236148" h="639704">
                <a:moveTo>
                  <a:pt x="37627" y="0"/>
                </a:moveTo>
                <a:lnTo>
                  <a:pt x="3198521" y="0"/>
                </a:lnTo>
                <a:cubicBezTo>
                  <a:pt x="3219302" y="0"/>
                  <a:pt x="3236148" y="16846"/>
                  <a:pt x="3236148" y="37627"/>
                </a:cubicBezTo>
                <a:lnTo>
                  <a:pt x="3236148" y="602076"/>
                </a:lnTo>
                <a:cubicBezTo>
                  <a:pt x="3236148" y="622857"/>
                  <a:pt x="3219302" y="639704"/>
                  <a:pt x="3198521" y="639704"/>
                </a:cubicBezTo>
                <a:lnTo>
                  <a:pt x="37627" y="639704"/>
                </a:lnTo>
                <a:cubicBezTo>
                  <a:pt x="16846" y="639704"/>
                  <a:pt x="0" y="622857"/>
                  <a:pt x="0" y="602076"/>
                </a:cubicBezTo>
                <a:lnTo>
                  <a:pt x="0" y="37627"/>
                </a:lnTo>
                <a:cubicBezTo>
                  <a:pt x="0" y="16860"/>
                  <a:pt x="16860" y="0"/>
                  <a:pt x="37627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7" name="Text 45"/>
          <p:cNvSpPr/>
          <p:nvPr/>
        </p:nvSpPr>
        <p:spPr>
          <a:xfrm>
            <a:off x="4948296" y="4728791"/>
            <a:ext cx="3198519" cy="3010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78" b="1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10K+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4971815" y="5029828"/>
            <a:ext cx="3151481" cy="188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7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Exemples spam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8240889" y="4653532"/>
            <a:ext cx="3236148" cy="639704"/>
          </a:xfrm>
          <a:custGeom>
            <a:avLst/>
            <a:gdLst/>
            <a:ahLst/>
            <a:cxnLst/>
            <a:rect l="l" t="t" r="r" b="b"/>
            <a:pathLst>
              <a:path w="3236148" h="639704">
                <a:moveTo>
                  <a:pt x="37627" y="0"/>
                </a:moveTo>
                <a:lnTo>
                  <a:pt x="3198521" y="0"/>
                </a:lnTo>
                <a:cubicBezTo>
                  <a:pt x="3219302" y="0"/>
                  <a:pt x="3236148" y="16846"/>
                  <a:pt x="3236148" y="37627"/>
                </a:cubicBezTo>
                <a:lnTo>
                  <a:pt x="3236148" y="602076"/>
                </a:lnTo>
                <a:cubicBezTo>
                  <a:pt x="3236148" y="622857"/>
                  <a:pt x="3219302" y="639704"/>
                  <a:pt x="3198521" y="639704"/>
                </a:cubicBezTo>
                <a:lnTo>
                  <a:pt x="37627" y="639704"/>
                </a:lnTo>
                <a:cubicBezTo>
                  <a:pt x="16846" y="639704"/>
                  <a:pt x="0" y="622857"/>
                  <a:pt x="0" y="602076"/>
                </a:cubicBezTo>
                <a:lnTo>
                  <a:pt x="0" y="37627"/>
                </a:lnTo>
                <a:cubicBezTo>
                  <a:pt x="0" y="16860"/>
                  <a:pt x="16860" y="0"/>
                  <a:pt x="37627" y="0"/>
                </a:cubicBezTo>
                <a:close/>
              </a:path>
            </a:pathLst>
          </a:custGeom>
          <a:solidFill>
            <a:srgbClr val="E8A94D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0" name="Text 48"/>
          <p:cNvSpPr/>
          <p:nvPr/>
        </p:nvSpPr>
        <p:spPr>
          <a:xfrm>
            <a:off x="8259704" y="4728791"/>
            <a:ext cx="3198519" cy="3010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78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10K+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8283222" y="5029828"/>
            <a:ext cx="3151481" cy="188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7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Emails légitimes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4559457" y="5788692"/>
            <a:ext cx="7246839" cy="1066173"/>
          </a:xfrm>
          <a:custGeom>
            <a:avLst/>
            <a:gdLst/>
            <a:ahLst/>
            <a:cxnLst/>
            <a:rect l="l" t="t" r="r" b="b"/>
            <a:pathLst>
              <a:path w="7246839" h="1066173">
                <a:moveTo>
                  <a:pt x="75261" y="0"/>
                </a:moveTo>
                <a:lnTo>
                  <a:pt x="7171578" y="0"/>
                </a:lnTo>
                <a:cubicBezTo>
                  <a:pt x="7213144" y="0"/>
                  <a:pt x="7246839" y="33696"/>
                  <a:pt x="7246839" y="75261"/>
                </a:cubicBezTo>
                <a:lnTo>
                  <a:pt x="7246839" y="990912"/>
                </a:lnTo>
                <a:cubicBezTo>
                  <a:pt x="7246839" y="1032477"/>
                  <a:pt x="7213144" y="1066173"/>
                  <a:pt x="7171578" y="1066173"/>
                </a:cubicBezTo>
                <a:lnTo>
                  <a:pt x="75261" y="1066173"/>
                </a:lnTo>
                <a:cubicBezTo>
                  <a:pt x="33723" y="1066173"/>
                  <a:pt x="0" y="1032449"/>
                  <a:pt x="0" y="990912"/>
                </a:cubicBezTo>
                <a:lnTo>
                  <a:pt x="0" y="75261"/>
                </a:lnTo>
                <a:cubicBezTo>
                  <a:pt x="0" y="33696"/>
                  <a:pt x="33696" y="0"/>
                  <a:pt x="75261" y="0"/>
                </a:cubicBezTo>
                <a:close/>
              </a:path>
            </a:pathLst>
          </a:custGeom>
          <a:gradFill flip="none" rotWithShape="1">
            <a:gsLst>
              <a:gs pos="0">
                <a:srgbClr val="3D8B75">
                  <a:alpha val="20000"/>
                </a:srgbClr>
              </a:gs>
              <a:gs pos="100000">
                <a:srgbClr val="E8A94D">
                  <a:alpha val="20000"/>
                </a:srgbClr>
              </a:gs>
            </a:gsLst>
            <a:lin ang="0" scaled="1"/>
          </a:gra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53" name="Shape 51"/>
          <p:cNvSpPr/>
          <p:nvPr/>
        </p:nvSpPr>
        <p:spPr>
          <a:xfrm>
            <a:off x="4720951" y="5945481"/>
            <a:ext cx="169333" cy="225778"/>
          </a:xfrm>
          <a:custGeom>
            <a:avLst/>
            <a:gdLst/>
            <a:ahLst/>
            <a:cxnLst/>
            <a:rect l="l" t="t" r="r" b="b"/>
            <a:pathLst>
              <a:path w="169333" h="225778">
                <a:moveTo>
                  <a:pt x="129161" y="169333"/>
                </a:moveTo>
                <a:cubicBezTo>
                  <a:pt x="132380" y="159500"/>
                  <a:pt x="138818" y="150592"/>
                  <a:pt x="146094" y="142919"/>
                </a:cubicBezTo>
                <a:cubicBezTo>
                  <a:pt x="160514" y="127750"/>
                  <a:pt x="169333" y="107244"/>
                  <a:pt x="169333" y="84667"/>
                </a:cubicBezTo>
                <a:cubicBezTo>
                  <a:pt x="169333" y="37924"/>
                  <a:pt x="131410" y="0"/>
                  <a:pt x="84667" y="0"/>
                </a:cubicBezTo>
                <a:cubicBezTo>
                  <a:pt x="37924" y="0"/>
                  <a:pt x="0" y="37924"/>
                  <a:pt x="0" y="84667"/>
                </a:cubicBezTo>
                <a:cubicBezTo>
                  <a:pt x="0" y="107244"/>
                  <a:pt x="8819" y="127750"/>
                  <a:pt x="23239" y="142919"/>
                </a:cubicBezTo>
                <a:cubicBezTo>
                  <a:pt x="30515" y="150592"/>
                  <a:pt x="36998" y="159500"/>
                  <a:pt x="40173" y="169333"/>
                </a:cubicBezTo>
                <a:lnTo>
                  <a:pt x="129117" y="169333"/>
                </a:lnTo>
                <a:close/>
                <a:moveTo>
                  <a:pt x="127000" y="190500"/>
                </a:moveTo>
                <a:lnTo>
                  <a:pt x="42333" y="190500"/>
                </a:lnTo>
                <a:lnTo>
                  <a:pt x="42333" y="197556"/>
                </a:lnTo>
                <a:cubicBezTo>
                  <a:pt x="42333" y="217047"/>
                  <a:pt x="58120" y="232833"/>
                  <a:pt x="77611" y="232833"/>
                </a:cubicBezTo>
                <a:lnTo>
                  <a:pt x="91722" y="232833"/>
                </a:lnTo>
                <a:cubicBezTo>
                  <a:pt x="111213" y="232833"/>
                  <a:pt x="127000" y="217047"/>
                  <a:pt x="127000" y="197556"/>
                </a:cubicBezTo>
                <a:lnTo>
                  <a:pt x="127000" y="190500"/>
                </a:lnTo>
                <a:close/>
                <a:moveTo>
                  <a:pt x="81139" y="49389"/>
                </a:moveTo>
                <a:cubicBezTo>
                  <a:pt x="63588" y="49389"/>
                  <a:pt x="49389" y="63588"/>
                  <a:pt x="49389" y="81139"/>
                </a:cubicBezTo>
                <a:cubicBezTo>
                  <a:pt x="49389" y="87004"/>
                  <a:pt x="44670" y="91722"/>
                  <a:pt x="38806" y="91722"/>
                </a:cubicBezTo>
                <a:cubicBezTo>
                  <a:pt x="32941" y="91722"/>
                  <a:pt x="28222" y="87004"/>
                  <a:pt x="28222" y="81139"/>
                </a:cubicBezTo>
                <a:cubicBezTo>
                  <a:pt x="28222" y="51902"/>
                  <a:pt x="51902" y="28222"/>
                  <a:pt x="81139" y="28222"/>
                </a:cubicBezTo>
                <a:cubicBezTo>
                  <a:pt x="87004" y="28222"/>
                  <a:pt x="91722" y="32941"/>
                  <a:pt x="91722" y="38806"/>
                </a:cubicBezTo>
                <a:cubicBezTo>
                  <a:pt x="91722" y="44670"/>
                  <a:pt x="87004" y="49389"/>
                  <a:pt x="81139" y="49389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4" name="Text 52"/>
          <p:cNvSpPr/>
          <p:nvPr/>
        </p:nvSpPr>
        <p:spPr>
          <a:xfrm>
            <a:off x="5004937" y="5945481"/>
            <a:ext cx="6735704" cy="2634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33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 Tournant AlexNet (2012)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5004937" y="6246519"/>
            <a:ext cx="6726296" cy="4515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AlexNet a gagné ImageNet avec une marge massive. Il a appris seul ce qu'est un chat ou une voiture, sans qu'on lui dise de chercher des "oreilles" ou des "roues".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76250"/>
            <a:ext cx="457200" cy="38100"/>
          </a:xfrm>
          <a:custGeom>
            <a:avLst/>
            <a:gdLst/>
            <a:ahLst/>
            <a:cxnLst/>
            <a:rect l="l" t="t" r="r" b="b"/>
            <a:pathLst>
              <a:path w="457200" h="38100">
                <a:moveTo>
                  <a:pt x="0" y="0"/>
                </a:moveTo>
                <a:lnTo>
                  <a:pt x="457200" y="0"/>
                </a:lnTo>
                <a:lnTo>
                  <a:pt x="457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952500" y="381000"/>
            <a:ext cx="2000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RÉSEAUX DE NEURONES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Les Réseaux de Neurones : Approximateurs de Fonctions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00050" y="1181100"/>
            <a:ext cx="4552950" cy="3038475"/>
          </a:xfrm>
          <a:custGeom>
            <a:avLst/>
            <a:gdLst/>
            <a:ahLst/>
            <a:cxnLst/>
            <a:rect l="l" t="t" r="r" b="b"/>
            <a:pathLst>
              <a:path w="4552950" h="3038475">
                <a:moveTo>
                  <a:pt x="38100" y="0"/>
                </a:moveTo>
                <a:lnTo>
                  <a:pt x="4476745" y="0"/>
                </a:lnTo>
                <a:cubicBezTo>
                  <a:pt x="4518832" y="0"/>
                  <a:pt x="4552950" y="34118"/>
                  <a:pt x="4552950" y="76205"/>
                </a:cubicBezTo>
                <a:lnTo>
                  <a:pt x="4552950" y="2962270"/>
                </a:lnTo>
                <a:cubicBezTo>
                  <a:pt x="4552950" y="3004357"/>
                  <a:pt x="4518832" y="3038475"/>
                  <a:pt x="4476745" y="3038475"/>
                </a:cubicBezTo>
                <a:lnTo>
                  <a:pt x="38100" y="3038475"/>
                </a:lnTo>
                <a:cubicBezTo>
                  <a:pt x="17058" y="3038475"/>
                  <a:pt x="0" y="3021417"/>
                  <a:pt x="0" y="30003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400050" y="1181100"/>
            <a:ext cx="38100" cy="3038475"/>
          </a:xfrm>
          <a:custGeom>
            <a:avLst/>
            <a:gdLst/>
            <a:ahLst/>
            <a:cxnLst/>
            <a:rect l="l" t="t" r="r" b="b"/>
            <a:pathLst>
              <a:path w="38100" h="3038475">
                <a:moveTo>
                  <a:pt x="38100" y="0"/>
                </a:moveTo>
                <a:lnTo>
                  <a:pt x="38100" y="0"/>
                </a:lnTo>
                <a:lnTo>
                  <a:pt x="38100" y="3038475"/>
                </a:lnTo>
                <a:lnTo>
                  <a:pt x="38100" y="3038475"/>
                </a:lnTo>
                <a:cubicBezTo>
                  <a:pt x="17072" y="3038475"/>
                  <a:pt x="0" y="3021403"/>
                  <a:pt x="0" y="30003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Shape 5"/>
          <p:cNvSpPr/>
          <p:nvPr/>
        </p:nvSpPr>
        <p:spPr>
          <a:xfrm>
            <a:off x="595313" y="13716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4519" y="85018"/>
                </a:moveTo>
                <a:cubicBezTo>
                  <a:pt x="29468" y="50416"/>
                  <a:pt x="59271" y="23812"/>
                  <a:pt x="95250" y="23812"/>
                </a:cubicBezTo>
                <a:cubicBezTo>
                  <a:pt x="114970" y="23812"/>
                  <a:pt x="132829" y="31812"/>
                  <a:pt x="145777" y="44723"/>
                </a:cubicBezTo>
                <a:cubicBezTo>
                  <a:pt x="145852" y="44797"/>
                  <a:pt x="145926" y="44872"/>
                  <a:pt x="146000" y="44946"/>
                </a:cubicBezTo>
                <a:lnTo>
                  <a:pt x="148828" y="47625"/>
                </a:lnTo>
                <a:lnTo>
                  <a:pt x="131006" y="47625"/>
                </a:lnTo>
                <a:cubicBezTo>
                  <a:pt x="124420" y="47625"/>
                  <a:pt x="119100" y="52946"/>
                  <a:pt x="119100" y="59531"/>
                </a:cubicBezTo>
                <a:cubicBezTo>
                  <a:pt x="119100" y="66117"/>
                  <a:pt x="124420" y="71438"/>
                  <a:pt x="131006" y="71438"/>
                </a:cubicBezTo>
                <a:lnTo>
                  <a:pt x="178631" y="71438"/>
                </a:lnTo>
                <a:cubicBezTo>
                  <a:pt x="185217" y="71438"/>
                  <a:pt x="190537" y="66117"/>
                  <a:pt x="190537" y="59531"/>
                </a:cubicBezTo>
                <a:lnTo>
                  <a:pt x="190537" y="11906"/>
                </a:lnTo>
                <a:cubicBezTo>
                  <a:pt x="190537" y="5321"/>
                  <a:pt x="185217" y="0"/>
                  <a:pt x="178631" y="0"/>
                </a:cubicBezTo>
                <a:cubicBezTo>
                  <a:pt x="172045" y="0"/>
                  <a:pt x="166725" y="5321"/>
                  <a:pt x="166725" y="11906"/>
                </a:cubicBezTo>
                <a:lnTo>
                  <a:pt x="166725" y="31775"/>
                </a:lnTo>
                <a:lnTo>
                  <a:pt x="162520" y="27794"/>
                </a:lnTo>
                <a:cubicBezTo>
                  <a:pt x="145293" y="10641"/>
                  <a:pt x="121481" y="0"/>
                  <a:pt x="95250" y="0"/>
                </a:cubicBezTo>
                <a:cubicBezTo>
                  <a:pt x="47253" y="0"/>
                  <a:pt x="7553" y="35496"/>
                  <a:pt x="967" y="81669"/>
                </a:cubicBezTo>
                <a:cubicBezTo>
                  <a:pt x="37" y="88181"/>
                  <a:pt x="4539" y="94208"/>
                  <a:pt x="11050" y="95138"/>
                </a:cubicBezTo>
                <a:cubicBezTo>
                  <a:pt x="17562" y="96069"/>
                  <a:pt x="23589" y="91529"/>
                  <a:pt x="24519" y="85055"/>
                </a:cubicBezTo>
                <a:close/>
                <a:moveTo>
                  <a:pt x="189533" y="108831"/>
                </a:moveTo>
                <a:cubicBezTo>
                  <a:pt x="190463" y="102319"/>
                  <a:pt x="185924" y="96292"/>
                  <a:pt x="179450" y="95362"/>
                </a:cubicBezTo>
                <a:cubicBezTo>
                  <a:pt x="172975" y="94431"/>
                  <a:pt x="166911" y="98971"/>
                  <a:pt x="165981" y="105445"/>
                </a:cubicBezTo>
                <a:cubicBezTo>
                  <a:pt x="161032" y="140047"/>
                  <a:pt x="131229" y="166650"/>
                  <a:pt x="95250" y="166650"/>
                </a:cubicBezTo>
                <a:cubicBezTo>
                  <a:pt x="75530" y="166650"/>
                  <a:pt x="57671" y="158651"/>
                  <a:pt x="44723" y="145740"/>
                </a:cubicBezTo>
                <a:cubicBezTo>
                  <a:pt x="44648" y="145666"/>
                  <a:pt x="44574" y="145591"/>
                  <a:pt x="44500" y="145517"/>
                </a:cubicBezTo>
                <a:lnTo>
                  <a:pt x="41672" y="142838"/>
                </a:lnTo>
                <a:lnTo>
                  <a:pt x="59494" y="142838"/>
                </a:lnTo>
                <a:cubicBezTo>
                  <a:pt x="66080" y="142838"/>
                  <a:pt x="71400" y="137517"/>
                  <a:pt x="71400" y="130932"/>
                </a:cubicBezTo>
                <a:cubicBezTo>
                  <a:pt x="71400" y="124346"/>
                  <a:pt x="66080" y="119025"/>
                  <a:pt x="59494" y="119025"/>
                </a:cubicBezTo>
                <a:lnTo>
                  <a:pt x="11906" y="119063"/>
                </a:lnTo>
                <a:cubicBezTo>
                  <a:pt x="8744" y="119063"/>
                  <a:pt x="5693" y="120328"/>
                  <a:pt x="3460" y="122597"/>
                </a:cubicBezTo>
                <a:cubicBezTo>
                  <a:pt x="1228" y="124867"/>
                  <a:pt x="-37" y="127881"/>
                  <a:pt x="0" y="131080"/>
                </a:cubicBezTo>
                <a:lnTo>
                  <a:pt x="372" y="178333"/>
                </a:lnTo>
                <a:cubicBezTo>
                  <a:pt x="409" y="184919"/>
                  <a:pt x="5804" y="190202"/>
                  <a:pt x="12390" y="190128"/>
                </a:cubicBezTo>
                <a:cubicBezTo>
                  <a:pt x="18976" y="190054"/>
                  <a:pt x="24259" y="184696"/>
                  <a:pt x="24185" y="178110"/>
                </a:cubicBezTo>
                <a:lnTo>
                  <a:pt x="24036" y="158948"/>
                </a:lnTo>
                <a:lnTo>
                  <a:pt x="28017" y="162706"/>
                </a:lnTo>
                <a:cubicBezTo>
                  <a:pt x="45244" y="179859"/>
                  <a:pt x="69019" y="190500"/>
                  <a:pt x="95250" y="190500"/>
                </a:cubicBezTo>
                <a:cubicBezTo>
                  <a:pt x="143247" y="190500"/>
                  <a:pt x="182947" y="155004"/>
                  <a:pt x="189533" y="108831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Text 6"/>
          <p:cNvSpPr/>
          <p:nvPr/>
        </p:nvSpPr>
        <p:spPr>
          <a:xfrm>
            <a:off x="809625" y="1333500"/>
            <a:ext cx="4086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 Concept Fondamental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77850" y="1720850"/>
            <a:ext cx="4213225" cy="927100"/>
          </a:xfrm>
          <a:custGeom>
            <a:avLst/>
            <a:gdLst/>
            <a:ahLst/>
            <a:cxnLst/>
            <a:rect l="l" t="t" r="r" b="b"/>
            <a:pathLst>
              <a:path w="4213225" h="927100">
                <a:moveTo>
                  <a:pt x="76198" y="0"/>
                </a:moveTo>
                <a:lnTo>
                  <a:pt x="4137027" y="0"/>
                </a:lnTo>
                <a:cubicBezTo>
                  <a:pt x="4179110" y="0"/>
                  <a:pt x="4213225" y="34115"/>
                  <a:pt x="4213225" y="76198"/>
                </a:cubicBezTo>
                <a:lnTo>
                  <a:pt x="4213225" y="850902"/>
                </a:lnTo>
                <a:cubicBezTo>
                  <a:pt x="4213225" y="892985"/>
                  <a:pt x="4179110" y="927100"/>
                  <a:pt x="4137027" y="927100"/>
                </a:cubicBezTo>
                <a:lnTo>
                  <a:pt x="76198" y="927100"/>
                </a:lnTo>
                <a:cubicBezTo>
                  <a:pt x="34143" y="927100"/>
                  <a:pt x="0" y="892957"/>
                  <a:pt x="0" y="8509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4"/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0" name="Text 8"/>
          <p:cNvSpPr/>
          <p:nvPr/>
        </p:nvSpPr>
        <p:spPr>
          <a:xfrm>
            <a:off x="679450" y="1879602"/>
            <a:ext cx="40100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7FAF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f(x) = 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98500" y="2260602"/>
            <a:ext cx="397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Chaque tâche = une fonction à approximer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1500" y="2768603"/>
            <a:ext cx="4229100" cy="381000"/>
          </a:xfrm>
          <a:custGeom>
            <a:avLst/>
            <a:gdLst/>
            <a:ahLst/>
            <a:cxnLst/>
            <a:rect l="l" t="t" r="r" b="b"/>
            <a:pathLst>
              <a:path w="4229100" h="381000">
                <a:moveTo>
                  <a:pt x="38100" y="0"/>
                </a:moveTo>
                <a:lnTo>
                  <a:pt x="4191000" y="0"/>
                </a:lnTo>
                <a:cubicBezTo>
                  <a:pt x="4212028" y="0"/>
                  <a:pt x="4229100" y="17072"/>
                  <a:pt x="4229100" y="38100"/>
                </a:cubicBezTo>
                <a:lnTo>
                  <a:pt x="4229100" y="342900"/>
                </a:lnTo>
                <a:cubicBezTo>
                  <a:pt x="4229100" y="363928"/>
                  <a:pt x="4212028" y="381000"/>
                  <a:pt x="41910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3" name="Text 11"/>
          <p:cNvSpPr/>
          <p:nvPr/>
        </p:nvSpPr>
        <p:spPr>
          <a:xfrm>
            <a:off x="647700" y="2844803"/>
            <a:ext cx="118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Détection spam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659386" y="2863853"/>
            <a:ext cx="1133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email → spam/ok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71500" y="3225803"/>
            <a:ext cx="4229100" cy="381000"/>
          </a:xfrm>
          <a:custGeom>
            <a:avLst/>
            <a:gdLst/>
            <a:ahLst/>
            <a:cxnLst/>
            <a:rect l="l" t="t" r="r" b="b"/>
            <a:pathLst>
              <a:path w="4229100" h="381000">
                <a:moveTo>
                  <a:pt x="38100" y="0"/>
                </a:moveTo>
                <a:lnTo>
                  <a:pt x="4191000" y="0"/>
                </a:lnTo>
                <a:cubicBezTo>
                  <a:pt x="4212028" y="0"/>
                  <a:pt x="4229100" y="17072"/>
                  <a:pt x="4229100" y="38100"/>
                </a:cubicBezTo>
                <a:lnTo>
                  <a:pt x="4229100" y="342900"/>
                </a:lnTo>
                <a:cubicBezTo>
                  <a:pt x="4229100" y="363928"/>
                  <a:pt x="4212028" y="381000"/>
                  <a:pt x="41910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6" name="Text 14"/>
          <p:cNvSpPr/>
          <p:nvPr/>
        </p:nvSpPr>
        <p:spPr>
          <a:xfrm>
            <a:off x="647700" y="3302003"/>
            <a:ext cx="1476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Classification image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19289" y="3321053"/>
            <a:ext cx="1276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pixels → chat/chien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71500" y="3683003"/>
            <a:ext cx="4229100" cy="381000"/>
          </a:xfrm>
          <a:custGeom>
            <a:avLst/>
            <a:gdLst/>
            <a:ahLst/>
            <a:cxnLst/>
            <a:rect l="l" t="t" r="r" b="b"/>
            <a:pathLst>
              <a:path w="4229100" h="381000">
                <a:moveTo>
                  <a:pt x="38100" y="0"/>
                </a:moveTo>
                <a:lnTo>
                  <a:pt x="4191000" y="0"/>
                </a:lnTo>
                <a:cubicBezTo>
                  <a:pt x="4212028" y="0"/>
                  <a:pt x="4229100" y="17072"/>
                  <a:pt x="4229100" y="38100"/>
                </a:cubicBezTo>
                <a:lnTo>
                  <a:pt x="4229100" y="342900"/>
                </a:lnTo>
                <a:cubicBezTo>
                  <a:pt x="4229100" y="363928"/>
                  <a:pt x="4212028" y="381000"/>
                  <a:pt x="41910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9" name="Text 17"/>
          <p:cNvSpPr/>
          <p:nvPr/>
        </p:nvSpPr>
        <p:spPr>
          <a:xfrm>
            <a:off x="647700" y="3759203"/>
            <a:ext cx="1647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Prédiction mot suivant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497659" y="3778253"/>
            <a:ext cx="1295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mots → mot suivant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00050" y="4330703"/>
            <a:ext cx="4552950" cy="2095500"/>
          </a:xfrm>
          <a:custGeom>
            <a:avLst/>
            <a:gdLst/>
            <a:ahLst/>
            <a:cxnLst/>
            <a:rect l="l" t="t" r="r" b="b"/>
            <a:pathLst>
              <a:path w="4552950" h="2095500">
                <a:moveTo>
                  <a:pt x="38100" y="0"/>
                </a:moveTo>
                <a:lnTo>
                  <a:pt x="4476758" y="0"/>
                </a:lnTo>
                <a:cubicBezTo>
                  <a:pt x="4518838" y="0"/>
                  <a:pt x="4552950" y="34112"/>
                  <a:pt x="4552950" y="76192"/>
                </a:cubicBezTo>
                <a:lnTo>
                  <a:pt x="4552950" y="2019308"/>
                </a:lnTo>
                <a:cubicBezTo>
                  <a:pt x="4552950" y="2061388"/>
                  <a:pt x="4518838" y="2095500"/>
                  <a:pt x="4476758" y="2095500"/>
                </a:cubicBezTo>
                <a:lnTo>
                  <a:pt x="38100" y="2095500"/>
                </a:lnTo>
                <a:cubicBezTo>
                  <a:pt x="17072" y="2095500"/>
                  <a:pt x="0" y="2078428"/>
                  <a:pt x="0" y="2057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2" name="Shape 20"/>
          <p:cNvSpPr/>
          <p:nvPr/>
        </p:nvSpPr>
        <p:spPr>
          <a:xfrm>
            <a:off x="400050" y="4330703"/>
            <a:ext cx="38100" cy="2095500"/>
          </a:xfrm>
          <a:custGeom>
            <a:avLst/>
            <a:gdLst/>
            <a:ahLst/>
            <a:cxnLst/>
            <a:rect l="l" t="t" r="r" b="b"/>
            <a:pathLst>
              <a:path w="38100" h="2095500">
                <a:moveTo>
                  <a:pt x="38100" y="0"/>
                </a:moveTo>
                <a:lnTo>
                  <a:pt x="38100" y="0"/>
                </a:lnTo>
                <a:lnTo>
                  <a:pt x="38100" y="2095500"/>
                </a:lnTo>
                <a:lnTo>
                  <a:pt x="38100" y="2095500"/>
                </a:lnTo>
                <a:cubicBezTo>
                  <a:pt x="17072" y="2095500"/>
                  <a:pt x="0" y="2078428"/>
                  <a:pt x="0" y="2057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3" name="Text 21"/>
          <p:cNvSpPr/>
          <p:nvPr/>
        </p:nvSpPr>
        <p:spPr>
          <a:xfrm>
            <a:off x="571500" y="4483103"/>
            <a:ext cx="4324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Les Composants Clés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71500" y="486410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5" name="Text 23"/>
          <p:cNvSpPr/>
          <p:nvPr/>
        </p:nvSpPr>
        <p:spPr>
          <a:xfrm>
            <a:off x="699492" y="4921253"/>
            <a:ext cx="209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66800" y="4864103"/>
            <a:ext cx="381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Neurones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66800" y="5092703"/>
            <a:ext cx="3800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Conteneurs de nombres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71500" y="535940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9" name="Text 27"/>
          <p:cNvSpPr/>
          <p:nvPr/>
        </p:nvSpPr>
        <p:spPr>
          <a:xfrm>
            <a:off x="680442" y="5416553"/>
            <a:ext cx="247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066800" y="5359403"/>
            <a:ext cx="381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Poids (Weights)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066800" y="5588003"/>
            <a:ext cx="3800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Importance de chaque connexion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71500" y="585470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3" name="Text 31"/>
          <p:cNvSpPr/>
          <p:nvPr/>
        </p:nvSpPr>
        <p:spPr>
          <a:xfrm>
            <a:off x="705247" y="5911853"/>
            <a:ext cx="200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066800" y="5854703"/>
            <a:ext cx="381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Biais (Biases)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066800" y="6083303"/>
            <a:ext cx="3800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Ajustement de base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200650" y="1181100"/>
            <a:ext cx="6610350" cy="3267075"/>
          </a:xfrm>
          <a:custGeom>
            <a:avLst/>
            <a:gdLst/>
            <a:ahLst/>
            <a:cxnLst/>
            <a:rect l="l" t="t" r="r" b="b"/>
            <a:pathLst>
              <a:path w="6610350" h="3267075">
                <a:moveTo>
                  <a:pt x="38100" y="0"/>
                </a:moveTo>
                <a:lnTo>
                  <a:pt x="6534162" y="0"/>
                </a:lnTo>
                <a:cubicBezTo>
                  <a:pt x="6576239" y="0"/>
                  <a:pt x="6610350" y="34111"/>
                  <a:pt x="6610350" y="76188"/>
                </a:cubicBezTo>
                <a:lnTo>
                  <a:pt x="6610350" y="3190887"/>
                </a:lnTo>
                <a:cubicBezTo>
                  <a:pt x="6610350" y="3232964"/>
                  <a:pt x="6576239" y="3267075"/>
                  <a:pt x="6534162" y="3267075"/>
                </a:cubicBezTo>
                <a:lnTo>
                  <a:pt x="38100" y="3267075"/>
                </a:lnTo>
                <a:cubicBezTo>
                  <a:pt x="17072" y="3267075"/>
                  <a:pt x="0" y="3250003"/>
                  <a:pt x="0" y="32289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7" name="Shape 35"/>
          <p:cNvSpPr/>
          <p:nvPr/>
        </p:nvSpPr>
        <p:spPr>
          <a:xfrm>
            <a:off x="5200650" y="1181100"/>
            <a:ext cx="38100" cy="3267075"/>
          </a:xfrm>
          <a:custGeom>
            <a:avLst/>
            <a:gdLst/>
            <a:ahLst/>
            <a:cxnLst/>
            <a:rect l="l" t="t" r="r" b="b"/>
            <a:pathLst>
              <a:path w="38100" h="3267075">
                <a:moveTo>
                  <a:pt x="38100" y="0"/>
                </a:moveTo>
                <a:lnTo>
                  <a:pt x="38100" y="0"/>
                </a:lnTo>
                <a:lnTo>
                  <a:pt x="38100" y="3267075"/>
                </a:lnTo>
                <a:lnTo>
                  <a:pt x="38100" y="3267075"/>
                </a:lnTo>
                <a:cubicBezTo>
                  <a:pt x="17072" y="3267075"/>
                  <a:pt x="0" y="3250003"/>
                  <a:pt x="0" y="32289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8" name="Shape 36"/>
          <p:cNvSpPr/>
          <p:nvPr/>
        </p:nvSpPr>
        <p:spPr>
          <a:xfrm>
            <a:off x="5407819" y="13716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0" y="35719"/>
                </a:moveTo>
                <a:cubicBezTo>
                  <a:pt x="0" y="22585"/>
                  <a:pt x="10678" y="11906"/>
                  <a:pt x="23812" y="11906"/>
                </a:cubicBezTo>
                <a:lnTo>
                  <a:pt x="142875" y="11906"/>
                </a:lnTo>
                <a:cubicBezTo>
                  <a:pt x="156009" y="11906"/>
                  <a:pt x="166688" y="22585"/>
                  <a:pt x="166688" y="35719"/>
                </a:cubicBezTo>
                <a:lnTo>
                  <a:pt x="166688" y="154781"/>
                </a:lnTo>
                <a:cubicBezTo>
                  <a:pt x="166688" y="167915"/>
                  <a:pt x="156009" y="178594"/>
                  <a:pt x="142875" y="178594"/>
                </a:cubicBezTo>
                <a:lnTo>
                  <a:pt x="23812" y="178594"/>
                </a:lnTo>
                <a:cubicBezTo>
                  <a:pt x="10678" y="178594"/>
                  <a:pt x="0" y="167915"/>
                  <a:pt x="0" y="154781"/>
                </a:cubicBezTo>
                <a:lnTo>
                  <a:pt x="0" y="35719"/>
                </a:lnTo>
                <a:close/>
                <a:moveTo>
                  <a:pt x="17859" y="136922"/>
                </a:moveTo>
                <a:lnTo>
                  <a:pt x="17859" y="148828"/>
                </a:lnTo>
                <a:cubicBezTo>
                  <a:pt x="17859" y="152102"/>
                  <a:pt x="20538" y="154781"/>
                  <a:pt x="23812" y="154781"/>
                </a:cubicBezTo>
                <a:lnTo>
                  <a:pt x="35719" y="154781"/>
                </a:lnTo>
                <a:cubicBezTo>
                  <a:pt x="38993" y="154781"/>
                  <a:pt x="41672" y="152102"/>
                  <a:pt x="41672" y="148828"/>
                </a:cubicBezTo>
                <a:lnTo>
                  <a:pt x="41672" y="136922"/>
                </a:lnTo>
                <a:cubicBezTo>
                  <a:pt x="41672" y="133648"/>
                  <a:pt x="38993" y="130969"/>
                  <a:pt x="35719" y="130969"/>
                </a:cubicBezTo>
                <a:lnTo>
                  <a:pt x="23812" y="130969"/>
                </a:lnTo>
                <a:cubicBezTo>
                  <a:pt x="20538" y="130969"/>
                  <a:pt x="17859" y="133648"/>
                  <a:pt x="17859" y="136922"/>
                </a:cubicBezTo>
                <a:close/>
                <a:moveTo>
                  <a:pt x="130969" y="130969"/>
                </a:moveTo>
                <a:cubicBezTo>
                  <a:pt x="127695" y="130969"/>
                  <a:pt x="125016" y="133648"/>
                  <a:pt x="125016" y="136922"/>
                </a:cubicBezTo>
                <a:lnTo>
                  <a:pt x="125016" y="148828"/>
                </a:lnTo>
                <a:cubicBezTo>
                  <a:pt x="125016" y="152102"/>
                  <a:pt x="127695" y="154781"/>
                  <a:pt x="130969" y="154781"/>
                </a:cubicBezTo>
                <a:lnTo>
                  <a:pt x="142875" y="154781"/>
                </a:lnTo>
                <a:cubicBezTo>
                  <a:pt x="146149" y="154781"/>
                  <a:pt x="148828" y="152102"/>
                  <a:pt x="148828" y="148828"/>
                </a:cubicBezTo>
                <a:lnTo>
                  <a:pt x="148828" y="136922"/>
                </a:lnTo>
                <a:cubicBezTo>
                  <a:pt x="148828" y="133648"/>
                  <a:pt x="146149" y="130969"/>
                  <a:pt x="142875" y="130969"/>
                </a:cubicBezTo>
                <a:lnTo>
                  <a:pt x="130969" y="130969"/>
                </a:lnTo>
                <a:close/>
                <a:moveTo>
                  <a:pt x="17859" y="89297"/>
                </a:moveTo>
                <a:lnTo>
                  <a:pt x="17859" y="101203"/>
                </a:lnTo>
                <a:cubicBezTo>
                  <a:pt x="17859" y="104477"/>
                  <a:pt x="20538" y="107156"/>
                  <a:pt x="23812" y="107156"/>
                </a:cubicBezTo>
                <a:lnTo>
                  <a:pt x="35719" y="107156"/>
                </a:lnTo>
                <a:cubicBezTo>
                  <a:pt x="38993" y="107156"/>
                  <a:pt x="41672" y="104477"/>
                  <a:pt x="41672" y="101203"/>
                </a:cubicBezTo>
                <a:lnTo>
                  <a:pt x="41672" y="89297"/>
                </a:lnTo>
                <a:cubicBezTo>
                  <a:pt x="41672" y="86023"/>
                  <a:pt x="38993" y="83344"/>
                  <a:pt x="35719" y="83344"/>
                </a:cubicBezTo>
                <a:lnTo>
                  <a:pt x="23812" y="83344"/>
                </a:lnTo>
                <a:cubicBezTo>
                  <a:pt x="20538" y="83344"/>
                  <a:pt x="17859" y="86023"/>
                  <a:pt x="17859" y="89297"/>
                </a:cubicBezTo>
                <a:close/>
                <a:moveTo>
                  <a:pt x="130969" y="83344"/>
                </a:moveTo>
                <a:cubicBezTo>
                  <a:pt x="127695" y="83344"/>
                  <a:pt x="125016" y="86023"/>
                  <a:pt x="125016" y="89297"/>
                </a:cubicBezTo>
                <a:lnTo>
                  <a:pt x="125016" y="101203"/>
                </a:lnTo>
                <a:cubicBezTo>
                  <a:pt x="125016" y="104477"/>
                  <a:pt x="127695" y="107156"/>
                  <a:pt x="130969" y="107156"/>
                </a:cubicBezTo>
                <a:lnTo>
                  <a:pt x="142875" y="107156"/>
                </a:lnTo>
                <a:cubicBezTo>
                  <a:pt x="146149" y="107156"/>
                  <a:pt x="148828" y="104477"/>
                  <a:pt x="148828" y="101203"/>
                </a:cubicBezTo>
                <a:lnTo>
                  <a:pt x="148828" y="89297"/>
                </a:lnTo>
                <a:cubicBezTo>
                  <a:pt x="148828" y="86023"/>
                  <a:pt x="146149" y="83344"/>
                  <a:pt x="142875" y="83344"/>
                </a:cubicBezTo>
                <a:lnTo>
                  <a:pt x="130969" y="83344"/>
                </a:lnTo>
                <a:close/>
                <a:moveTo>
                  <a:pt x="17859" y="41672"/>
                </a:moveTo>
                <a:lnTo>
                  <a:pt x="17859" y="53578"/>
                </a:lnTo>
                <a:cubicBezTo>
                  <a:pt x="17859" y="56852"/>
                  <a:pt x="20538" y="59531"/>
                  <a:pt x="23812" y="59531"/>
                </a:cubicBezTo>
                <a:lnTo>
                  <a:pt x="35719" y="59531"/>
                </a:lnTo>
                <a:cubicBezTo>
                  <a:pt x="38993" y="59531"/>
                  <a:pt x="41672" y="56852"/>
                  <a:pt x="41672" y="53578"/>
                </a:cubicBezTo>
                <a:lnTo>
                  <a:pt x="41672" y="41672"/>
                </a:lnTo>
                <a:cubicBezTo>
                  <a:pt x="41672" y="38398"/>
                  <a:pt x="38993" y="35719"/>
                  <a:pt x="35719" y="35719"/>
                </a:cubicBezTo>
                <a:lnTo>
                  <a:pt x="23812" y="35719"/>
                </a:lnTo>
                <a:cubicBezTo>
                  <a:pt x="20538" y="35719"/>
                  <a:pt x="17859" y="38398"/>
                  <a:pt x="17859" y="41672"/>
                </a:cubicBezTo>
                <a:close/>
                <a:moveTo>
                  <a:pt x="130969" y="35719"/>
                </a:moveTo>
                <a:cubicBezTo>
                  <a:pt x="127695" y="35719"/>
                  <a:pt x="125016" y="38398"/>
                  <a:pt x="125016" y="41672"/>
                </a:cubicBezTo>
                <a:lnTo>
                  <a:pt x="125016" y="53578"/>
                </a:lnTo>
                <a:cubicBezTo>
                  <a:pt x="125016" y="56852"/>
                  <a:pt x="127695" y="59531"/>
                  <a:pt x="130969" y="59531"/>
                </a:cubicBezTo>
                <a:lnTo>
                  <a:pt x="142875" y="59531"/>
                </a:lnTo>
                <a:cubicBezTo>
                  <a:pt x="146149" y="59531"/>
                  <a:pt x="148828" y="56852"/>
                  <a:pt x="148828" y="53578"/>
                </a:cubicBezTo>
                <a:lnTo>
                  <a:pt x="148828" y="41672"/>
                </a:lnTo>
                <a:cubicBezTo>
                  <a:pt x="148828" y="38398"/>
                  <a:pt x="146149" y="35719"/>
                  <a:pt x="142875" y="35719"/>
                </a:cubicBezTo>
                <a:lnTo>
                  <a:pt x="130969" y="35719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9" name="Text 37"/>
          <p:cNvSpPr/>
          <p:nvPr/>
        </p:nvSpPr>
        <p:spPr>
          <a:xfrm>
            <a:off x="5610225" y="1333500"/>
            <a:ext cx="61436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Exemple : Prédicteur de Films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5372100" y="1714500"/>
            <a:ext cx="6362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Prédire si vous aimerez un film basé sur :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5372100" y="2057400"/>
            <a:ext cx="3086100" cy="723900"/>
          </a:xfrm>
          <a:custGeom>
            <a:avLst/>
            <a:gdLst/>
            <a:ahLst/>
            <a:cxnLst/>
            <a:rect l="l" t="t" r="r" b="b"/>
            <a:pathLst>
              <a:path w="3086100" h="723900">
                <a:moveTo>
                  <a:pt x="76198" y="0"/>
                </a:moveTo>
                <a:lnTo>
                  <a:pt x="3009902" y="0"/>
                </a:lnTo>
                <a:cubicBezTo>
                  <a:pt x="3051957" y="0"/>
                  <a:pt x="3086100" y="34143"/>
                  <a:pt x="3086100" y="76198"/>
                </a:cubicBezTo>
                <a:lnTo>
                  <a:pt x="3086100" y="647702"/>
                </a:lnTo>
                <a:cubicBezTo>
                  <a:pt x="3086100" y="689757"/>
                  <a:pt x="3051957" y="723900"/>
                  <a:pt x="30099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2" name="Text 40"/>
          <p:cNvSpPr/>
          <p:nvPr/>
        </p:nvSpPr>
        <p:spPr>
          <a:xfrm>
            <a:off x="5429250" y="2171700"/>
            <a:ext cx="2971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Action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5453063" y="2476500"/>
            <a:ext cx="2924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0.0 à 1.0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572500" y="2057400"/>
            <a:ext cx="3086100" cy="723900"/>
          </a:xfrm>
          <a:custGeom>
            <a:avLst/>
            <a:gdLst/>
            <a:ahLst/>
            <a:cxnLst/>
            <a:rect l="l" t="t" r="r" b="b"/>
            <a:pathLst>
              <a:path w="3086100" h="723900">
                <a:moveTo>
                  <a:pt x="76198" y="0"/>
                </a:moveTo>
                <a:lnTo>
                  <a:pt x="3009902" y="0"/>
                </a:lnTo>
                <a:cubicBezTo>
                  <a:pt x="3051957" y="0"/>
                  <a:pt x="3086100" y="34143"/>
                  <a:pt x="3086100" y="76198"/>
                </a:cubicBezTo>
                <a:lnTo>
                  <a:pt x="3086100" y="647702"/>
                </a:lnTo>
                <a:cubicBezTo>
                  <a:pt x="3086100" y="689757"/>
                  <a:pt x="3051957" y="723900"/>
                  <a:pt x="30099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E8A94D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5" name="Text 43"/>
          <p:cNvSpPr/>
          <p:nvPr/>
        </p:nvSpPr>
        <p:spPr>
          <a:xfrm>
            <a:off x="8629650" y="2171700"/>
            <a:ext cx="2971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Comédie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8653463" y="2476500"/>
            <a:ext cx="2924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0.0 à 1.0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5378450" y="2901950"/>
            <a:ext cx="6270625" cy="1384300"/>
          </a:xfrm>
          <a:custGeom>
            <a:avLst/>
            <a:gdLst/>
            <a:ahLst/>
            <a:cxnLst/>
            <a:rect l="l" t="t" r="r" b="b"/>
            <a:pathLst>
              <a:path w="6270625" h="1384300">
                <a:moveTo>
                  <a:pt x="76206" y="0"/>
                </a:moveTo>
                <a:lnTo>
                  <a:pt x="6194419" y="0"/>
                </a:lnTo>
                <a:cubicBezTo>
                  <a:pt x="6236507" y="0"/>
                  <a:pt x="6270625" y="34118"/>
                  <a:pt x="6270625" y="76206"/>
                </a:cubicBezTo>
                <a:lnTo>
                  <a:pt x="6270625" y="1308094"/>
                </a:lnTo>
                <a:cubicBezTo>
                  <a:pt x="6270625" y="1350182"/>
                  <a:pt x="6236507" y="1384300"/>
                  <a:pt x="6194419" y="1384300"/>
                </a:cubicBezTo>
                <a:lnTo>
                  <a:pt x="76206" y="1384300"/>
                </a:lnTo>
                <a:cubicBezTo>
                  <a:pt x="34118" y="1384300"/>
                  <a:pt x="0" y="1350182"/>
                  <a:pt x="0" y="1308094"/>
                </a:cubicBezTo>
                <a:lnTo>
                  <a:pt x="0" y="76206"/>
                </a:lnTo>
                <a:cubicBezTo>
                  <a:pt x="0" y="34147"/>
                  <a:pt x="34147" y="0"/>
                  <a:pt x="76206" y="0"/>
                </a:cubicBezTo>
                <a:close/>
              </a:path>
            </a:pathLst>
          </a:custGeom>
          <a:solidFill>
            <a:srgbClr val="1A1D24"/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48" name="Text 46"/>
          <p:cNvSpPr/>
          <p:nvPr/>
        </p:nvSpPr>
        <p:spPr>
          <a:xfrm>
            <a:off x="5499100" y="3022602"/>
            <a:ext cx="6096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Forward Pass :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5499100" y="3289302"/>
            <a:ext cx="6096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like = (0.1 × 0.5) + (0.9 × -0.3) + 0.1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5499100" y="3517902"/>
            <a:ext cx="6096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like = 0.05 + (-0.27) + 0.1 = -0.12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5499100" y="3746502"/>
            <a:ext cx="6096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dislike = (0.1 × -0.2) + (0.9 × 0.6) + 0.2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5499100" y="3975102"/>
            <a:ext cx="6096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dislike = -0.02 + 0.54 + 0.2 = 0.72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5200650" y="4559303"/>
            <a:ext cx="6610350" cy="1447800"/>
          </a:xfrm>
          <a:custGeom>
            <a:avLst/>
            <a:gdLst/>
            <a:ahLst/>
            <a:cxnLst/>
            <a:rect l="l" t="t" r="r" b="b"/>
            <a:pathLst>
              <a:path w="6610350" h="1447800">
                <a:moveTo>
                  <a:pt x="38100" y="0"/>
                </a:moveTo>
                <a:lnTo>
                  <a:pt x="6534152" y="0"/>
                </a:lnTo>
                <a:cubicBezTo>
                  <a:pt x="6576207" y="0"/>
                  <a:pt x="6610350" y="34143"/>
                  <a:pt x="6610350" y="76198"/>
                </a:cubicBezTo>
                <a:lnTo>
                  <a:pt x="6610350" y="1371602"/>
                </a:lnTo>
                <a:cubicBezTo>
                  <a:pt x="6610350" y="1413657"/>
                  <a:pt x="6576207" y="1447800"/>
                  <a:pt x="6534152" y="1447800"/>
                </a:cubicBezTo>
                <a:lnTo>
                  <a:pt x="38100" y="1447800"/>
                </a:lnTo>
                <a:cubicBezTo>
                  <a:pt x="17072" y="1447800"/>
                  <a:pt x="0" y="1430728"/>
                  <a:pt x="0" y="1409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4" name="Shape 52"/>
          <p:cNvSpPr/>
          <p:nvPr/>
        </p:nvSpPr>
        <p:spPr>
          <a:xfrm>
            <a:off x="5200650" y="4559303"/>
            <a:ext cx="38100" cy="1447800"/>
          </a:xfrm>
          <a:custGeom>
            <a:avLst/>
            <a:gdLst/>
            <a:ahLst/>
            <a:cxnLst/>
            <a:rect l="l" t="t" r="r" b="b"/>
            <a:pathLst>
              <a:path w="38100" h="1447800">
                <a:moveTo>
                  <a:pt x="38100" y="0"/>
                </a:moveTo>
                <a:lnTo>
                  <a:pt x="38100" y="0"/>
                </a:lnTo>
                <a:lnTo>
                  <a:pt x="38100" y="1447800"/>
                </a:lnTo>
                <a:lnTo>
                  <a:pt x="38100" y="1447800"/>
                </a:lnTo>
                <a:cubicBezTo>
                  <a:pt x="17072" y="1447800"/>
                  <a:pt x="0" y="1430728"/>
                  <a:pt x="0" y="1409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5" name="Shape 53"/>
          <p:cNvSpPr/>
          <p:nvPr/>
        </p:nvSpPr>
        <p:spPr>
          <a:xfrm>
            <a:off x="5395913" y="474980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78631" y="71438"/>
                </a:moveTo>
                <a:lnTo>
                  <a:pt x="181570" y="71438"/>
                </a:lnTo>
                <a:cubicBezTo>
                  <a:pt x="186519" y="71438"/>
                  <a:pt x="190500" y="67456"/>
                  <a:pt x="190500" y="62508"/>
                </a:cubicBezTo>
                <a:lnTo>
                  <a:pt x="190500" y="8930"/>
                </a:lnTo>
                <a:cubicBezTo>
                  <a:pt x="190500" y="5321"/>
                  <a:pt x="188342" y="2046"/>
                  <a:pt x="184993" y="670"/>
                </a:cubicBezTo>
                <a:cubicBezTo>
                  <a:pt x="181645" y="-707"/>
                  <a:pt x="177812" y="74"/>
                  <a:pt x="175245" y="2604"/>
                </a:cubicBezTo>
                <a:lnTo>
                  <a:pt x="156009" y="21878"/>
                </a:lnTo>
                <a:cubicBezTo>
                  <a:pt x="139526" y="8223"/>
                  <a:pt x="118318" y="0"/>
                  <a:pt x="95250" y="0"/>
                </a:cubicBezTo>
                <a:cubicBezTo>
                  <a:pt x="47253" y="0"/>
                  <a:pt x="7553" y="35496"/>
                  <a:pt x="967" y="81669"/>
                </a:cubicBezTo>
                <a:cubicBezTo>
                  <a:pt x="37" y="88181"/>
                  <a:pt x="4539" y="94208"/>
                  <a:pt x="11050" y="95138"/>
                </a:cubicBezTo>
                <a:cubicBezTo>
                  <a:pt x="17562" y="96069"/>
                  <a:pt x="23589" y="91529"/>
                  <a:pt x="24519" y="85055"/>
                </a:cubicBezTo>
                <a:cubicBezTo>
                  <a:pt x="29468" y="50416"/>
                  <a:pt x="59271" y="23812"/>
                  <a:pt x="95250" y="23812"/>
                </a:cubicBezTo>
                <a:cubicBezTo>
                  <a:pt x="111770" y="23812"/>
                  <a:pt x="126950" y="29394"/>
                  <a:pt x="139043" y="38807"/>
                </a:cubicBezTo>
                <a:lnTo>
                  <a:pt x="121667" y="56183"/>
                </a:lnTo>
                <a:cubicBezTo>
                  <a:pt x="119100" y="58750"/>
                  <a:pt x="118356" y="62582"/>
                  <a:pt x="119732" y="65931"/>
                </a:cubicBezTo>
                <a:cubicBezTo>
                  <a:pt x="121109" y="69279"/>
                  <a:pt x="124383" y="71438"/>
                  <a:pt x="127992" y="71438"/>
                </a:cubicBezTo>
                <a:lnTo>
                  <a:pt x="178631" y="71438"/>
                </a:lnTo>
                <a:close/>
                <a:moveTo>
                  <a:pt x="189570" y="108831"/>
                </a:moveTo>
                <a:cubicBezTo>
                  <a:pt x="190500" y="102319"/>
                  <a:pt x="185961" y="96292"/>
                  <a:pt x="179487" y="95362"/>
                </a:cubicBezTo>
                <a:cubicBezTo>
                  <a:pt x="173013" y="94431"/>
                  <a:pt x="166948" y="98971"/>
                  <a:pt x="166018" y="105445"/>
                </a:cubicBezTo>
                <a:cubicBezTo>
                  <a:pt x="161069" y="140047"/>
                  <a:pt x="131266" y="166650"/>
                  <a:pt x="95287" y="166650"/>
                </a:cubicBezTo>
                <a:cubicBezTo>
                  <a:pt x="78767" y="166650"/>
                  <a:pt x="63587" y="161069"/>
                  <a:pt x="51495" y="151656"/>
                </a:cubicBezTo>
                <a:lnTo>
                  <a:pt x="68833" y="134317"/>
                </a:lnTo>
                <a:cubicBezTo>
                  <a:pt x="71400" y="131750"/>
                  <a:pt x="72144" y="127918"/>
                  <a:pt x="70768" y="124569"/>
                </a:cubicBezTo>
                <a:cubicBezTo>
                  <a:pt x="69391" y="121221"/>
                  <a:pt x="66117" y="119063"/>
                  <a:pt x="62508" y="119063"/>
                </a:cubicBezTo>
                <a:lnTo>
                  <a:pt x="8930" y="119063"/>
                </a:lnTo>
                <a:cubicBezTo>
                  <a:pt x="3981" y="119063"/>
                  <a:pt x="0" y="123044"/>
                  <a:pt x="0" y="127992"/>
                </a:cubicBezTo>
                <a:lnTo>
                  <a:pt x="0" y="181570"/>
                </a:lnTo>
                <a:cubicBezTo>
                  <a:pt x="0" y="185179"/>
                  <a:pt x="2158" y="188454"/>
                  <a:pt x="5507" y="189830"/>
                </a:cubicBezTo>
                <a:cubicBezTo>
                  <a:pt x="8855" y="191207"/>
                  <a:pt x="12688" y="190426"/>
                  <a:pt x="15255" y="187896"/>
                </a:cubicBezTo>
                <a:lnTo>
                  <a:pt x="34528" y="168622"/>
                </a:lnTo>
                <a:cubicBezTo>
                  <a:pt x="50974" y="182277"/>
                  <a:pt x="72182" y="190500"/>
                  <a:pt x="95250" y="190500"/>
                </a:cubicBezTo>
                <a:cubicBezTo>
                  <a:pt x="143247" y="190500"/>
                  <a:pt x="182947" y="155004"/>
                  <a:pt x="189533" y="108831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6" name="Text 54"/>
          <p:cNvSpPr/>
          <p:nvPr/>
        </p:nvSpPr>
        <p:spPr>
          <a:xfrm>
            <a:off x="5610225" y="4711703"/>
            <a:ext cx="61436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 Cycle d'Apprentissage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5372100" y="5092703"/>
            <a:ext cx="1514475" cy="762000"/>
          </a:xfrm>
          <a:custGeom>
            <a:avLst/>
            <a:gdLst/>
            <a:ahLst/>
            <a:cxnLst/>
            <a:rect l="l" t="t" r="r" b="b"/>
            <a:pathLst>
              <a:path w="1514475" h="762000">
                <a:moveTo>
                  <a:pt x="76200" y="0"/>
                </a:moveTo>
                <a:lnTo>
                  <a:pt x="1438275" y="0"/>
                </a:lnTo>
                <a:cubicBezTo>
                  <a:pt x="1480331" y="0"/>
                  <a:pt x="1514475" y="34144"/>
                  <a:pt x="1514475" y="76200"/>
                </a:cubicBezTo>
                <a:lnTo>
                  <a:pt x="1514475" y="685800"/>
                </a:lnTo>
                <a:cubicBezTo>
                  <a:pt x="1514475" y="727856"/>
                  <a:pt x="1480331" y="762000"/>
                  <a:pt x="1438275" y="762000"/>
                </a:cubicBezTo>
                <a:lnTo>
                  <a:pt x="76200" y="762000"/>
                </a:lnTo>
                <a:cubicBezTo>
                  <a:pt x="34144" y="762000"/>
                  <a:pt x="0" y="727856"/>
                  <a:pt x="0" y="685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8" name="Text 56"/>
          <p:cNvSpPr/>
          <p:nvPr/>
        </p:nvSpPr>
        <p:spPr>
          <a:xfrm>
            <a:off x="5429250" y="5207003"/>
            <a:ext cx="14001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→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5453063" y="5549903"/>
            <a:ext cx="1352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Forward Pass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962775" y="5092703"/>
            <a:ext cx="1514475" cy="762000"/>
          </a:xfrm>
          <a:custGeom>
            <a:avLst/>
            <a:gdLst/>
            <a:ahLst/>
            <a:cxnLst/>
            <a:rect l="l" t="t" r="r" b="b"/>
            <a:pathLst>
              <a:path w="1514475" h="762000">
                <a:moveTo>
                  <a:pt x="76200" y="0"/>
                </a:moveTo>
                <a:lnTo>
                  <a:pt x="1438275" y="0"/>
                </a:lnTo>
                <a:cubicBezTo>
                  <a:pt x="1480331" y="0"/>
                  <a:pt x="1514475" y="34144"/>
                  <a:pt x="1514475" y="76200"/>
                </a:cubicBezTo>
                <a:lnTo>
                  <a:pt x="1514475" y="685800"/>
                </a:lnTo>
                <a:cubicBezTo>
                  <a:pt x="1514475" y="727856"/>
                  <a:pt x="1480331" y="762000"/>
                  <a:pt x="1438275" y="762000"/>
                </a:cubicBezTo>
                <a:lnTo>
                  <a:pt x="76200" y="762000"/>
                </a:lnTo>
                <a:cubicBezTo>
                  <a:pt x="34144" y="762000"/>
                  <a:pt x="0" y="727856"/>
                  <a:pt x="0" y="685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E8A94D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1" name="Text 59"/>
          <p:cNvSpPr/>
          <p:nvPr/>
        </p:nvSpPr>
        <p:spPr>
          <a:xfrm>
            <a:off x="7019925" y="5207003"/>
            <a:ext cx="14001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📊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7043738" y="5549903"/>
            <a:ext cx="1352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Calcul Loss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8553450" y="5092703"/>
            <a:ext cx="1514475" cy="762000"/>
          </a:xfrm>
          <a:custGeom>
            <a:avLst/>
            <a:gdLst/>
            <a:ahLst/>
            <a:cxnLst/>
            <a:rect l="l" t="t" r="r" b="b"/>
            <a:pathLst>
              <a:path w="1514475" h="762000">
                <a:moveTo>
                  <a:pt x="76200" y="0"/>
                </a:moveTo>
                <a:lnTo>
                  <a:pt x="1438275" y="0"/>
                </a:lnTo>
                <a:cubicBezTo>
                  <a:pt x="1480331" y="0"/>
                  <a:pt x="1514475" y="34144"/>
                  <a:pt x="1514475" y="76200"/>
                </a:cubicBezTo>
                <a:lnTo>
                  <a:pt x="1514475" y="685800"/>
                </a:lnTo>
                <a:cubicBezTo>
                  <a:pt x="1514475" y="727856"/>
                  <a:pt x="1480331" y="762000"/>
                  <a:pt x="1438275" y="762000"/>
                </a:cubicBezTo>
                <a:lnTo>
                  <a:pt x="76200" y="762000"/>
                </a:lnTo>
                <a:cubicBezTo>
                  <a:pt x="34144" y="762000"/>
                  <a:pt x="0" y="727856"/>
                  <a:pt x="0" y="685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4" name="Text 62"/>
          <p:cNvSpPr/>
          <p:nvPr/>
        </p:nvSpPr>
        <p:spPr>
          <a:xfrm>
            <a:off x="8610600" y="5207003"/>
            <a:ext cx="14001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←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8634413" y="5549903"/>
            <a:ext cx="1352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Backpropagation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10144125" y="5092703"/>
            <a:ext cx="1514475" cy="762000"/>
          </a:xfrm>
          <a:custGeom>
            <a:avLst/>
            <a:gdLst/>
            <a:ahLst/>
            <a:cxnLst/>
            <a:rect l="l" t="t" r="r" b="b"/>
            <a:pathLst>
              <a:path w="1514475" h="762000">
                <a:moveTo>
                  <a:pt x="76200" y="0"/>
                </a:moveTo>
                <a:lnTo>
                  <a:pt x="1438275" y="0"/>
                </a:lnTo>
                <a:cubicBezTo>
                  <a:pt x="1480331" y="0"/>
                  <a:pt x="1514475" y="34144"/>
                  <a:pt x="1514475" y="76200"/>
                </a:cubicBezTo>
                <a:lnTo>
                  <a:pt x="1514475" y="685800"/>
                </a:lnTo>
                <a:cubicBezTo>
                  <a:pt x="1514475" y="727856"/>
                  <a:pt x="1480331" y="762000"/>
                  <a:pt x="1438275" y="762000"/>
                </a:cubicBezTo>
                <a:lnTo>
                  <a:pt x="76200" y="762000"/>
                </a:lnTo>
                <a:cubicBezTo>
                  <a:pt x="34144" y="762000"/>
                  <a:pt x="0" y="727856"/>
                  <a:pt x="0" y="685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E8A94D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7" name="Text 65"/>
          <p:cNvSpPr/>
          <p:nvPr/>
        </p:nvSpPr>
        <p:spPr>
          <a:xfrm>
            <a:off x="10201275" y="5207003"/>
            <a:ext cx="14001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🔄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10225088" y="5549903"/>
            <a:ext cx="1352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Mise à jour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3398" y="454247"/>
            <a:ext cx="436077" cy="36340"/>
          </a:xfrm>
          <a:custGeom>
            <a:avLst/>
            <a:gdLst/>
            <a:ahLst/>
            <a:cxnLst/>
            <a:rect l="l" t="t" r="r" b="b"/>
            <a:pathLst>
              <a:path w="436077" h="36340">
                <a:moveTo>
                  <a:pt x="0" y="0"/>
                </a:moveTo>
                <a:lnTo>
                  <a:pt x="436077" y="0"/>
                </a:lnTo>
                <a:lnTo>
                  <a:pt x="436077" y="36340"/>
                </a:lnTo>
                <a:lnTo>
                  <a:pt x="0" y="36340"/>
                </a:lnTo>
                <a:lnTo>
                  <a:pt x="0" y="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908495" y="363398"/>
            <a:ext cx="2098623" cy="218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5" b="1" kern="0" spc="57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GÉNÉRATION DE LANGAGE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3398" y="654116"/>
            <a:ext cx="11628733" cy="363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75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 la Prédiction de Films à la Génération de Langage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568" y="1126534"/>
            <a:ext cx="6868221" cy="2280322"/>
          </a:xfrm>
          <a:custGeom>
            <a:avLst/>
            <a:gdLst/>
            <a:ahLst/>
            <a:cxnLst/>
            <a:rect l="l" t="t" r="r" b="b"/>
            <a:pathLst>
              <a:path w="6868221" h="2280322">
                <a:moveTo>
                  <a:pt x="36340" y="0"/>
                </a:moveTo>
                <a:lnTo>
                  <a:pt x="6795547" y="0"/>
                </a:lnTo>
                <a:cubicBezTo>
                  <a:pt x="6835683" y="0"/>
                  <a:pt x="6868221" y="32537"/>
                  <a:pt x="6868221" y="72674"/>
                </a:cubicBezTo>
                <a:lnTo>
                  <a:pt x="6868221" y="2207648"/>
                </a:lnTo>
                <a:cubicBezTo>
                  <a:pt x="6868221" y="2247785"/>
                  <a:pt x="6835683" y="2280322"/>
                  <a:pt x="6795547" y="2280322"/>
                </a:cubicBezTo>
                <a:lnTo>
                  <a:pt x="36340" y="2280322"/>
                </a:lnTo>
                <a:cubicBezTo>
                  <a:pt x="16270" y="2280322"/>
                  <a:pt x="0" y="2264052"/>
                  <a:pt x="0" y="2243982"/>
                </a:cubicBezTo>
                <a:lnTo>
                  <a:pt x="0" y="36340"/>
                </a:lnTo>
                <a:cubicBezTo>
                  <a:pt x="0" y="16283"/>
                  <a:pt x="16283" y="0"/>
                  <a:pt x="3634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381568" y="1126534"/>
            <a:ext cx="36340" cy="2280322"/>
          </a:xfrm>
          <a:custGeom>
            <a:avLst/>
            <a:gdLst/>
            <a:ahLst/>
            <a:cxnLst/>
            <a:rect l="l" t="t" r="r" b="b"/>
            <a:pathLst>
              <a:path w="36340" h="2280322">
                <a:moveTo>
                  <a:pt x="36340" y="0"/>
                </a:moveTo>
                <a:lnTo>
                  <a:pt x="36340" y="0"/>
                </a:lnTo>
                <a:lnTo>
                  <a:pt x="36340" y="2280322"/>
                </a:lnTo>
                <a:lnTo>
                  <a:pt x="36340" y="2280322"/>
                </a:lnTo>
                <a:cubicBezTo>
                  <a:pt x="16270" y="2280322"/>
                  <a:pt x="0" y="2264052"/>
                  <a:pt x="0" y="2243982"/>
                </a:cubicBezTo>
                <a:lnTo>
                  <a:pt x="0" y="36340"/>
                </a:lnTo>
                <a:cubicBezTo>
                  <a:pt x="0" y="16283"/>
                  <a:pt x="16283" y="0"/>
                  <a:pt x="3634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Shape 5"/>
          <p:cNvSpPr/>
          <p:nvPr/>
        </p:nvSpPr>
        <p:spPr>
          <a:xfrm>
            <a:off x="567809" y="1308232"/>
            <a:ext cx="181699" cy="181699"/>
          </a:xfrm>
          <a:custGeom>
            <a:avLst/>
            <a:gdLst/>
            <a:ahLst/>
            <a:cxnLst/>
            <a:rect l="l" t="t" r="r" b="b"/>
            <a:pathLst>
              <a:path w="181699" h="181699">
                <a:moveTo>
                  <a:pt x="178363" y="53445"/>
                </a:moveTo>
                <a:lnTo>
                  <a:pt x="144295" y="87514"/>
                </a:lnTo>
                <a:cubicBezTo>
                  <a:pt x="141030" y="90779"/>
                  <a:pt x="136168" y="91737"/>
                  <a:pt x="131909" y="89962"/>
                </a:cubicBezTo>
                <a:cubicBezTo>
                  <a:pt x="127651" y="88188"/>
                  <a:pt x="124918" y="84071"/>
                  <a:pt x="124918" y="79493"/>
                </a:cubicBezTo>
                <a:lnTo>
                  <a:pt x="124918" y="56781"/>
                </a:lnTo>
                <a:lnTo>
                  <a:pt x="11356" y="56781"/>
                </a:lnTo>
                <a:cubicBezTo>
                  <a:pt x="5075" y="56781"/>
                  <a:pt x="0" y="51706"/>
                  <a:pt x="0" y="45425"/>
                </a:cubicBezTo>
                <a:cubicBezTo>
                  <a:pt x="0" y="39143"/>
                  <a:pt x="5075" y="34069"/>
                  <a:pt x="11356" y="34069"/>
                </a:cubicBezTo>
                <a:lnTo>
                  <a:pt x="124918" y="34069"/>
                </a:lnTo>
                <a:lnTo>
                  <a:pt x="124918" y="11356"/>
                </a:lnTo>
                <a:cubicBezTo>
                  <a:pt x="124918" y="6778"/>
                  <a:pt x="127686" y="2626"/>
                  <a:pt x="131945" y="852"/>
                </a:cubicBezTo>
                <a:cubicBezTo>
                  <a:pt x="136203" y="-923"/>
                  <a:pt x="141065" y="71"/>
                  <a:pt x="144330" y="3300"/>
                </a:cubicBezTo>
                <a:lnTo>
                  <a:pt x="178399" y="37369"/>
                </a:lnTo>
                <a:cubicBezTo>
                  <a:pt x="182835" y="41805"/>
                  <a:pt x="182835" y="49009"/>
                  <a:pt x="178399" y="53445"/>
                </a:cubicBezTo>
                <a:close/>
                <a:moveTo>
                  <a:pt x="37369" y="178363"/>
                </a:moveTo>
                <a:lnTo>
                  <a:pt x="3300" y="144295"/>
                </a:lnTo>
                <a:cubicBezTo>
                  <a:pt x="-1136" y="139859"/>
                  <a:pt x="-1136" y="132654"/>
                  <a:pt x="3300" y="128218"/>
                </a:cubicBezTo>
                <a:lnTo>
                  <a:pt x="37369" y="94150"/>
                </a:lnTo>
                <a:cubicBezTo>
                  <a:pt x="40634" y="90885"/>
                  <a:pt x="45496" y="89927"/>
                  <a:pt x="49754" y="91701"/>
                </a:cubicBezTo>
                <a:cubicBezTo>
                  <a:pt x="54013" y="93476"/>
                  <a:pt x="56781" y="97628"/>
                  <a:pt x="56781" y="102206"/>
                </a:cubicBezTo>
                <a:lnTo>
                  <a:pt x="56781" y="124918"/>
                </a:lnTo>
                <a:lnTo>
                  <a:pt x="170343" y="124918"/>
                </a:lnTo>
                <a:cubicBezTo>
                  <a:pt x="176624" y="124918"/>
                  <a:pt x="181699" y="129993"/>
                  <a:pt x="181699" y="136274"/>
                </a:cubicBezTo>
                <a:cubicBezTo>
                  <a:pt x="181699" y="142556"/>
                  <a:pt x="176624" y="147630"/>
                  <a:pt x="170343" y="147630"/>
                </a:cubicBezTo>
                <a:lnTo>
                  <a:pt x="56781" y="147630"/>
                </a:lnTo>
                <a:lnTo>
                  <a:pt x="56781" y="170343"/>
                </a:lnTo>
                <a:cubicBezTo>
                  <a:pt x="56781" y="174921"/>
                  <a:pt x="54013" y="179073"/>
                  <a:pt x="49754" y="180847"/>
                </a:cubicBezTo>
                <a:cubicBezTo>
                  <a:pt x="45496" y="182622"/>
                  <a:pt x="40634" y="181628"/>
                  <a:pt x="37369" y="178399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Text 6"/>
          <p:cNvSpPr/>
          <p:nvPr/>
        </p:nvSpPr>
        <p:spPr>
          <a:xfrm>
            <a:off x="772221" y="1271893"/>
            <a:ext cx="642305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1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La Transition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5097" y="1635291"/>
            <a:ext cx="6632012" cy="218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5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Au lieu de prédire des préférences de films, on prédit </a:t>
            </a:r>
            <a:r>
              <a:rPr lang="en-US" sz="1145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la lettre suivante</a:t>
            </a:r>
            <a:r>
              <a:rPr lang="en-US" sz="1145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dans une séquence.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51153" y="1968405"/>
            <a:ext cx="6553276" cy="1284006"/>
          </a:xfrm>
          <a:custGeom>
            <a:avLst/>
            <a:gdLst/>
            <a:ahLst/>
            <a:cxnLst/>
            <a:rect l="l" t="t" r="r" b="b"/>
            <a:pathLst>
              <a:path w="6553276" h="1284006">
                <a:moveTo>
                  <a:pt x="72675" y="0"/>
                </a:moveTo>
                <a:lnTo>
                  <a:pt x="6480601" y="0"/>
                </a:lnTo>
                <a:cubicBezTo>
                  <a:pt x="6520738" y="0"/>
                  <a:pt x="6553276" y="32538"/>
                  <a:pt x="6553276" y="72675"/>
                </a:cubicBezTo>
                <a:lnTo>
                  <a:pt x="6553276" y="1211331"/>
                </a:lnTo>
                <a:cubicBezTo>
                  <a:pt x="6553276" y="1251468"/>
                  <a:pt x="6520738" y="1284006"/>
                  <a:pt x="6480601" y="1284006"/>
                </a:cubicBezTo>
                <a:lnTo>
                  <a:pt x="72675" y="1284006"/>
                </a:lnTo>
                <a:cubicBezTo>
                  <a:pt x="32538" y="1284006"/>
                  <a:pt x="0" y="1251468"/>
                  <a:pt x="0" y="1211331"/>
                </a:cubicBezTo>
                <a:lnTo>
                  <a:pt x="0" y="72675"/>
                </a:lnTo>
                <a:cubicBezTo>
                  <a:pt x="0" y="32564"/>
                  <a:pt x="32564" y="0"/>
                  <a:pt x="72675" y="0"/>
                </a:cubicBezTo>
                <a:close/>
              </a:path>
            </a:pathLst>
          </a:custGeom>
          <a:solidFill>
            <a:srgbClr val="1A1D24"/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1" name="Text 9"/>
          <p:cNvSpPr/>
          <p:nvPr/>
        </p:nvSpPr>
        <p:spPr>
          <a:xfrm>
            <a:off x="2558548" y="2119823"/>
            <a:ext cx="2234329" cy="3270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146" dirty="0">
                <a:solidFill>
                  <a:srgbClr val="F7FAF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"The cat sat o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56604" y="2119823"/>
            <a:ext cx="286176" cy="3270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146" dirty="0">
                <a:solidFill>
                  <a:srgbClr val="E8A94D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_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806505" y="2119823"/>
            <a:ext cx="286176" cy="3270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146" dirty="0">
                <a:solidFill>
                  <a:srgbClr val="F7FAF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2929707" y="2555900"/>
            <a:ext cx="754051" cy="363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575" b="1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979674" y="2919298"/>
            <a:ext cx="654116" cy="181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1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Prédiction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776878" y="2719429"/>
            <a:ext cx="218039" cy="218039"/>
          </a:xfrm>
          <a:custGeom>
            <a:avLst/>
            <a:gdLst/>
            <a:ahLst/>
            <a:cxnLst/>
            <a:rect l="l" t="t" r="r" b="b"/>
            <a:pathLst>
              <a:path w="218039" h="218039">
                <a:moveTo>
                  <a:pt x="214036" y="118644"/>
                </a:moveTo>
                <a:cubicBezTo>
                  <a:pt x="219359" y="113321"/>
                  <a:pt x="219359" y="104676"/>
                  <a:pt x="214036" y="99352"/>
                </a:cubicBezTo>
                <a:lnTo>
                  <a:pt x="145899" y="31215"/>
                </a:lnTo>
                <a:cubicBezTo>
                  <a:pt x="140575" y="25892"/>
                  <a:pt x="131930" y="25892"/>
                  <a:pt x="126607" y="31215"/>
                </a:cubicBezTo>
                <a:cubicBezTo>
                  <a:pt x="121284" y="36539"/>
                  <a:pt x="121284" y="45183"/>
                  <a:pt x="126607" y="50507"/>
                </a:cubicBezTo>
                <a:lnTo>
                  <a:pt x="171493" y="95392"/>
                </a:lnTo>
                <a:lnTo>
                  <a:pt x="13627" y="95392"/>
                </a:lnTo>
                <a:cubicBezTo>
                  <a:pt x="6090" y="95392"/>
                  <a:pt x="0" y="101482"/>
                  <a:pt x="0" y="109019"/>
                </a:cubicBezTo>
                <a:cubicBezTo>
                  <a:pt x="0" y="116557"/>
                  <a:pt x="6090" y="122647"/>
                  <a:pt x="13627" y="122647"/>
                </a:cubicBezTo>
                <a:lnTo>
                  <a:pt x="171493" y="122647"/>
                </a:lnTo>
                <a:lnTo>
                  <a:pt x="126607" y="167532"/>
                </a:lnTo>
                <a:cubicBezTo>
                  <a:pt x="121284" y="172855"/>
                  <a:pt x="121284" y="181500"/>
                  <a:pt x="126607" y="186823"/>
                </a:cubicBezTo>
                <a:cubicBezTo>
                  <a:pt x="131930" y="192147"/>
                  <a:pt x="140575" y="192147"/>
                  <a:pt x="145899" y="186823"/>
                </a:cubicBezTo>
                <a:lnTo>
                  <a:pt x="214036" y="118686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7" name="Text 15"/>
          <p:cNvSpPr/>
          <p:nvPr/>
        </p:nvSpPr>
        <p:spPr>
          <a:xfrm>
            <a:off x="4085766" y="2555900"/>
            <a:ext cx="635946" cy="363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575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135733" y="2919298"/>
            <a:ext cx="536012" cy="181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1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Résultat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81568" y="3549189"/>
            <a:ext cx="6868221" cy="2462021"/>
          </a:xfrm>
          <a:custGeom>
            <a:avLst/>
            <a:gdLst/>
            <a:ahLst/>
            <a:cxnLst/>
            <a:rect l="l" t="t" r="r" b="b"/>
            <a:pathLst>
              <a:path w="6868221" h="2462021">
                <a:moveTo>
                  <a:pt x="36340" y="0"/>
                </a:moveTo>
                <a:lnTo>
                  <a:pt x="6795542" y="0"/>
                </a:lnTo>
                <a:cubicBezTo>
                  <a:pt x="6835681" y="0"/>
                  <a:pt x="6868221" y="32539"/>
                  <a:pt x="6868221" y="72679"/>
                </a:cubicBezTo>
                <a:lnTo>
                  <a:pt x="6868221" y="2389342"/>
                </a:lnTo>
                <a:cubicBezTo>
                  <a:pt x="6868221" y="2429481"/>
                  <a:pt x="6835681" y="2462021"/>
                  <a:pt x="6795542" y="2462021"/>
                </a:cubicBezTo>
                <a:lnTo>
                  <a:pt x="36340" y="2462021"/>
                </a:lnTo>
                <a:cubicBezTo>
                  <a:pt x="16270" y="2462021"/>
                  <a:pt x="0" y="2445751"/>
                  <a:pt x="0" y="2425681"/>
                </a:cubicBezTo>
                <a:lnTo>
                  <a:pt x="0" y="36340"/>
                </a:lnTo>
                <a:cubicBezTo>
                  <a:pt x="0" y="16283"/>
                  <a:pt x="16283" y="0"/>
                  <a:pt x="3634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0" name="Shape 18"/>
          <p:cNvSpPr/>
          <p:nvPr/>
        </p:nvSpPr>
        <p:spPr>
          <a:xfrm>
            <a:off x="381568" y="3549189"/>
            <a:ext cx="36340" cy="2462021"/>
          </a:xfrm>
          <a:custGeom>
            <a:avLst/>
            <a:gdLst/>
            <a:ahLst/>
            <a:cxnLst/>
            <a:rect l="l" t="t" r="r" b="b"/>
            <a:pathLst>
              <a:path w="36340" h="2462021">
                <a:moveTo>
                  <a:pt x="36340" y="0"/>
                </a:moveTo>
                <a:lnTo>
                  <a:pt x="36340" y="0"/>
                </a:lnTo>
                <a:lnTo>
                  <a:pt x="36340" y="2462021"/>
                </a:lnTo>
                <a:lnTo>
                  <a:pt x="36340" y="2462021"/>
                </a:lnTo>
                <a:cubicBezTo>
                  <a:pt x="16270" y="2462021"/>
                  <a:pt x="0" y="2445751"/>
                  <a:pt x="0" y="2425681"/>
                </a:cubicBezTo>
                <a:lnTo>
                  <a:pt x="0" y="36340"/>
                </a:lnTo>
                <a:cubicBezTo>
                  <a:pt x="0" y="16283"/>
                  <a:pt x="16283" y="0"/>
                  <a:pt x="3634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1" name="Shape 19"/>
          <p:cNvSpPr/>
          <p:nvPr/>
        </p:nvSpPr>
        <p:spPr>
          <a:xfrm>
            <a:off x="567809" y="3730888"/>
            <a:ext cx="181699" cy="181699"/>
          </a:xfrm>
          <a:custGeom>
            <a:avLst/>
            <a:gdLst/>
            <a:ahLst/>
            <a:cxnLst/>
            <a:rect l="l" t="t" r="r" b="b"/>
            <a:pathLst>
              <a:path w="181699" h="181699">
                <a:moveTo>
                  <a:pt x="76193" y="248"/>
                </a:moveTo>
                <a:cubicBezTo>
                  <a:pt x="82332" y="1561"/>
                  <a:pt x="86236" y="7594"/>
                  <a:pt x="84923" y="13734"/>
                </a:cubicBezTo>
                <a:lnTo>
                  <a:pt x="78145" y="45425"/>
                </a:lnTo>
                <a:lnTo>
                  <a:pt x="123037" y="45425"/>
                </a:lnTo>
                <a:lnTo>
                  <a:pt x="130845" y="8978"/>
                </a:lnTo>
                <a:cubicBezTo>
                  <a:pt x="132158" y="2839"/>
                  <a:pt x="138191" y="-1065"/>
                  <a:pt x="144330" y="248"/>
                </a:cubicBezTo>
                <a:cubicBezTo>
                  <a:pt x="150469" y="1561"/>
                  <a:pt x="154373" y="7594"/>
                  <a:pt x="153060" y="13734"/>
                </a:cubicBezTo>
                <a:lnTo>
                  <a:pt x="146282" y="45425"/>
                </a:lnTo>
                <a:lnTo>
                  <a:pt x="170343" y="45425"/>
                </a:lnTo>
                <a:cubicBezTo>
                  <a:pt x="176624" y="45425"/>
                  <a:pt x="181699" y="50500"/>
                  <a:pt x="181699" y="56781"/>
                </a:cubicBezTo>
                <a:cubicBezTo>
                  <a:pt x="181699" y="63062"/>
                  <a:pt x="176624" y="68137"/>
                  <a:pt x="170343" y="68137"/>
                </a:cubicBezTo>
                <a:lnTo>
                  <a:pt x="141385" y="68137"/>
                </a:lnTo>
                <a:lnTo>
                  <a:pt x="131661" y="113562"/>
                </a:lnTo>
                <a:lnTo>
                  <a:pt x="155722" y="113562"/>
                </a:lnTo>
                <a:cubicBezTo>
                  <a:pt x="162003" y="113562"/>
                  <a:pt x="167078" y="118637"/>
                  <a:pt x="167078" y="124918"/>
                </a:cubicBezTo>
                <a:cubicBezTo>
                  <a:pt x="167078" y="131199"/>
                  <a:pt x="162003" y="136274"/>
                  <a:pt x="155722" y="136274"/>
                </a:cubicBezTo>
                <a:lnTo>
                  <a:pt x="126763" y="136274"/>
                </a:lnTo>
                <a:lnTo>
                  <a:pt x="118956" y="172720"/>
                </a:lnTo>
                <a:cubicBezTo>
                  <a:pt x="117643" y="178860"/>
                  <a:pt x="111610" y="182764"/>
                  <a:pt x="105471" y="181451"/>
                </a:cubicBezTo>
                <a:cubicBezTo>
                  <a:pt x="99331" y="180137"/>
                  <a:pt x="95427" y="174105"/>
                  <a:pt x="96740" y="167965"/>
                </a:cubicBezTo>
                <a:lnTo>
                  <a:pt x="103519" y="136274"/>
                </a:lnTo>
                <a:lnTo>
                  <a:pt x="58626" y="136274"/>
                </a:lnTo>
                <a:lnTo>
                  <a:pt x="50819" y="172720"/>
                </a:lnTo>
                <a:cubicBezTo>
                  <a:pt x="49506" y="178860"/>
                  <a:pt x="43473" y="182764"/>
                  <a:pt x="37333" y="181451"/>
                </a:cubicBezTo>
                <a:cubicBezTo>
                  <a:pt x="31194" y="180137"/>
                  <a:pt x="27290" y="174105"/>
                  <a:pt x="28603" y="167965"/>
                </a:cubicBezTo>
                <a:lnTo>
                  <a:pt x="35417" y="136274"/>
                </a:lnTo>
                <a:lnTo>
                  <a:pt x="11356" y="136274"/>
                </a:lnTo>
                <a:cubicBezTo>
                  <a:pt x="5075" y="136274"/>
                  <a:pt x="0" y="131199"/>
                  <a:pt x="0" y="124918"/>
                </a:cubicBezTo>
                <a:cubicBezTo>
                  <a:pt x="0" y="118637"/>
                  <a:pt x="5075" y="113562"/>
                  <a:pt x="11356" y="113562"/>
                </a:cubicBezTo>
                <a:lnTo>
                  <a:pt x="40314" y="113562"/>
                </a:lnTo>
                <a:lnTo>
                  <a:pt x="50038" y="68137"/>
                </a:lnTo>
                <a:lnTo>
                  <a:pt x="25977" y="68137"/>
                </a:lnTo>
                <a:cubicBezTo>
                  <a:pt x="19696" y="68137"/>
                  <a:pt x="14621" y="63062"/>
                  <a:pt x="14621" y="56781"/>
                </a:cubicBezTo>
                <a:cubicBezTo>
                  <a:pt x="14621" y="50500"/>
                  <a:pt x="19696" y="45425"/>
                  <a:pt x="25977" y="45425"/>
                </a:cubicBezTo>
                <a:lnTo>
                  <a:pt x="54936" y="45425"/>
                </a:lnTo>
                <a:lnTo>
                  <a:pt x="62743" y="8978"/>
                </a:lnTo>
                <a:cubicBezTo>
                  <a:pt x="64020" y="2839"/>
                  <a:pt x="70053" y="-1065"/>
                  <a:pt x="76193" y="248"/>
                </a:cubicBezTo>
                <a:close/>
                <a:moveTo>
                  <a:pt x="73247" y="68137"/>
                </a:moveTo>
                <a:lnTo>
                  <a:pt x="63524" y="113562"/>
                </a:lnTo>
                <a:lnTo>
                  <a:pt x="108416" y="113562"/>
                </a:lnTo>
                <a:lnTo>
                  <a:pt x="118140" y="68137"/>
                </a:lnTo>
                <a:lnTo>
                  <a:pt x="73247" y="68137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2" name="Text 20"/>
          <p:cNvSpPr/>
          <p:nvPr/>
        </p:nvSpPr>
        <p:spPr>
          <a:xfrm>
            <a:off x="772221" y="3694548"/>
            <a:ext cx="642305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1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Conversion en IDs Numériques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45097" y="4057946"/>
            <a:ext cx="1253723" cy="545097"/>
          </a:xfrm>
          <a:custGeom>
            <a:avLst/>
            <a:gdLst/>
            <a:ahLst/>
            <a:cxnLst/>
            <a:rect l="l" t="t" r="r" b="b"/>
            <a:pathLst>
              <a:path w="1253723" h="545097">
                <a:moveTo>
                  <a:pt x="36342" y="0"/>
                </a:moveTo>
                <a:lnTo>
                  <a:pt x="1217381" y="0"/>
                </a:lnTo>
                <a:cubicBezTo>
                  <a:pt x="1237452" y="0"/>
                  <a:pt x="1253723" y="16271"/>
                  <a:pt x="1253723" y="36342"/>
                </a:cubicBezTo>
                <a:lnTo>
                  <a:pt x="1253723" y="508755"/>
                </a:lnTo>
                <a:cubicBezTo>
                  <a:pt x="1253723" y="528826"/>
                  <a:pt x="1237452" y="545097"/>
                  <a:pt x="1217381" y="545097"/>
                </a:cubicBezTo>
                <a:lnTo>
                  <a:pt x="36342" y="545097"/>
                </a:lnTo>
                <a:cubicBezTo>
                  <a:pt x="16284" y="545097"/>
                  <a:pt x="0" y="528813"/>
                  <a:pt x="0" y="508755"/>
                </a:cubicBezTo>
                <a:lnTo>
                  <a:pt x="0" y="36342"/>
                </a:lnTo>
                <a:cubicBezTo>
                  <a:pt x="0" y="16284"/>
                  <a:pt x="16284" y="0"/>
                  <a:pt x="3634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4" name="Text 22"/>
          <p:cNvSpPr/>
          <p:nvPr/>
        </p:nvSpPr>
        <p:spPr>
          <a:xfrm>
            <a:off x="576894" y="4130626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90522" y="4385004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871878" y="4057946"/>
            <a:ext cx="1253723" cy="545097"/>
          </a:xfrm>
          <a:custGeom>
            <a:avLst/>
            <a:gdLst/>
            <a:ahLst/>
            <a:cxnLst/>
            <a:rect l="l" t="t" r="r" b="b"/>
            <a:pathLst>
              <a:path w="1253723" h="545097">
                <a:moveTo>
                  <a:pt x="36342" y="0"/>
                </a:moveTo>
                <a:lnTo>
                  <a:pt x="1217381" y="0"/>
                </a:lnTo>
                <a:cubicBezTo>
                  <a:pt x="1237452" y="0"/>
                  <a:pt x="1253723" y="16271"/>
                  <a:pt x="1253723" y="36342"/>
                </a:cubicBezTo>
                <a:lnTo>
                  <a:pt x="1253723" y="508755"/>
                </a:lnTo>
                <a:cubicBezTo>
                  <a:pt x="1253723" y="528826"/>
                  <a:pt x="1237452" y="545097"/>
                  <a:pt x="1217381" y="545097"/>
                </a:cubicBezTo>
                <a:lnTo>
                  <a:pt x="36342" y="545097"/>
                </a:lnTo>
                <a:cubicBezTo>
                  <a:pt x="16284" y="545097"/>
                  <a:pt x="0" y="528813"/>
                  <a:pt x="0" y="508755"/>
                </a:cubicBezTo>
                <a:lnTo>
                  <a:pt x="0" y="36342"/>
                </a:lnTo>
                <a:cubicBezTo>
                  <a:pt x="0" y="16284"/>
                  <a:pt x="16284" y="0"/>
                  <a:pt x="3634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7" name="Text 25"/>
          <p:cNvSpPr/>
          <p:nvPr/>
        </p:nvSpPr>
        <p:spPr>
          <a:xfrm>
            <a:off x="1903675" y="4130626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917303" y="4385004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8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198659" y="4057946"/>
            <a:ext cx="1253723" cy="545097"/>
          </a:xfrm>
          <a:custGeom>
            <a:avLst/>
            <a:gdLst/>
            <a:ahLst/>
            <a:cxnLst/>
            <a:rect l="l" t="t" r="r" b="b"/>
            <a:pathLst>
              <a:path w="1253723" h="545097">
                <a:moveTo>
                  <a:pt x="36342" y="0"/>
                </a:moveTo>
                <a:lnTo>
                  <a:pt x="1217381" y="0"/>
                </a:lnTo>
                <a:cubicBezTo>
                  <a:pt x="1237452" y="0"/>
                  <a:pt x="1253723" y="16271"/>
                  <a:pt x="1253723" y="36342"/>
                </a:cubicBezTo>
                <a:lnTo>
                  <a:pt x="1253723" y="508755"/>
                </a:lnTo>
                <a:cubicBezTo>
                  <a:pt x="1253723" y="528826"/>
                  <a:pt x="1237452" y="545097"/>
                  <a:pt x="1217381" y="545097"/>
                </a:cubicBezTo>
                <a:lnTo>
                  <a:pt x="36342" y="545097"/>
                </a:lnTo>
                <a:cubicBezTo>
                  <a:pt x="16284" y="545097"/>
                  <a:pt x="0" y="528813"/>
                  <a:pt x="0" y="508755"/>
                </a:cubicBezTo>
                <a:lnTo>
                  <a:pt x="0" y="36342"/>
                </a:lnTo>
                <a:cubicBezTo>
                  <a:pt x="0" y="16284"/>
                  <a:pt x="16284" y="0"/>
                  <a:pt x="3634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0" name="Text 28"/>
          <p:cNvSpPr/>
          <p:nvPr/>
        </p:nvSpPr>
        <p:spPr>
          <a:xfrm>
            <a:off x="3230456" y="4130626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3244084" y="4385004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525440" y="4057946"/>
            <a:ext cx="1253723" cy="545097"/>
          </a:xfrm>
          <a:custGeom>
            <a:avLst/>
            <a:gdLst/>
            <a:ahLst/>
            <a:cxnLst/>
            <a:rect l="l" t="t" r="r" b="b"/>
            <a:pathLst>
              <a:path w="1253723" h="545097">
                <a:moveTo>
                  <a:pt x="36342" y="0"/>
                </a:moveTo>
                <a:lnTo>
                  <a:pt x="1217381" y="0"/>
                </a:lnTo>
                <a:cubicBezTo>
                  <a:pt x="1237452" y="0"/>
                  <a:pt x="1253723" y="16271"/>
                  <a:pt x="1253723" y="36342"/>
                </a:cubicBezTo>
                <a:lnTo>
                  <a:pt x="1253723" y="508755"/>
                </a:lnTo>
                <a:cubicBezTo>
                  <a:pt x="1253723" y="528826"/>
                  <a:pt x="1237452" y="545097"/>
                  <a:pt x="1217381" y="545097"/>
                </a:cubicBezTo>
                <a:lnTo>
                  <a:pt x="36342" y="545097"/>
                </a:lnTo>
                <a:cubicBezTo>
                  <a:pt x="16284" y="545097"/>
                  <a:pt x="0" y="528813"/>
                  <a:pt x="0" y="508755"/>
                </a:cubicBezTo>
                <a:lnTo>
                  <a:pt x="0" y="36342"/>
                </a:lnTo>
                <a:cubicBezTo>
                  <a:pt x="0" y="16284"/>
                  <a:pt x="16284" y="0"/>
                  <a:pt x="3634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3" name="Text 31"/>
          <p:cNvSpPr/>
          <p:nvPr/>
        </p:nvSpPr>
        <p:spPr>
          <a:xfrm>
            <a:off x="4557237" y="4130626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_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570864" y="4385004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5852221" y="4057946"/>
            <a:ext cx="1253723" cy="545097"/>
          </a:xfrm>
          <a:custGeom>
            <a:avLst/>
            <a:gdLst/>
            <a:ahLst/>
            <a:cxnLst/>
            <a:rect l="l" t="t" r="r" b="b"/>
            <a:pathLst>
              <a:path w="1253723" h="545097">
                <a:moveTo>
                  <a:pt x="36342" y="0"/>
                </a:moveTo>
                <a:lnTo>
                  <a:pt x="1217381" y="0"/>
                </a:lnTo>
                <a:cubicBezTo>
                  <a:pt x="1237452" y="0"/>
                  <a:pt x="1253723" y="16271"/>
                  <a:pt x="1253723" y="36342"/>
                </a:cubicBezTo>
                <a:lnTo>
                  <a:pt x="1253723" y="508755"/>
                </a:lnTo>
                <a:cubicBezTo>
                  <a:pt x="1253723" y="528826"/>
                  <a:pt x="1237452" y="545097"/>
                  <a:pt x="1217381" y="545097"/>
                </a:cubicBezTo>
                <a:lnTo>
                  <a:pt x="36342" y="545097"/>
                </a:lnTo>
                <a:cubicBezTo>
                  <a:pt x="16284" y="545097"/>
                  <a:pt x="0" y="528813"/>
                  <a:pt x="0" y="508755"/>
                </a:cubicBezTo>
                <a:lnTo>
                  <a:pt x="0" y="36342"/>
                </a:lnTo>
                <a:cubicBezTo>
                  <a:pt x="0" y="16284"/>
                  <a:pt x="16284" y="0"/>
                  <a:pt x="3634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6" name="Text 34"/>
          <p:cNvSpPr/>
          <p:nvPr/>
        </p:nvSpPr>
        <p:spPr>
          <a:xfrm>
            <a:off x="5884018" y="4130626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5897645" y="4385004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545097" y="4675723"/>
            <a:ext cx="1253723" cy="545097"/>
          </a:xfrm>
          <a:custGeom>
            <a:avLst/>
            <a:gdLst/>
            <a:ahLst/>
            <a:cxnLst/>
            <a:rect l="l" t="t" r="r" b="b"/>
            <a:pathLst>
              <a:path w="1253723" h="545097">
                <a:moveTo>
                  <a:pt x="36342" y="0"/>
                </a:moveTo>
                <a:lnTo>
                  <a:pt x="1217381" y="0"/>
                </a:lnTo>
                <a:cubicBezTo>
                  <a:pt x="1237452" y="0"/>
                  <a:pt x="1253723" y="16271"/>
                  <a:pt x="1253723" y="36342"/>
                </a:cubicBezTo>
                <a:lnTo>
                  <a:pt x="1253723" y="508755"/>
                </a:lnTo>
                <a:cubicBezTo>
                  <a:pt x="1253723" y="528826"/>
                  <a:pt x="1237452" y="545097"/>
                  <a:pt x="1217381" y="545097"/>
                </a:cubicBezTo>
                <a:lnTo>
                  <a:pt x="36342" y="545097"/>
                </a:lnTo>
                <a:cubicBezTo>
                  <a:pt x="16284" y="545097"/>
                  <a:pt x="0" y="528813"/>
                  <a:pt x="0" y="508755"/>
                </a:cubicBezTo>
                <a:lnTo>
                  <a:pt x="0" y="36342"/>
                </a:lnTo>
                <a:cubicBezTo>
                  <a:pt x="0" y="16284"/>
                  <a:pt x="16284" y="0"/>
                  <a:pt x="3634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9" name="Text 37"/>
          <p:cNvSpPr/>
          <p:nvPr/>
        </p:nvSpPr>
        <p:spPr>
          <a:xfrm>
            <a:off x="576894" y="4748402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590522" y="5002781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1871878" y="4675723"/>
            <a:ext cx="1253723" cy="545097"/>
          </a:xfrm>
          <a:custGeom>
            <a:avLst/>
            <a:gdLst/>
            <a:ahLst/>
            <a:cxnLst/>
            <a:rect l="l" t="t" r="r" b="b"/>
            <a:pathLst>
              <a:path w="1253723" h="545097">
                <a:moveTo>
                  <a:pt x="36342" y="0"/>
                </a:moveTo>
                <a:lnTo>
                  <a:pt x="1217381" y="0"/>
                </a:lnTo>
                <a:cubicBezTo>
                  <a:pt x="1237452" y="0"/>
                  <a:pt x="1253723" y="16271"/>
                  <a:pt x="1253723" y="36342"/>
                </a:cubicBezTo>
                <a:lnTo>
                  <a:pt x="1253723" y="508755"/>
                </a:lnTo>
                <a:cubicBezTo>
                  <a:pt x="1253723" y="528826"/>
                  <a:pt x="1237452" y="545097"/>
                  <a:pt x="1217381" y="545097"/>
                </a:cubicBezTo>
                <a:lnTo>
                  <a:pt x="36342" y="545097"/>
                </a:lnTo>
                <a:cubicBezTo>
                  <a:pt x="16284" y="545097"/>
                  <a:pt x="0" y="528813"/>
                  <a:pt x="0" y="508755"/>
                </a:cubicBezTo>
                <a:lnTo>
                  <a:pt x="0" y="36342"/>
                </a:lnTo>
                <a:cubicBezTo>
                  <a:pt x="0" y="16284"/>
                  <a:pt x="16284" y="0"/>
                  <a:pt x="3634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2" name="Text 40"/>
          <p:cNvSpPr/>
          <p:nvPr/>
        </p:nvSpPr>
        <p:spPr>
          <a:xfrm>
            <a:off x="1903675" y="4748402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1917303" y="5002781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3198659" y="4675723"/>
            <a:ext cx="1253723" cy="545097"/>
          </a:xfrm>
          <a:custGeom>
            <a:avLst/>
            <a:gdLst/>
            <a:ahLst/>
            <a:cxnLst/>
            <a:rect l="l" t="t" r="r" b="b"/>
            <a:pathLst>
              <a:path w="1253723" h="545097">
                <a:moveTo>
                  <a:pt x="36342" y="0"/>
                </a:moveTo>
                <a:lnTo>
                  <a:pt x="1217381" y="0"/>
                </a:lnTo>
                <a:cubicBezTo>
                  <a:pt x="1237452" y="0"/>
                  <a:pt x="1253723" y="16271"/>
                  <a:pt x="1253723" y="36342"/>
                </a:cubicBezTo>
                <a:lnTo>
                  <a:pt x="1253723" y="508755"/>
                </a:lnTo>
                <a:cubicBezTo>
                  <a:pt x="1253723" y="528826"/>
                  <a:pt x="1237452" y="545097"/>
                  <a:pt x="1217381" y="545097"/>
                </a:cubicBezTo>
                <a:lnTo>
                  <a:pt x="36342" y="545097"/>
                </a:lnTo>
                <a:cubicBezTo>
                  <a:pt x="16284" y="545097"/>
                  <a:pt x="0" y="528813"/>
                  <a:pt x="0" y="508755"/>
                </a:cubicBezTo>
                <a:lnTo>
                  <a:pt x="0" y="36342"/>
                </a:lnTo>
                <a:cubicBezTo>
                  <a:pt x="0" y="16284"/>
                  <a:pt x="16284" y="0"/>
                  <a:pt x="3634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5" name="Text 43"/>
          <p:cNvSpPr/>
          <p:nvPr/>
        </p:nvSpPr>
        <p:spPr>
          <a:xfrm>
            <a:off x="3230456" y="4748402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_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3244084" y="5002781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4525440" y="4675723"/>
            <a:ext cx="1253723" cy="545097"/>
          </a:xfrm>
          <a:custGeom>
            <a:avLst/>
            <a:gdLst/>
            <a:ahLst/>
            <a:cxnLst/>
            <a:rect l="l" t="t" r="r" b="b"/>
            <a:pathLst>
              <a:path w="1253723" h="545097">
                <a:moveTo>
                  <a:pt x="36342" y="0"/>
                </a:moveTo>
                <a:lnTo>
                  <a:pt x="1217381" y="0"/>
                </a:lnTo>
                <a:cubicBezTo>
                  <a:pt x="1237452" y="0"/>
                  <a:pt x="1253723" y="16271"/>
                  <a:pt x="1253723" y="36342"/>
                </a:cubicBezTo>
                <a:lnTo>
                  <a:pt x="1253723" y="508755"/>
                </a:lnTo>
                <a:cubicBezTo>
                  <a:pt x="1253723" y="528826"/>
                  <a:pt x="1237452" y="545097"/>
                  <a:pt x="1217381" y="545097"/>
                </a:cubicBezTo>
                <a:lnTo>
                  <a:pt x="36342" y="545097"/>
                </a:lnTo>
                <a:cubicBezTo>
                  <a:pt x="16284" y="545097"/>
                  <a:pt x="0" y="528813"/>
                  <a:pt x="0" y="508755"/>
                </a:cubicBezTo>
                <a:lnTo>
                  <a:pt x="0" y="36342"/>
                </a:lnTo>
                <a:cubicBezTo>
                  <a:pt x="0" y="16284"/>
                  <a:pt x="16284" y="0"/>
                  <a:pt x="3634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8" name="Text 46"/>
          <p:cNvSpPr/>
          <p:nvPr/>
        </p:nvSpPr>
        <p:spPr>
          <a:xfrm>
            <a:off x="4557237" y="4748402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4570864" y="5002781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19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5852221" y="4675723"/>
            <a:ext cx="1253723" cy="545097"/>
          </a:xfrm>
          <a:custGeom>
            <a:avLst/>
            <a:gdLst/>
            <a:ahLst/>
            <a:cxnLst/>
            <a:rect l="l" t="t" r="r" b="b"/>
            <a:pathLst>
              <a:path w="1253723" h="545097">
                <a:moveTo>
                  <a:pt x="36342" y="0"/>
                </a:moveTo>
                <a:lnTo>
                  <a:pt x="1217381" y="0"/>
                </a:lnTo>
                <a:cubicBezTo>
                  <a:pt x="1237452" y="0"/>
                  <a:pt x="1253723" y="16271"/>
                  <a:pt x="1253723" y="36342"/>
                </a:cubicBezTo>
                <a:lnTo>
                  <a:pt x="1253723" y="508755"/>
                </a:lnTo>
                <a:cubicBezTo>
                  <a:pt x="1253723" y="528826"/>
                  <a:pt x="1237452" y="545097"/>
                  <a:pt x="1217381" y="545097"/>
                </a:cubicBezTo>
                <a:lnTo>
                  <a:pt x="36342" y="545097"/>
                </a:lnTo>
                <a:cubicBezTo>
                  <a:pt x="16284" y="545097"/>
                  <a:pt x="0" y="528813"/>
                  <a:pt x="0" y="508755"/>
                </a:cubicBezTo>
                <a:lnTo>
                  <a:pt x="0" y="36342"/>
                </a:lnTo>
                <a:cubicBezTo>
                  <a:pt x="0" y="16284"/>
                  <a:pt x="16284" y="0"/>
                  <a:pt x="3634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1" name="Text 49"/>
          <p:cNvSpPr/>
          <p:nvPr/>
        </p:nvSpPr>
        <p:spPr>
          <a:xfrm>
            <a:off x="5884018" y="4748402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5897645" y="5002781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545097" y="5293499"/>
            <a:ext cx="1253723" cy="572352"/>
          </a:xfrm>
          <a:custGeom>
            <a:avLst/>
            <a:gdLst/>
            <a:ahLst/>
            <a:cxnLst/>
            <a:rect l="l" t="t" r="r" b="b"/>
            <a:pathLst>
              <a:path w="1253723" h="572352">
                <a:moveTo>
                  <a:pt x="36339" y="0"/>
                </a:moveTo>
                <a:lnTo>
                  <a:pt x="1217384" y="0"/>
                </a:lnTo>
                <a:cubicBezTo>
                  <a:pt x="1237453" y="0"/>
                  <a:pt x="1253723" y="16269"/>
                  <a:pt x="1253723" y="36339"/>
                </a:cubicBezTo>
                <a:lnTo>
                  <a:pt x="1253723" y="536013"/>
                </a:lnTo>
                <a:cubicBezTo>
                  <a:pt x="1253723" y="556082"/>
                  <a:pt x="1237453" y="572352"/>
                  <a:pt x="1217384" y="572352"/>
                </a:cubicBezTo>
                <a:lnTo>
                  <a:pt x="36339" y="572352"/>
                </a:lnTo>
                <a:cubicBezTo>
                  <a:pt x="16269" y="572352"/>
                  <a:pt x="0" y="556082"/>
                  <a:pt x="0" y="536013"/>
                </a:cubicBezTo>
                <a:lnTo>
                  <a:pt x="0" y="36339"/>
                </a:lnTo>
                <a:cubicBezTo>
                  <a:pt x="0" y="16283"/>
                  <a:pt x="16283" y="0"/>
                  <a:pt x="36339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4" name="Text 52"/>
          <p:cNvSpPr/>
          <p:nvPr/>
        </p:nvSpPr>
        <p:spPr>
          <a:xfrm>
            <a:off x="576894" y="5366179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590522" y="5620557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1871878" y="5293499"/>
            <a:ext cx="1253723" cy="572352"/>
          </a:xfrm>
          <a:custGeom>
            <a:avLst/>
            <a:gdLst/>
            <a:ahLst/>
            <a:cxnLst/>
            <a:rect l="l" t="t" r="r" b="b"/>
            <a:pathLst>
              <a:path w="1253723" h="572352">
                <a:moveTo>
                  <a:pt x="36339" y="0"/>
                </a:moveTo>
                <a:lnTo>
                  <a:pt x="1217384" y="0"/>
                </a:lnTo>
                <a:cubicBezTo>
                  <a:pt x="1237453" y="0"/>
                  <a:pt x="1253723" y="16269"/>
                  <a:pt x="1253723" y="36339"/>
                </a:cubicBezTo>
                <a:lnTo>
                  <a:pt x="1253723" y="536013"/>
                </a:lnTo>
                <a:cubicBezTo>
                  <a:pt x="1253723" y="556082"/>
                  <a:pt x="1237453" y="572352"/>
                  <a:pt x="1217384" y="572352"/>
                </a:cubicBezTo>
                <a:lnTo>
                  <a:pt x="36339" y="572352"/>
                </a:lnTo>
                <a:cubicBezTo>
                  <a:pt x="16269" y="572352"/>
                  <a:pt x="0" y="556082"/>
                  <a:pt x="0" y="536013"/>
                </a:cubicBezTo>
                <a:lnTo>
                  <a:pt x="0" y="36339"/>
                </a:lnTo>
                <a:cubicBezTo>
                  <a:pt x="0" y="16283"/>
                  <a:pt x="16283" y="0"/>
                  <a:pt x="36339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7" name="Text 55"/>
          <p:cNvSpPr/>
          <p:nvPr/>
        </p:nvSpPr>
        <p:spPr>
          <a:xfrm>
            <a:off x="1903675" y="5366179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_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1917303" y="5620557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3204715" y="5299556"/>
            <a:ext cx="1238581" cy="557210"/>
          </a:xfrm>
          <a:custGeom>
            <a:avLst/>
            <a:gdLst/>
            <a:ahLst/>
            <a:cxnLst/>
            <a:rect l="l" t="t" r="r" b="b"/>
            <a:pathLst>
              <a:path w="1238581" h="557210">
                <a:moveTo>
                  <a:pt x="36341" y="0"/>
                </a:moveTo>
                <a:lnTo>
                  <a:pt x="1202240" y="0"/>
                </a:lnTo>
                <a:cubicBezTo>
                  <a:pt x="1222311" y="0"/>
                  <a:pt x="1238581" y="16271"/>
                  <a:pt x="1238581" y="36341"/>
                </a:cubicBezTo>
                <a:lnTo>
                  <a:pt x="1238581" y="520869"/>
                </a:lnTo>
                <a:cubicBezTo>
                  <a:pt x="1238581" y="540940"/>
                  <a:pt x="1222311" y="557210"/>
                  <a:pt x="1202240" y="557210"/>
                </a:cubicBezTo>
                <a:lnTo>
                  <a:pt x="36341" y="557210"/>
                </a:lnTo>
                <a:cubicBezTo>
                  <a:pt x="16271" y="557210"/>
                  <a:pt x="0" y="540940"/>
                  <a:pt x="0" y="520869"/>
                </a:cubicBezTo>
                <a:lnTo>
                  <a:pt x="0" y="36341"/>
                </a:lnTo>
                <a:cubicBezTo>
                  <a:pt x="0" y="16271"/>
                  <a:pt x="16271" y="0"/>
                  <a:pt x="36341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 w="16933">
            <a:solidFill>
              <a:srgbClr val="E8A94D"/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60" name="Text 58"/>
          <p:cNvSpPr/>
          <p:nvPr/>
        </p:nvSpPr>
        <p:spPr>
          <a:xfrm>
            <a:off x="3242569" y="5378289"/>
            <a:ext cx="1162873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3256197" y="5632668"/>
            <a:ext cx="1135618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15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4525440" y="5293499"/>
            <a:ext cx="1253723" cy="572352"/>
          </a:xfrm>
          <a:custGeom>
            <a:avLst/>
            <a:gdLst/>
            <a:ahLst/>
            <a:cxnLst/>
            <a:rect l="l" t="t" r="r" b="b"/>
            <a:pathLst>
              <a:path w="1253723" h="572352">
                <a:moveTo>
                  <a:pt x="36339" y="0"/>
                </a:moveTo>
                <a:lnTo>
                  <a:pt x="1217384" y="0"/>
                </a:lnTo>
                <a:cubicBezTo>
                  <a:pt x="1237453" y="0"/>
                  <a:pt x="1253723" y="16269"/>
                  <a:pt x="1253723" y="36339"/>
                </a:cubicBezTo>
                <a:lnTo>
                  <a:pt x="1253723" y="536013"/>
                </a:lnTo>
                <a:cubicBezTo>
                  <a:pt x="1253723" y="556082"/>
                  <a:pt x="1237453" y="572352"/>
                  <a:pt x="1217384" y="572352"/>
                </a:cubicBezTo>
                <a:lnTo>
                  <a:pt x="36339" y="572352"/>
                </a:lnTo>
                <a:cubicBezTo>
                  <a:pt x="16269" y="572352"/>
                  <a:pt x="0" y="556082"/>
                  <a:pt x="0" y="536013"/>
                </a:cubicBezTo>
                <a:lnTo>
                  <a:pt x="0" y="36339"/>
                </a:lnTo>
                <a:cubicBezTo>
                  <a:pt x="0" y="16283"/>
                  <a:pt x="16283" y="0"/>
                  <a:pt x="36339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3" name="Text 61"/>
          <p:cNvSpPr/>
          <p:nvPr/>
        </p:nvSpPr>
        <p:spPr>
          <a:xfrm>
            <a:off x="4557237" y="5366179"/>
            <a:ext cx="11901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88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_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4570864" y="5620557"/>
            <a:ext cx="1162873" cy="14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8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?</a:t>
            </a:r>
            <a:endParaRPr lang="en-US" sz="1600" dirty="0"/>
          </a:p>
        </p:txBody>
      </p:sp>
      <p:sp>
        <p:nvSpPr>
          <p:cNvPr id="65" name="Shape 63"/>
          <p:cNvSpPr/>
          <p:nvPr/>
        </p:nvSpPr>
        <p:spPr>
          <a:xfrm>
            <a:off x="7475777" y="1132590"/>
            <a:ext cx="4345633" cy="2701258"/>
          </a:xfrm>
          <a:custGeom>
            <a:avLst/>
            <a:gdLst/>
            <a:ahLst/>
            <a:cxnLst/>
            <a:rect l="l" t="t" r="r" b="b"/>
            <a:pathLst>
              <a:path w="4345633" h="2701258">
                <a:moveTo>
                  <a:pt x="72691" y="0"/>
                </a:moveTo>
                <a:lnTo>
                  <a:pt x="4272943" y="0"/>
                </a:lnTo>
                <a:cubicBezTo>
                  <a:pt x="4313089" y="0"/>
                  <a:pt x="4345633" y="32545"/>
                  <a:pt x="4345633" y="72691"/>
                </a:cubicBezTo>
                <a:lnTo>
                  <a:pt x="4345633" y="2628567"/>
                </a:lnTo>
                <a:cubicBezTo>
                  <a:pt x="4345633" y="2668713"/>
                  <a:pt x="4313089" y="2701258"/>
                  <a:pt x="4272943" y="2701258"/>
                </a:cubicBezTo>
                <a:lnTo>
                  <a:pt x="72691" y="2701258"/>
                </a:lnTo>
                <a:cubicBezTo>
                  <a:pt x="32545" y="2701258"/>
                  <a:pt x="0" y="2668713"/>
                  <a:pt x="0" y="2628567"/>
                </a:cubicBezTo>
                <a:lnTo>
                  <a:pt x="0" y="72691"/>
                </a:lnTo>
                <a:cubicBezTo>
                  <a:pt x="0" y="32572"/>
                  <a:pt x="32572" y="0"/>
                  <a:pt x="72691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 w="16933">
            <a:solidFill>
              <a:srgbClr val="E8A94D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66" name="Shape 64"/>
          <p:cNvSpPr/>
          <p:nvPr/>
        </p:nvSpPr>
        <p:spPr>
          <a:xfrm>
            <a:off x="7649905" y="1320347"/>
            <a:ext cx="181699" cy="181699"/>
          </a:xfrm>
          <a:custGeom>
            <a:avLst/>
            <a:gdLst/>
            <a:ahLst/>
            <a:cxnLst/>
            <a:rect l="l" t="t" r="r" b="b"/>
            <a:pathLst>
              <a:path w="181699" h="181699">
                <a:moveTo>
                  <a:pt x="42586" y="19873"/>
                </a:moveTo>
                <a:cubicBezTo>
                  <a:pt x="42586" y="8908"/>
                  <a:pt x="51493" y="0"/>
                  <a:pt x="62459" y="0"/>
                </a:cubicBezTo>
                <a:lnTo>
                  <a:pt x="70976" y="0"/>
                </a:lnTo>
                <a:cubicBezTo>
                  <a:pt x="77258" y="0"/>
                  <a:pt x="82332" y="5075"/>
                  <a:pt x="82332" y="11356"/>
                </a:cubicBezTo>
                <a:lnTo>
                  <a:pt x="82332" y="170343"/>
                </a:lnTo>
                <a:cubicBezTo>
                  <a:pt x="82332" y="176624"/>
                  <a:pt x="77258" y="181699"/>
                  <a:pt x="70976" y="181699"/>
                </a:cubicBezTo>
                <a:lnTo>
                  <a:pt x="59620" y="181699"/>
                </a:lnTo>
                <a:cubicBezTo>
                  <a:pt x="49045" y="181699"/>
                  <a:pt x="40137" y="174459"/>
                  <a:pt x="37617" y="164665"/>
                </a:cubicBezTo>
                <a:cubicBezTo>
                  <a:pt x="37369" y="164665"/>
                  <a:pt x="37156" y="164665"/>
                  <a:pt x="36908" y="164665"/>
                </a:cubicBezTo>
                <a:cubicBezTo>
                  <a:pt x="21222" y="164665"/>
                  <a:pt x="8517" y="151960"/>
                  <a:pt x="8517" y="136274"/>
                </a:cubicBezTo>
                <a:cubicBezTo>
                  <a:pt x="8517" y="129886"/>
                  <a:pt x="10646" y="123995"/>
                  <a:pt x="14195" y="119240"/>
                </a:cubicBezTo>
                <a:cubicBezTo>
                  <a:pt x="7311" y="114059"/>
                  <a:pt x="2839" y="105825"/>
                  <a:pt x="2839" y="96528"/>
                </a:cubicBezTo>
                <a:cubicBezTo>
                  <a:pt x="2839" y="85562"/>
                  <a:pt x="9085" y="76015"/>
                  <a:pt x="18170" y="71296"/>
                </a:cubicBezTo>
                <a:cubicBezTo>
                  <a:pt x="15650" y="67037"/>
                  <a:pt x="14195" y="62069"/>
                  <a:pt x="14195" y="56781"/>
                </a:cubicBezTo>
                <a:cubicBezTo>
                  <a:pt x="14195" y="41095"/>
                  <a:pt x="26900" y="28390"/>
                  <a:pt x="42586" y="28390"/>
                </a:cubicBezTo>
                <a:lnTo>
                  <a:pt x="42586" y="19873"/>
                </a:lnTo>
                <a:close/>
                <a:moveTo>
                  <a:pt x="139113" y="19873"/>
                </a:moveTo>
                <a:lnTo>
                  <a:pt x="139113" y="28390"/>
                </a:lnTo>
                <a:cubicBezTo>
                  <a:pt x="154799" y="28390"/>
                  <a:pt x="167504" y="41095"/>
                  <a:pt x="167504" y="56781"/>
                </a:cubicBezTo>
                <a:cubicBezTo>
                  <a:pt x="167504" y="62104"/>
                  <a:pt x="166049" y="67072"/>
                  <a:pt x="163529" y="71296"/>
                </a:cubicBezTo>
                <a:cubicBezTo>
                  <a:pt x="172649" y="76015"/>
                  <a:pt x="178860" y="85526"/>
                  <a:pt x="178860" y="96528"/>
                </a:cubicBezTo>
                <a:cubicBezTo>
                  <a:pt x="178860" y="105825"/>
                  <a:pt x="174388" y="114059"/>
                  <a:pt x="167504" y="119240"/>
                </a:cubicBezTo>
                <a:cubicBezTo>
                  <a:pt x="171053" y="123995"/>
                  <a:pt x="173182" y="129886"/>
                  <a:pt x="173182" y="136274"/>
                </a:cubicBezTo>
                <a:cubicBezTo>
                  <a:pt x="173182" y="151960"/>
                  <a:pt x="160477" y="164665"/>
                  <a:pt x="144791" y="164665"/>
                </a:cubicBezTo>
                <a:cubicBezTo>
                  <a:pt x="144543" y="164665"/>
                  <a:pt x="144330" y="164665"/>
                  <a:pt x="144082" y="164665"/>
                </a:cubicBezTo>
                <a:cubicBezTo>
                  <a:pt x="141562" y="174459"/>
                  <a:pt x="132654" y="181699"/>
                  <a:pt x="122079" y="181699"/>
                </a:cubicBezTo>
                <a:lnTo>
                  <a:pt x="110723" y="181699"/>
                </a:lnTo>
                <a:cubicBezTo>
                  <a:pt x="104441" y="181699"/>
                  <a:pt x="99367" y="176624"/>
                  <a:pt x="99367" y="170343"/>
                </a:cubicBezTo>
                <a:lnTo>
                  <a:pt x="99367" y="11356"/>
                </a:lnTo>
                <a:cubicBezTo>
                  <a:pt x="99367" y="5075"/>
                  <a:pt x="104441" y="0"/>
                  <a:pt x="110723" y="0"/>
                </a:cubicBezTo>
                <a:lnTo>
                  <a:pt x="119240" y="0"/>
                </a:lnTo>
                <a:cubicBezTo>
                  <a:pt x="130206" y="0"/>
                  <a:pt x="139113" y="8908"/>
                  <a:pt x="139113" y="19873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7" name="Text 65"/>
          <p:cNvSpPr/>
          <p:nvPr/>
        </p:nvSpPr>
        <p:spPr>
          <a:xfrm>
            <a:off x="7854316" y="1284007"/>
            <a:ext cx="39065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1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Comment le Modèle Apprend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7627192" y="1647405"/>
            <a:ext cx="4115481" cy="218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5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Après entraînement sur </a:t>
            </a:r>
            <a:r>
              <a:rPr lang="en-US" sz="1145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des millions de phrases</a:t>
            </a:r>
            <a:r>
              <a:rPr lang="en-US" sz="1145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anglaises :</a:t>
            </a:r>
            <a:endParaRPr lang="en-US" sz="1600" dirty="0"/>
          </a:p>
        </p:txBody>
      </p:sp>
      <p:sp>
        <p:nvSpPr>
          <p:cNvPr id="69" name="Shape 67"/>
          <p:cNvSpPr/>
          <p:nvPr/>
        </p:nvSpPr>
        <p:spPr>
          <a:xfrm>
            <a:off x="7627192" y="1974463"/>
            <a:ext cx="4042802" cy="908495"/>
          </a:xfrm>
          <a:custGeom>
            <a:avLst/>
            <a:gdLst/>
            <a:ahLst/>
            <a:cxnLst/>
            <a:rect l="l" t="t" r="r" b="b"/>
            <a:pathLst>
              <a:path w="4042802" h="908495">
                <a:moveTo>
                  <a:pt x="72680" y="0"/>
                </a:moveTo>
                <a:lnTo>
                  <a:pt x="3970122" y="0"/>
                </a:lnTo>
                <a:cubicBezTo>
                  <a:pt x="4010262" y="0"/>
                  <a:pt x="4042802" y="32540"/>
                  <a:pt x="4042802" y="72680"/>
                </a:cubicBezTo>
                <a:lnTo>
                  <a:pt x="4042802" y="835815"/>
                </a:lnTo>
                <a:cubicBezTo>
                  <a:pt x="4042802" y="875955"/>
                  <a:pt x="4010262" y="908495"/>
                  <a:pt x="3970122" y="908495"/>
                </a:cubicBezTo>
                <a:lnTo>
                  <a:pt x="72680" y="908495"/>
                </a:lnTo>
                <a:cubicBezTo>
                  <a:pt x="32540" y="908495"/>
                  <a:pt x="0" y="875955"/>
                  <a:pt x="0" y="835815"/>
                </a:cubicBezTo>
                <a:lnTo>
                  <a:pt x="0" y="72680"/>
                </a:lnTo>
                <a:cubicBezTo>
                  <a:pt x="0" y="32567"/>
                  <a:pt x="32567" y="0"/>
                  <a:pt x="72680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0" name="Text 68"/>
          <p:cNvSpPr/>
          <p:nvPr/>
        </p:nvSpPr>
        <p:spPr>
          <a:xfrm>
            <a:off x="7736212" y="2083483"/>
            <a:ext cx="890325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8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"...at o"</a:t>
            </a:r>
            <a:endParaRPr lang="en-US" sz="1600" dirty="0"/>
          </a:p>
        </p:txBody>
      </p:sp>
      <p:sp>
        <p:nvSpPr>
          <p:cNvPr id="71" name="Shape 69"/>
          <p:cNvSpPr/>
          <p:nvPr/>
        </p:nvSpPr>
        <p:spPr>
          <a:xfrm>
            <a:off x="8672718" y="2137993"/>
            <a:ext cx="145359" cy="145359"/>
          </a:xfrm>
          <a:custGeom>
            <a:avLst/>
            <a:gdLst/>
            <a:ahLst/>
            <a:cxnLst/>
            <a:rect l="l" t="t" r="r" b="b"/>
            <a:pathLst>
              <a:path w="145359" h="145359">
                <a:moveTo>
                  <a:pt x="142690" y="79096"/>
                </a:moveTo>
                <a:cubicBezTo>
                  <a:pt x="146239" y="75547"/>
                  <a:pt x="146239" y="69784"/>
                  <a:pt x="142690" y="66235"/>
                </a:cubicBezTo>
                <a:lnTo>
                  <a:pt x="97266" y="20810"/>
                </a:lnTo>
                <a:cubicBezTo>
                  <a:pt x="93717" y="17261"/>
                  <a:pt x="87954" y="17261"/>
                  <a:pt x="84405" y="20810"/>
                </a:cubicBezTo>
                <a:cubicBezTo>
                  <a:pt x="80856" y="24359"/>
                  <a:pt x="80856" y="30122"/>
                  <a:pt x="84405" y="33671"/>
                </a:cubicBezTo>
                <a:lnTo>
                  <a:pt x="114328" y="63595"/>
                </a:lnTo>
                <a:lnTo>
                  <a:pt x="9085" y="63595"/>
                </a:lnTo>
                <a:cubicBezTo>
                  <a:pt x="4060" y="63595"/>
                  <a:pt x="0" y="67654"/>
                  <a:pt x="0" y="72680"/>
                </a:cubicBezTo>
                <a:cubicBezTo>
                  <a:pt x="0" y="77705"/>
                  <a:pt x="4060" y="81765"/>
                  <a:pt x="9085" y="81765"/>
                </a:cubicBezTo>
                <a:lnTo>
                  <a:pt x="114328" y="81765"/>
                </a:lnTo>
                <a:lnTo>
                  <a:pt x="84405" y="111688"/>
                </a:lnTo>
                <a:cubicBezTo>
                  <a:pt x="80856" y="115237"/>
                  <a:pt x="80856" y="121000"/>
                  <a:pt x="84405" y="124549"/>
                </a:cubicBezTo>
                <a:cubicBezTo>
                  <a:pt x="87954" y="128098"/>
                  <a:pt x="93717" y="128098"/>
                  <a:pt x="97266" y="124549"/>
                </a:cubicBezTo>
                <a:lnTo>
                  <a:pt x="142690" y="79124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2" name="Text 70"/>
          <p:cNvSpPr/>
          <p:nvPr/>
        </p:nvSpPr>
        <p:spPr>
          <a:xfrm>
            <a:off x="8945267" y="2083483"/>
            <a:ext cx="236209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8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'n'</a:t>
            </a:r>
            <a:endParaRPr lang="en-US" sz="1600" dirty="0"/>
          </a:p>
        </p:txBody>
      </p:sp>
      <p:sp>
        <p:nvSpPr>
          <p:cNvPr id="73" name="Text 71"/>
          <p:cNvSpPr/>
          <p:nvPr/>
        </p:nvSpPr>
        <p:spPr>
          <a:xfrm>
            <a:off x="7736212" y="2410541"/>
            <a:ext cx="3888358" cy="363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1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Dans les données d'entraînement, 'n' apparaît très souvent après "at o"</a:t>
            </a:r>
            <a:endParaRPr lang="en-US" sz="1600" dirty="0"/>
          </a:p>
        </p:txBody>
      </p:sp>
      <p:sp>
        <p:nvSpPr>
          <p:cNvPr id="74" name="Shape 72"/>
          <p:cNvSpPr/>
          <p:nvPr/>
        </p:nvSpPr>
        <p:spPr>
          <a:xfrm>
            <a:off x="7627192" y="2955638"/>
            <a:ext cx="4042802" cy="726796"/>
          </a:xfrm>
          <a:custGeom>
            <a:avLst/>
            <a:gdLst/>
            <a:ahLst/>
            <a:cxnLst/>
            <a:rect l="l" t="t" r="r" b="b"/>
            <a:pathLst>
              <a:path w="4042802" h="726796">
                <a:moveTo>
                  <a:pt x="72680" y="0"/>
                </a:moveTo>
                <a:lnTo>
                  <a:pt x="3970122" y="0"/>
                </a:lnTo>
                <a:cubicBezTo>
                  <a:pt x="4010262" y="0"/>
                  <a:pt x="4042802" y="32540"/>
                  <a:pt x="4042802" y="72680"/>
                </a:cubicBezTo>
                <a:lnTo>
                  <a:pt x="4042802" y="654116"/>
                </a:lnTo>
                <a:cubicBezTo>
                  <a:pt x="4042802" y="694256"/>
                  <a:pt x="4010262" y="726796"/>
                  <a:pt x="3970122" y="726796"/>
                </a:cubicBezTo>
                <a:lnTo>
                  <a:pt x="72680" y="726796"/>
                </a:lnTo>
                <a:cubicBezTo>
                  <a:pt x="32540" y="726796"/>
                  <a:pt x="0" y="694256"/>
                  <a:pt x="0" y="654116"/>
                </a:cubicBezTo>
                <a:lnTo>
                  <a:pt x="0" y="72680"/>
                </a:lnTo>
                <a:cubicBezTo>
                  <a:pt x="0" y="32567"/>
                  <a:pt x="32567" y="0"/>
                  <a:pt x="72680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5" name="Text 73"/>
          <p:cNvSpPr/>
          <p:nvPr/>
        </p:nvSpPr>
        <p:spPr>
          <a:xfrm>
            <a:off x="7736212" y="3064657"/>
            <a:ext cx="981174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8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"...he ma"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8762622" y="3119167"/>
            <a:ext cx="145359" cy="145359"/>
          </a:xfrm>
          <a:custGeom>
            <a:avLst/>
            <a:gdLst/>
            <a:ahLst/>
            <a:cxnLst/>
            <a:rect l="l" t="t" r="r" b="b"/>
            <a:pathLst>
              <a:path w="145359" h="145359">
                <a:moveTo>
                  <a:pt x="142690" y="79096"/>
                </a:moveTo>
                <a:cubicBezTo>
                  <a:pt x="146239" y="75547"/>
                  <a:pt x="146239" y="69784"/>
                  <a:pt x="142690" y="66235"/>
                </a:cubicBezTo>
                <a:lnTo>
                  <a:pt x="97266" y="20810"/>
                </a:lnTo>
                <a:cubicBezTo>
                  <a:pt x="93717" y="17261"/>
                  <a:pt x="87954" y="17261"/>
                  <a:pt x="84405" y="20810"/>
                </a:cubicBezTo>
                <a:cubicBezTo>
                  <a:pt x="80856" y="24359"/>
                  <a:pt x="80856" y="30122"/>
                  <a:pt x="84405" y="33671"/>
                </a:cubicBezTo>
                <a:lnTo>
                  <a:pt x="114328" y="63595"/>
                </a:lnTo>
                <a:lnTo>
                  <a:pt x="9085" y="63595"/>
                </a:lnTo>
                <a:cubicBezTo>
                  <a:pt x="4060" y="63595"/>
                  <a:pt x="0" y="67654"/>
                  <a:pt x="0" y="72680"/>
                </a:cubicBezTo>
                <a:cubicBezTo>
                  <a:pt x="0" y="77705"/>
                  <a:pt x="4060" y="81765"/>
                  <a:pt x="9085" y="81765"/>
                </a:cubicBezTo>
                <a:lnTo>
                  <a:pt x="114328" y="81765"/>
                </a:lnTo>
                <a:lnTo>
                  <a:pt x="84405" y="111688"/>
                </a:lnTo>
                <a:cubicBezTo>
                  <a:pt x="80856" y="115237"/>
                  <a:pt x="80856" y="121000"/>
                  <a:pt x="84405" y="124549"/>
                </a:cubicBezTo>
                <a:cubicBezTo>
                  <a:pt x="87954" y="128098"/>
                  <a:pt x="93717" y="128098"/>
                  <a:pt x="97266" y="124549"/>
                </a:cubicBezTo>
                <a:lnTo>
                  <a:pt x="142690" y="79124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7" name="Text 75"/>
          <p:cNvSpPr/>
          <p:nvPr/>
        </p:nvSpPr>
        <p:spPr>
          <a:xfrm>
            <a:off x="9035170" y="3064657"/>
            <a:ext cx="199869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8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't'</a:t>
            </a:r>
            <a:endParaRPr lang="en-US" sz="1600" dirty="0"/>
          </a:p>
        </p:txBody>
      </p:sp>
      <p:sp>
        <p:nvSpPr>
          <p:cNvPr id="78" name="Text 76"/>
          <p:cNvSpPr/>
          <p:nvPr/>
        </p:nvSpPr>
        <p:spPr>
          <a:xfrm>
            <a:off x="7736212" y="3391715"/>
            <a:ext cx="3888358" cy="181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1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 modèle apprend les patterns statistiques du langage</a:t>
            </a:r>
            <a:endParaRPr lang="en-US" sz="1600" dirty="0"/>
          </a:p>
        </p:txBody>
      </p:sp>
      <p:sp>
        <p:nvSpPr>
          <p:cNvPr id="79" name="Shape 77"/>
          <p:cNvSpPr/>
          <p:nvPr/>
        </p:nvSpPr>
        <p:spPr>
          <a:xfrm>
            <a:off x="7475777" y="3991323"/>
            <a:ext cx="4345633" cy="2074396"/>
          </a:xfrm>
          <a:custGeom>
            <a:avLst/>
            <a:gdLst/>
            <a:ahLst/>
            <a:cxnLst/>
            <a:rect l="l" t="t" r="r" b="b"/>
            <a:pathLst>
              <a:path w="4345633" h="2074396">
                <a:moveTo>
                  <a:pt x="72687" y="0"/>
                </a:moveTo>
                <a:lnTo>
                  <a:pt x="4272947" y="0"/>
                </a:lnTo>
                <a:cubicBezTo>
                  <a:pt x="4313090" y="0"/>
                  <a:pt x="4345633" y="32543"/>
                  <a:pt x="4345633" y="72687"/>
                </a:cubicBezTo>
                <a:lnTo>
                  <a:pt x="4345633" y="2001710"/>
                </a:lnTo>
                <a:cubicBezTo>
                  <a:pt x="4345633" y="2041853"/>
                  <a:pt x="4313090" y="2074396"/>
                  <a:pt x="4272947" y="2074396"/>
                </a:cubicBezTo>
                <a:lnTo>
                  <a:pt x="72687" y="2074396"/>
                </a:lnTo>
                <a:cubicBezTo>
                  <a:pt x="32543" y="2074396"/>
                  <a:pt x="0" y="2041853"/>
                  <a:pt x="0" y="2001710"/>
                </a:cubicBezTo>
                <a:lnTo>
                  <a:pt x="0" y="72687"/>
                </a:lnTo>
                <a:cubicBezTo>
                  <a:pt x="0" y="32543"/>
                  <a:pt x="32543" y="0"/>
                  <a:pt x="72687" y="0"/>
                </a:cubicBezTo>
                <a:close/>
              </a:path>
            </a:pathLst>
          </a:custGeom>
          <a:gradFill flip="none" rotWithShape="1">
            <a:gsLst>
              <a:gs pos="0">
                <a:srgbClr val="E8A94D">
                  <a:alpha val="20000"/>
                </a:srgbClr>
              </a:gs>
              <a:gs pos="100000">
                <a:srgbClr val="FB2C36">
                  <a:alpha val="20000"/>
                </a:srgbClr>
              </a:gs>
            </a:gsLst>
            <a:lin ang="2700000" scaled="1"/>
          </a:gradFill>
          <a:ln w="16933">
            <a:solidFill>
              <a:srgbClr val="E8A94D"/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80" name="Shape 78"/>
          <p:cNvSpPr/>
          <p:nvPr/>
        </p:nvSpPr>
        <p:spPr>
          <a:xfrm>
            <a:off x="7649905" y="4179076"/>
            <a:ext cx="181699" cy="181699"/>
          </a:xfrm>
          <a:custGeom>
            <a:avLst/>
            <a:gdLst/>
            <a:ahLst/>
            <a:cxnLst/>
            <a:rect l="l" t="t" r="r" b="b"/>
            <a:pathLst>
              <a:path w="181699" h="181699">
                <a:moveTo>
                  <a:pt x="90849" y="0"/>
                </a:moveTo>
                <a:cubicBezTo>
                  <a:pt x="96066" y="0"/>
                  <a:pt x="100857" y="2875"/>
                  <a:pt x="103341" y="7452"/>
                </a:cubicBezTo>
                <a:lnTo>
                  <a:pt x="179996" y="149405"/>
                </a:lnTo>
                <a:cubicBezTo>
                  <a:pt x="182373" y="153805"/>
                  <a:pt x="182267" y="159129"/>
                  <a:pt x="179712" y="163423"/>
                </a:cubicBezTo>
                <a:cubicBezTo>
                  <a:pt x="177156" y="167717"/>
                  <a:pt x="172508" y="170343"/>
                  <a:pt x="167504" y="170343"/>
                </a:cubicBezTo>
                <a:lnTo>
                  <a:pt x="14195" y="170343"/>
                </a:lnTo>
                <a:cubicBezTo>
                  <a:pt x="9191" y="170343"/>
                  <a:pt x="4578" y="167717"/>
                  <a:pt x="1987" y="163423"/>
                </a:cubicBezTo>
                <a:cubicBezTo>
                  <a:pt x="-603" y="159129"/>
                  <a:pt x="-674" y="153805"/>
                  <a:pt x="1703" y="149405"/>
                </a:cubicBezTo>
                <a:lnTo>
                  <a:pt x="78358" y="7452"/>
                </a:lnTo>
                <a:cubicBezTo>
                  <a:pt x="80842" y="2875"/>
                  <a:pt x="85633" y="0"/>
                  <a:pt x="90849" y="0"/>
                </a:cubicBezTo>
                <a:close/>
                <a:moveTo>
                  <a:pt x="90849" y="59620"/>
                </a:moveTo>
                <a:cubicBezTo>
                  <a:pt x="86130" y="59620"/>
                  <a:pt x="82332" y="63417"/>
                  <a:pt x="82332" y="68137"/>
                </a:cubicBezTo>
                <a:lnTo>
                  <a:pt x="82332" y="107884"/>
                </a:lnTo>
                <a:cubicBezTo>
                  <a:pt x="82332" y="112604"/>
                  <a:pt x="86130" y="116401"/>
                  <a:pt x="90849" y="116401"/>
                </a:cubicBezTo>
                <a:cubicBezTo>
                  <a:pt x="95569" y="116401"/>
                  <a:pt x="99367" y="112604"/>
                  <a:pt x="99367" y="107884"/>
                </a:cubicBezTo>
                <a:lnTo>
                  <a:pt x="99367" y="68137"/>
                </a:lnTo>
                <a:cubicBezTo>
                  <a:pt x="99367" y="63417"/>
                  <a:pt x="95569" y="59620"/>
                  <a:pt x="90849" y="59620"/>
                </a:cubicBezTo>
                <a:close/>
                <a:moveTo>
                  <a:pt x="100325" y="136274"/>
                </a:moveTo>
                <a:cubicBezTo>
                  <a:pt x="100540" y="132757"/>
                  <a:pt x="98786" y="129411"/>
                  <a:pt x="95771" y="127587"/>
                </a:cubicBezTo>
                <a:cubicBezTo>
                  <a:pt x="92756" y="125763"/>
                  <a:pt x="88978" y="125763"/>
                  <a:pt x="85963" y="127587"/>
                </a:cubicBezTo>
                <a:cubicBezTo>
                  <a:pt x="82948" y="129411"/>
                  <a:pt x="81194" y="132757"/>
                  <a:pt x="81410" y="136274"/>
                </a:cubicBezTo>
                <a:cubicBezTo>
                  <a:pt x="81194" y="139791"/>
                  <a:pt x="82948" y="143138"/>
                  <a:pt x="85963" y="144961"/>
                </a:cubicBezTo>
                <a:cubicBezTo>
                  <a:pt x="88978" y="146785"/>
                  <a:pt x="92756" y="146785"/>
                  <a:pt x="95771" y="144961"/>
                </a:cubicBezTo>
                <a:cubicBezTo>
                  <a:pt x="98786" y="143138"/>
                  <a:pt x="100540" y="139791"/>
                  <a:pt x="100325" y="136274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1" name="Text 79"/>
          <p:cNvSpPr/>
          <p:nvPr/>
        </p:nvSpPr>
        <p:spPr>
          <a:xfrm>
            <a:off x="7854316" y="4142736"/>
            <a:ext cx="3906528" cy="2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1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 Problème du Contexte</a:t>
            </a:r>
            <a:endParaRPr lang="en-US" sz="1600" dirty="0"/>
          </a:p>
        </p:txBody>
      </p:sp>
      <p:sp>
        <p:nvSpPr>
          <p:cNvPr id="82" name="Text 80"/>
          <p:cNvSpPr/>
          <p:nvPr/>
        </p:nvSpPr>
        <p:spPr>
          <a:xfrm>
            <a:off x="7627192" y="4506134"/>
            <a:ext cx="4115481" cy="4360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5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Avec seulement </a:t>
            </a:r>
            <a:r>
              <a:rPr lang="en-US" sz="1145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13 caractères</a:t>
            </a:r>
            <a:r>
              <a:rPr lang="en-US" sz="1145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le modèle </a:t>
            </a:r>
            <a:r>
              <a:rPr lang="en-US" sz="1145" b="1" dirty="0">
                <a:solidFill>
                  <a:srgbClr val="FF6467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oublie</a:t>
            </a:r>
            <a:r>
              <a:rPr lang="en-US" sz="1145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ce qui précède !</a:t>
            </a:r>
            <a:endParaRPr lang="en-US" sz="1600" dirty="0"/>
          </a:p>
        </p:txBody>
      </p:sp>
      <p:sp>
        <p:nvSpPr>
          <p:cNvPr id="83" name="Shape 81"/>
          <p:cNvSpPr/>
          <p:nvPr/>
        </p:nvSpPr>
        <p:spPr>
          <a:xfrm>
            <a:off x="7633249" y="5057288"/>
            <a:ext cx="4036745" cy="847928"/>
          </a:xfrm>
          <a:custGeom>
            <a:avLst/>
            <a:gdLst/>
            <a:ahLst/>
            <a:cxnLst/>
            <a:rect l="l" t="t" r="r" b="b"/>
            <a:pathLst>
              <a:path w="4036745" h="847928">
                <a:moveTo>
                  <a:pt x="72676" y="0"/>
                </a:moveTo>
                <a:lnTo>
                  <a:pt x="3964069" y="0"/>
                </a:lnTo>
                <a:cubicBezTo>
                  <a:pt x="4004207" y="0"/>
                  <a:pt x="4036745" y="32538"/>
                  <a:pt x="4036745" y="72676"/>
                </a:cubicBezTo>
                <a:lnTo>
                  <a:pt x="4036745" y="775252"/>
                </a:lnTo>
                <a:cubicBezTo>
                  <a:pt x="4036745" y="815390"/>
                  <a:pt x="4004207" y="847928"/>
                  <a:pt x="3964069" y="847928"/>
                </a:cubicBezTo>
                <a:lnTo>
                  <a:pt x="72676" y="847928"/>
                </a:lnTo>
                <a:cubicBezTo>
                  <a:pt x="32565" y="847928"/>
                  <a:pt x="0" y="815363"/>
                  <a:pt x="0" y="775252"/>
                </a:cubicBezTo>
                <a:lnTo>
                  <a:pt x="0" y="72676"/>
                </a:lnTo>
                <a:cubicBezTo>
                  <a:pt x="0" y="32565"/>
                  <a:pt x="32565" y="0"/>
                  <a:pt x="72676" y="0"/>
                </a:cubicBezTo>
                <a:close/>
              </a:path>
            </a:pathLst>
          </a:custGeom>
          <a:solidFill>
            <a:srgbClr val="1A1D24"/>
          </a:solidFill>
          <a:ln w="16933">
            <a:solidFill>
              <a:srgbClr val="FB2C36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84" name="Text 82"/>
          <p:cNvSpPr/>
          <p:nvPr/>
        </p:nvSpPr>
        <p:spPr>
          <a:xfrm>
            <a:off x="7748325" y="5172365"/>
            <a:ext cx="3870188" cy="181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1" dirty="0">
                <a:solidFill>
                  <a:srgbClr val="F7FAFC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"The cat sat on the mat"</a:t>
            </a:r>
            <a:endParaRPr lang="en-US" sz="1600" dirty="0"/>
          </a:p>
        </p:txBody>
      </p:sp>
      <p:sp>
        <p:nvSpPr>
          <p:cNvPr id="85" name="Text 83"/>
          <p:cNvSpPr/>
          <p:nvPr/>
        </p:nvSpPr>
        <p:spPr>
          <a:xfrm>
            <a:off x="7748325" y="5390404"/>
            <a:ext cx="3870188" cy="181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1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→ "he cat sat on the ma</a:t>
            </a:r>
            <a:r>
              <a:rPr lang="en-US" sz="100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</a:t>
            </a:r>
            <a:r>
              <a:rPr lang="en-US" sz="1001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</a:t>
            </a:r>
            <a:endParaRPr lang="en-US" sz="1600" dirty="0"/>
          </a:p>
        </p:txBody>
      </p:sp>
      <p:sp>
        <p:nvSpPr>
          <p:cNvPr id="86" name="Text 84"/>
          <p:cNvSpPr/>
          <p:nvPr/>
        </p:nvSpPr>
        <p:spPr>
          <a:xfrm>
            <a:off x="7748325" y="5608443"/>
            <a:ext cx="3870188" cy="181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1" dirty="0">
                <a:solidFill>
                  <a:srgbClr val="F7FAFC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 modèle a oublié "The"</a:t>
            </a:r>
            <a:endParaRPr lang="en-US" sz="1600" dirty="0"/>
          </a:p>
        </p:txBody>
      </p:sp>
      <p:sp>
        <p:nvSpPr>
          <p:cNvPr id="87" name="Shape 85"/>
          <p:cNvSpPr/>
          <p:nvPr/>
        </p:nvSpPr>
        <p:spPr>
          <a:xfrm>
            <a:off x="7475777" y="6220161"/>
            <a:ext cx="4345633" cy="629890"/>
          </a:xfrm>
          <a:custGeom>
            <a:avLst/>
            <a:gdLst/>
            <a:ahLst/>
            <a:cxnLst/>
            <a:rect l="l" t="t" r="r" b="b"/>
            <a:pathLst>
              <a:path w="4345633" h="629890">
                <a:moveTo>
                  <a:pt x="72677" y="0"/>
                </a:moveTo>
                <a:lnTo>
                  <a:pt x="4272957" y="0"/>
                </a:lnTo>
                <a:cubicBezTo>
                  <a:pt x="4313095" y="0"/>
                  <a:pt x="4345633" y="32538"/>
                  <a:pt x="4345633" y="72677"/>
                </a:cubicBezTo>
                <a:lnTo>
                  <a:pt x="4345633" y="557213"/>
                </a:lnTo>
                <a:cubicBezTo>
                  <a:pt x="4345633" y="597351"/>
                  <a:pt x="4313095" y="629890"/>
                  <a:pt x="4272957" y="629890"/>
                </a:cubicBezTo>
                <a:lnTo>
                  <a:pt x="72677" y="629890"/>
                </a:lnTo>
                <a:cubicBezTo>
                  <a:pt x="32538" y="629890"/>
                  <a:pt x="0" y="597351"/>
                  <a:pt x="0" y="557213"/>
                </a:cubicBezTo>
                <a:lnTo>
                  <a:pt x="0" y="72677"/>
                </a:lnTo>
                <a:cubicBezTo>
                  <a:pt x="0" y="32565"/>
                  <a:pt x="32565" y="0"/>
                  <a:pt x="72677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 w="16933">
            <a:solidFill>
              <a:srgbClr val="3D8B7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88" name="Shape 86"/>
          <p:cNvSpPr/>
          <p:nvPr/>
        </p:nvSpPr>
        <p:spPr>
          <a:xfrm>
            <a:off x="7618107" y="6426088"/>
            <a:ext cx="218039" cy="218039"/>
          </a:xfrm>
          <a:custGeom>
            <a:avLst/>
            <a:gdLst/>
            <a:ahLst/>
            <a:cxnLst/>
            <a:rect l="l" t="t" r="r" b="b"/>
            <a:pathLst>
              <a:path w="218039" h="218039">
                <a:moveTo>
                  <a:pt x="109019" y="218039"/>
                </a:moveTo>
                <a:cubicBezTo>
                  <a:pt x="169189" y="218039"/>
                  <a:pt x="218039" y="169189"/>
                  <a:pt x="218039" y="109019"/>
                </a:cubicBezTo>
                <a:cubicBezTo>
                  <a:pt x="218039" y="48850"/>
                  <a:pt x="169189" y="0"/>
                  <a:pt x="109019" y="0"/>
                </a:cubicBezTo>
                <a:cubicBezTo>
                  <a:pt x="48850" y="0"/>
                  <a:pt x="0" y="48850"/>
                  <a:pt x="0" y="109019"/>
                </a:cubicBezTo>
                <a:cubicBezTo>
                  <a:pt x="0" y="169189"/>
                  <a:pt x="48850" y="218039"/>
                  <a:pt x="109019" y="218039"/>
                </a:cubicBezTo>
                <a:close/>
                <a:moveTo>
                  <a:pt x="144962" y="90580"/>
                </a:moveTo>
                <a:lnTo>
                  <a:pt x="110893" y="145089"/>
                </a:lnTo>
                <a:cubicBezTo>
                  <a:pt x="109105" y="147943"/>
                  <a:pt x="106038" y="149731"/>
                  <a:pt x="102674" y="149902"/>
                </a:cubicBezTo>
                <a:cubicBezTo>
                  <a:pt x="99310" y="150072"/>
                  <a:pt x="96073" y="148539"/>
                  <a:pt x="94072" y="145813"/>
                </a:cubicBezTo>
                <a:lnTo>
                  <a:pt x="73631" y="118559"/>
                </a:lnTo>
                <a:cubicBezTo>
                  <a:pt x="70224" y="114044"/>
                  <a:pt x="71161" y="107657"/>
                  <a:pt x="75675" y="104250"/>
                </a:cubicBezTo>
                <a:cubicBezTo>
                  <a:pt x="80189" y="100843"/>
                  <a:pt x="86577" y="101780"/>
                  <a:pt x="89984" y="106294"/>
                </a:cubicBezTo>
                <a:lnTo>
                  <a:pt x="101482" y="121625"/>
                </a:lnTo>
                <a:lnTo>
                  <a:pt x="127629" y="79763"/>
                </a:lnTo>
                <a:cubicBezTo>
                  <a:pt x="130610" y="74993"/>
                  <a:pt x="136913" y="73503"/>
                  <a:pt x="141725" y="76526"/>
                </a:cubicBezTo>
                <a:cubicBezTo>
                  <a:pt x="146537" y="79550"/>
                  <a:pt x="147985" y="85810"/>
                  <a:pt x="144962" y="90622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9" name="Text 87"/>
          <p:cNvSpPr/>
          <p:nvPr/>
        </p:nvSpPr>
        <p:spPr>
          <a:xfrm>
            <a:off x="7972420" y="6335238"/>
            <a:ext cx="3197902" cy="218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5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Solution Moderne</a:t>
            </a:r>
            <a:endParaRPr lang="en-US" sz="1600" dirty="0"/>
          </a:p>
        </p:txBody>
      </p:sp>
      <p:sp>
        <p:nvSpPr>
          <p:cNvPr id="90" name="Text 88"/>
          <p:cNvSpPr/>
          <p:nvPr/>
        </p:nvSpPr>
        <p:spPr>
          <a:xfrm>
            <a:off x="7972420" y="6553277"/>
            <a:ext cx="3188817" cy="181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1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Contextes massifs avec </a:t>
            </a:r>
            <a:r>
              <a:rPr lang="en-US" sz="1001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tokens</a:t>
            </a:r>
            <a:r>
              <a:rPr lang="en-US" sz="1001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(mots/pièces de mots)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76250"/>
            <a:ext cx="457200" cy="38100"/>
          </a:xfrm>
          <a:custGeom>
            <a:avLst/>
            <a:gdLst/>
            <a:ahLst/>
            <a:cxnLst/>
            <a:rect l="l" t="t" r="r" b="b"/>
            <a:pathLst>
              <a:path w="457200" h="38100">
                <a:moveTo>
                  <a:pt x="0" y="0"/>
                </a:moveTo>
                <a:lnTo>
                  <a:pt x="457200" y="0"/>
                </a:lnTo>
                <a:lnTo>
                  <a:pt x="457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952500" y="381000"/>
            <a:ext cx="2533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ARCHITECTURE TRANSFORMER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Transformer : Attention is All You Need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00050" y="1219200"/>
            <a:ext cx="3981450" cy="2676525"/>
          </a:xfrm>
          <a:custGeom>
            <a:avLst/>
            <a:gdLst/>
            <a:ahLst/>
            <a:cxnLst/>
            <a:rect l="l" t="t" r="r" b="b"/>
            <a:pathLst>
              <a:path w="3981450" h="2676525">
                <a:moveTo>
                  <a:pt x="38100" y="0"/>
                </a:moveTo>
                <a:lnTo>
                  <a:pt x="3905249" y="0"/>
                </a:lnTo>
                <a:cubicBezTo>
                  <a:pt x="3947334" y="0"/>
                  <a:pt x="3981450" y="34116"/>
                  <a:pt x="3981450" y="76201"/>
                </a:cubicBezTo>
                <a:lnTo>
                  <a:pt x="3981450" y="2600324"/>
                </a:lnTo>
                <a:cubicBezTo>
                  <a:pt x="3981450" y="2642409"/>
                  <a:pt x="3947334" y="2676525"/>
                  <a:pt x="3905249" y="2676525"/>
                </a:cubicBezTo>
                <a:lnTo>
                  <a:pt x="38100" y="2676525"/>
                </a:lnTo>
                <a:cubicBezTo>
                  <a:pt x="17072" y="2676525"/>
                  <a:pt x="0" y="2659453"/>
                  <a:pt x="0" y="26384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400050" y="1219200"/>
            <a:ext cx="38100" cy="2676525"/>
          </a:xfrm>
          <a:custGeom>
            <a:avLst/>
            <a:gdLst/>
            <a:ahLst/>
            <a:cxnLst/>
            <a:rect l="l" t="t" r="r" b="b"/>
            <a:pathLst>
              <a:path w="38100" h="2676525">
                <a:moveTo>
                  <a:pt x="38100" y="0"/>
                </a:moveTo>
                <a:lnTo>
                  <a:pt x="38100" y="0"/>
                </a:lnTo>
                <a:lnTo>
                  <a:pt x="38100" y="2676525"/>
                </a:lnTo>
                <a:lnTo>
                  <a:pt x="38100" y="2676525"/>
                </a:lnTo>
                <a:cubicBezTo>
                  <a:pt x="17072" y="2676525"/>
                  <a:pt x="0" y="2659453"/>
                  <a:pt x="0" y="26384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Shape 5"/>
          <p:cNvSpPr/>
          <p:nvPr/>
        </p:nvSpPr>
        <p:spPr>
          <a:xfrm>
            <a:off x="583406" y="140970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23812"/>
                </a:moveTo>
                <a:cubicBezTo>
                  <a:pt x="146596" y="23812"/>
                  <a:pt x="178594" y="55811"/>
                  <a:pt x="178594" y="95250"/>
                </a:cubicBezTo>
                <a:cubicBezTo>
                  <a:pt x="178594" y="134689"/>
                  <a:pt x="146596" y="166688"/>
                  <a:pt x="107156" y="166688"/>
                </a:cubicBezTo>
                <a:cubicBezTo>
                  <a:pt x="82897" y="166688"/>
                  <a:pt x="61429" y="154595"/>
                  <a:pt x="48518" y="136066"/>
                </a:cubicBezTo>
                <a:cubicBezTo>
                  <a:pt x="44760" y="130671"/>
                  <a:pt x="37319" y="129369"/>
                  <a:pt x="31924" y="133127"/>
                </a:cubicBezTo>
                <a:cubicBezTo>
                  <a:pt x="26529" y="136885"/>
                  <a:pt x="25226" y="144326"/>
                  <a:pt x="28984" y="149721"/>
                </a:cubicBezTo>
                <a:cubicBezTo>
                  <a:pt x="46174" y="174352"/>
                  <a:pt x="74786" y="190500"/>
                  <a:pt x="107156" y="190500"/>
                </a:cubicBezTo>
                <a:cubicBezTo>
                  <a:pt x="159767" y="190500"/>
                  <a:pt x="202406" y="147861"/>
                  <a:pt x="202406" y="95250"/>
                </a:cubicBezTo>
                <a:cubicBezTo>
                  <a:pt x="202406" y="42639"/>
                  <a:pt x="159767" y="0"/>
                  <a:pt x="107156" y="0"/>
                </a:cubicBezTo>
                <a:cubicBezTo>
                  <a:pt x="75270" y="0"/>
                  <a:pt x="47067" y="15664"/>
                  <a:pt x="29766" y="39700"/>
                </a:cubicBezTo>
                <a:lnTo>
                  <a:pt x="29766" y="29766"/>
                </a:lnTo>
                <a:cubicBezTo>
                  <a:pt x="29766" y="23180"/>
                  <a:pt x="24445" y="17859"/>
                  <a:pt x="17859" y="17859"/>
                </a:cubicBezTo>
                <a:cubicBezTo>
                  <a:pt x="11274" y="17859"/>
                  <a:pt x="5953" y="23180"/>
                  <a:pt x="5953" y="29766"/>
                </a:cubicBezTo>
                <a:lnTo>
                  <a:pt x="5953" y="71438"/>
                </a:lnTo>
                <a:cubicBezTo>
                  <a:pt x="5953" y="78023"/>
                  <a:pt x="11274" y="83344"/>
                  <a:pt x="17859" y="83344"/>
                </a:cubicBezTo>
                <a:lnTo>
                  <a:pt x="27012" y="83344"/>
                </a:lnTo>
                <a:cubicBezTo>
                  <a:pt x="27198" y="83344"/>
                  <a:pt x="27384" y="83344"/>
                  <a:pt x="27570" y="83344"/>
                </a:cubicBezTo>
                <a:lnTo>
                  <a:pt x="59568" y="83344"/>
                </a:lnTo>
                <a:cubicBezTo>
                  <a:pt x="66154" y="83344"/>
                  <a:pt x="71475" y="78023"/>
                  <a:pt x="71475" y="71438"/>
                </a:cubicBezTo>
                <a:cubicBezTo>
                  <a:pt x="71475" y="64852"/>
                  <a:pt x="66154" y="59531"/>
                  <a:pt x="59568" y="59531"/>
                </a:cubicBezTo>
                <a:lnTo>
                  <a:pt x="45318" y="59531"/>
                </a:lnTo>
                <a:cubicBezTo>
                  <a:pt x="57634" y="38174"/>
                  <a:pt x="80739" y="23812"/>
                  <a:pt x="107156" y="23812"/>
                </a:cubicBezTo>
                <a:close/>
                <a:moveTo>
                  <a:pt x="116086" y="56555"/>
                </a:moveTo>
                <a:cubicBezTo>
                  <a:pt x="116086" y="51606"/>
                  <a:pt x="112105" y="47625"/>
                  <a:pt x="107156" y="47625"/>
                </a:cubicBezTo>
                <a:cubicBezTo>
                  <a:pt x="102208" y="47625"/>
                  <a:pt x="98227" y="51606"/>
                  <a:pt x="98227" y="56555"/>
                </a:cubicBezTo>
                <a:lnTo>
                  <a:pt x="98227" y="95250"/>
                </a:lnTo>
                <a:cubicBezTo>
                  <a:pt x="98227" y="97631"/>
                  <a:pt x="99157" y="99901"/>
                  <a:pt x="100831" y="101575"/>
                </a:cubicBezTo>
                <a:lnTo>
                  <a:pt x="127620" y="128364"/>
                </a:lnTo>
                <a:cubicBezTo>
                  <a:pt x="131118" y="131862"/>
                  <a:pt x="136773" y="131862"/>
                  <a:pt x="140233" y="128364"/>
                </a:cubicBezTo>
                <a:cubicBezTo>
                  <a:pt x="143694" y="124867"/>
                  <a:pt x="143731" y="119211"/>
                  <a:pt x="140233" y="115751"/>
                </a:cubicBezTo>
                <a:lnTo>
                  <a:pt x="116049" y="91567"/>
                </a:lnTo>
                <a:lnTo>
                  <a:pt x="116049" y="56555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Text 6"/>
          <p:cNvSpPr/>
          <p:nvPr/>
        </p:nvSpPr>
        <p:spPr>
          <a:xfrm>
            <a:off x="809625" y="1371600"/>
            <a:ext cx="3514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Historique (2017)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1500" y="1752600"/>
            <a:ext cx="3733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L'article "Attention Is All You Need" a révolutionné le NLP avec deux composants :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77850" y="2330450"/>
            <a:ext cx="3641725" cy="660400"/>
          </a:xfrm>
          <a:custGeom>
            <a:avLst/>
            <a:gdLst/>
            <a:ahLst/>
            <a:cxnLst/>
            <a:rect l="l" t="t" r="r" b="b"/>
            <a:pathLst>
              <a:path w="3641725" h="660400">
                <a:moveTo>
                  <a:pt x="76197" y="0"/>
                </a:moveTo>
                <a:lnTo>
                  <a:pt x="3565528" y="0"/>
                </a:lnTo>
                <a:cubicBezTo>
                  <a:pt x="3607610" y="0"/>
                  <a:pt x="3641725" y="34115"/>
                  <a:pt x="3641725" y="76197"/>
                </a:cubicBezTo>
                <a:lnTo>
                  <a:pt x="3641725" y="584203"/>
                </a:lnTo>
                <a:cubicBezTo>
                  <a:pt x="3641725" y="626285"/>
                  <a:pt x="3607610" y="660400"/>
                  <a:pt x="3565528" y="660400"/>
                </a:cubicBezTo>
                <a:lnTo>
                  <a:pt x="76197" y="660400"/>
                </a:lnTo>
                <a:cubicBezTo>
                  <a:pt x="34143" y="660400"/>
                  <a:pt x="0" y="626257"/>
                  <a:pt x="0" y="584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1" name="Shape 9"/>
          <p:cNvSpPr/>
          <p:nvPr/>
        </p:nvSpPr>
        <p:spPr>
          <a:xfrm>
            <a:off x="698500" y="247015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2" name="Shape 10"/>
          <p:cNvSpPr/>
          <p:nvPr/>
        </p:nvSpPr>
        <p:spPr>
          <a:xfrm>
            <a:off x="812800" y="258445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5719" y="16669"/>
                </a:moveTo>
                <a:cubicBezTo>
                  <a:pt x="35719" y="7471"/>
                  <a:pt x="43190" y="0"/>
                  <a:pt x="52388" y="0"/>
                </a:cubicBezTo>
                <a:lnTo>
                  <a:pt x="59531" y="0"/>
                </a:lnTo>
                <a:cubicBezTo>
                  <a:pt x="64800" y="0"/>
                  <a:pt x="69056" y="4256"/>
                  <a:pt x="69056" y="9525"/>
                </a:cubicBezTo>
                <a:lnTo>
                  <a:pt x="69056" y="142875"/>
                </a:lnTo>
                <a:cubicBezTo>
                  <a:pt x="69056" y="148144"/>
                  <a:pt x="64800" y="152400"/>
                  <a:pt x="59531" y="152400"/>
                </a:cubicBezTo>
                <a:lnTo>
                  <a:pt x="50006" y="152400"/>
                </a:lnTo>
                <a:cubicBezTo>
                  <a:pt x="41136" y="152400"/>
                  <a:pt x="33665" y="146328"/>
                  <a:pt x="31552" y="138113"/>
                </a:cubicBezTo>
                <a:cubicBezTo>
                  <a:pt x="31343" y="138113"/>
                  <a:pt x="31165" y="138113"/>
                  <a:pt x="30956" y="138113"/>
                </a:cubicBezTo>
                <a:cubicBezTo>
                  <a:pt x="17800" y="138113"/>
                  <a:pt x="7144" y="127456"/>
                  <a:pt x="7144" y="114300"/>
                </a:cubicBezTo>
                <a:cubicBezTo>
                  <a:pt x="7144" y="108942"/>
                  <a:pt x="8930" y="104001"/>
                  <a:pt x="11906" y="100013"/>
                </a:cubicBezTo>
                <a:cubicBezTo>
                  <a:pt x="6132" y="95667"/>
                  <a:pt x="2381" y="88761"/>
                  <a:pt x="2381" y="80962"/>
                </a:cubicBezTo>
                <a:cubicBezTo>
                  <a:pt x="2381" y="71765"/>
                  <a:pt x="7620" y="63758"/>
                  <a:pt x="15240" y="59799"/>
                </a:cubicBezTo>
                <a:cubicBezTo>
                  <a:pt x="13127" y="56227"/>
                  <a:pt x="11906" y="52060"/>
                  <a:pt x="11906" y="47625"/>
                </a:cubicBezTo>
                <a:cubicBezTo>
                  <a:pt x="11906" y="34469"/>
                  <a:pt x="22562" y="23813"/>
                  <a:pt x="35719" y="23813"/>
                </a:cubicBezTo>
                <a:lnTo>
                  <a:pt x="35719" y="16669"/>
                </a:lnTo>
                <a:close/>
                <a:moveTo>
                  <a:pt x="116681" y="16669"/>
                </a:moveTo>
                <a:lnTo>
                  <a:pt x="116681" y="23813"/>
                </a:lnTo>
                <a:cubicBezTo>
                  <a:pt x="129838" y="23813"/>
                  <a:pt x="140494" y="34469"/>
                  <a:pt x="140494" y="47625"/>
                </a:cubicBezTo>
                <a:cubicBezTo>
                  <a:pt x="140494" y="52090"/>
                  <a:pt x="139273" y="56257"/>
                  <a:pt x="137160" y="59799"/>
                </a:cubicBezTo>
                <a:cubicBezTo>
                  <a:pt x="144810" y="63758"/>
                  <a:pt x="150019" y="71735"/>
                  <a:pt x="150019" y="80962"/>
                </a:cubicBezTo>
                <a:cubicBezTo>
                  <a:pt x="150019" y="88761"/>
                  <a:pt x="146268" y="95667"/>
                  <a:pt x="140494" y="100013"/>
                </a:cubicBezTo>
                <a:cubicBezTo>
                  <a:pt x="143470" y="104001"/>
                  <a:pt x="145256" y="108942"/>
                  <a:pt x="145256" y="114300"/>
                </a:cubicBezTo>
                <a:cubicBezTo>
                  <a:pt x="145256" y="127456"/>
                  <a:pt x="134600" y="138113"/>
                  <a:pt x="121444" y="138113"/>
                </a:cubicBezTo>
                <a:cubicBezTo>
                  <a:pt x="121235" y="138113"/>
                  <a:pt x="121057" y="138113"/>
                  <a:pt x="120848" y="138113"/>
                </a:cubicBezTo>
                <a:cubicBezTo>
                  <a:pt x="118735" y="146328"/>
                  <a:pt x="111264" y="152400"/>
                  <a:pt x="102394" y="152400"/>
                </a:cubicBezTo>
                <a:lnTo>
                  <a:pt x="92869" y="152400"/>
                </a:lnTo>
                <a:cubicBezTo>
                  <a:pt x="87600" y="152400"/>
                  <a:pt x="83344" y="148144"/>
                  <a:pt x="83344" y="142875"/>
                </a:cubicBezTo>
                <a:lnTo>
                  <a:pt x="83344" y="9525"/>
                </a:lnTo>
                <a:cubicBezTo>
                  <a:pt x="83344" y="4256"/>
                  <a:pt x="87600" y="0"/>
                  <a:pt x="92869" y="0"/>
                </a:cubicBezTo>
                <a:lnTo>
                  <a:pt x="100013" y="0"/>
                </a:lnTo>
                <a:cubicBezTo>
                  <a:pt x="109210" y="0"/>
                  <a:pt x="116681" y="7471"/>
                  <a:pt x="116681" y="16669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3" name="Text 11"/>
          <p:cNvSpPr/>
          <p:nvPr/>
        </p:nvSpPr>
        <p:spPr>
          <a:xfrm>
            <a:off x="1193800" y="2451102"/>
            <a:ext cx="1333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Encoder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93800" y="2679702"/>
            <a:ext cx="1323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Comprendre le texte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77850" y="3079753"/>
            <a:ext cx="3641725" cy="660400"/>
          </a:xfrm>
          <a:custGeom>
            <a:avLst/>
            <a:gdLst/>
            <a:ahLst/>
            <a:cxnLst/>
            <a:rect l="l" t="t" r="r" b="b"/>
            <a:pathLst>
              <a:path w="3641725" h="660400">
                <a:moveTo>
                  <a:pt x="76197" y="0"/>
                </a:moveTo>
                <a:lnTo>
                  <a:pt x="3565528" y="0"/>
                </a:lnTo>
                <a:cubicBezTo>
                  <a:pt x="3607610" y="0"/>
                  <a:pt x="3641725" y="34115"/>
                  <a:pt x="3641725" y="76197"/>
                </a:cubicBezTo>
                <a:lnTo>
                  <a:pt x="3641725" y="584203"/>
                </a:lnTo>
                <a:cubicBezTo>
                  <a:pt x="3641725" y="626285"/>
                  <a:pt x="3607610" y="660400"/>
                  <a:pt x="3565528" y="660400"/>
                </a:cubicBezTo>
                <a:lnTo>
                  <a:pt x="76197" y="660400"/>
                </a:lnTo>
                <a:cubicBezTo>
                  <a:pt x="34143" y="660400"/>
                  <a:pt x="0" y="626257"/>
                  <a:pt x="0" y="584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E8A94D">
              <a:alpha val="10196"/>
            </a:srgbClr>
          </a:solidFill>
          <a:ln w="16933">
            <a:solidFill>
              <a:srgbClr val="E8A94D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6" name="Shape 14"/>
          <p:cNvSpPr/>
          <p:nvPr/>
        </p:nvSpPr>
        <p:spPr>
          <a:xfrm>
            <a:off x="698500" y="32194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7" name="Shape 15"/>
          <p:cNvSpPr/>
          <p:nvPr/>
        </p:nvSpPr>
        <p:spPr>
          <a:xfrm>
            <a:off x="812800" y="3333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71438"/>
                </a:moveTo>
                <a:cubicBezTo>
                  <a:pt x="152400" y="110877"/>
                  <a:pt x="118289" y="142875"/>
                  <a:pt x="76200" y="142875"/>
                </a:cubicBezTo>
                <a:cubicBezTo>
                  <a:pt x="65157" y="142875"/>
                  <a:pt x="54679" y="140672"/>
                  <a:pt x="45214" y="136714"/>
                </a:cubicBezTo>
                <a:lnTo>
                  <a:pt x="9971" y="151834"/>
                </a:lnTo>
                <a:cubicBezTo>
                  <a:pt x="7174" y="153025"/>
                  <a:pt x="3959" y="152340"/>
                  <a:pt x="1905" y="150108"/>
                </a:cubicBezTo>
                <a:cubicBezTo>
                  <a:pt x="-149" y="147876"/>
                  <a:pt x="-595" y="144601"/>
                  <a:pt x="833" y="141923"/>
                </a:cubicBezTo>
                <a:lnTo>
                  <a:pt x="15359" y="114479"/>
                </a:lnTo>
                <a:cubicBezTo>
                  <a:pt x="5715" y="102483"/>
                  <a:pt x="0" y="87600"/>
                  <a:pt x="0" y="71438"/>
                </a:cubicBezTo>
                <a:cubicBezTo>
                  <a:pt x="0" y="31998"/>
                  <a:pt x="34111" y="0"/>
                  <a:pt x="76200" y="0"/>
                </a:cubicBezTo>
                <a:cubicBezTo>
                  <a:pt x="118289" y="0"/>
                  <a:pt x="152400" y="31998"/>
                  <a:pt x="152400" y="71438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8" name="Text 16"/>
          <p:cNvSpPr/>
          <p:nvPr/>
        </p:nvSpPr>
        <p:spPr>
          <a:xfrm>
            <a:off x="1193800" y="3200400"/>
            <a:ext cx="1114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Decoder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93800" y="3429000"/>
            <a:ext cx="1104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Générer du texte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00050" y="4051302"/>
            <a:ext cx="3981450" cy="1781175"/>
          </a:xfrm>
          <a:custGeom>
            <a:avLst/>
            <a:gdLst/>
            <a:ahLst/>
            <a:cxnLst/>
            <a:rect l="l" t="t" r="r" b="b"/>
            <a:pathLst>
              <a:path w="3981450" h="1781175">
                <a:moveTo>
                  <a:pt x="38100" y="0"/>
                </a:moveTo>
                <a:lnTo>
                  <a:pt x="3905251" y="0"/>
                </a:lnTo>
                <a:cubicBezTo>
                  <a:pt x="3947335" y="0"/>
                  <a:pt x="3981450" y="34115"/>
                  <a:pt x="3981450" y="76199"/>
                </a:cubicBezTo>
                <a:lnTo>
                  <a:pt x="3981450" y="1704976"/>
                </a:lnTo>
                <a:cubicBezTo>
                  <a:pt x="3981450" y="1747060"/>
                  <a:pt x="3947335" y="1781175"/>
                  <a:pt x="3905251" y="1781175"/>
                </a:cubicBezTo>
                <a:lnTo>
                  <a:pt x="38100" y="1781175"/>
                </a:lnTo>
                <a:cubicBezTo>
                  <a:pt x="17072" y="1781175"/>
                  <a:pt x="0" y="1764103"/>
                  <a:pt x="0" y="17430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1" name="Shape 19"/>
          <p:cNvSpPr/>
          <p:nvPr/>
        </p:nvSpPr>
        <p:spPr>
          <a:xfrm>
            <a:off x="400050" y="4051302"/>
            <a:ext cx="38100" cy="1781175"/>
          </a:xfrm>
          <a:custGeom>
            <a:avLst/>
            <a:gdLst/>
            <a:ahLst/>
            <a:cxnLst/>
            <a:rect l="l" t="t" r="r" b="b"/>
            <a:pathLst>
              <a:path w="38100" h="1781175">
                <a:moveTo>
                  <a:pt x="38100" y="0"/>
                </a:moveTo>
                <a:lnTo>
                  <a:pt x="38100" y="0"/>
                </a:lnTo>
                <a:lnTo>
                  <a:pt x="38100" y="1781175"/>
                </a:lnTo>
                <a:lnTo>
                  <a:pt x="38100" y="1781175"/>
                </a:lnTo>
                <a:cubicBezTo>
                  <a:pt x="17072" y="1781175"/>
                  <a:pt x="0" y="1764103"/>
                  <a:pt x="0" y="17430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2" name="Text 20"/>
          <p:cNvSpPr/>
          <p:nvPr/>
        </p:nvSpPr>
        <p:spPr>
          <a:xfrm>
            <a:off x="571500" y="4203702"/>
            <a:ext cx="3752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Causal Language Modeling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71500" y="4584702"/>
            <a:ext cx="3733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GPT utilise uniquement le </a:t>
            </a:r>
            <a:r>
              <a:rPr lang="en-US" sz="120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decoder</a:t>
            </a: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avec CLM :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77850" y="4933952"/>
            <a:ext cx="3641725" cy="736600"/>
          </a:xfrm>
          <a:custGeom>
            <a:avLst/>
            <a:gdLst/>
            <a:ahLst/>
            <a:cxnLst/>
            <a:rect l="l" t="t" r="r" b="b"/>
            <a:pathLst>
              <a:path w="3641725" h="736600">
                <a:moveTo>
                  <a:pt x="76201" y="0"/>
                </a:moveTo>
                <a:lnTo>
                  <a:pt x="3565524" y="0"/>
                </a:lnTo>
                <a:cubicBezTo>
                  <a:pt x="3607608" y="0"/>
                  <a:pt x="3641725" y="34116"/>
                  <a:pt x="3641725" y="76201"/>
                </a:cubicBezTo>
                <a:lnTo>
                  <a:pt x="3641725" y="660399"/>
                </a:lnTo>
                <a:cubicBezTo>
                  <a:pt x="3641725" y="702483"/>
                  <a:pt x="3607608" y="736600"/>
                  <a:pt x="3565524" y="736600"/>
                </a:cubicBezTo>
                <a:lnTo>
                  <a:pt x="76201" y="736600"/>
                </a:lnTo>
                <a:cubicBezTo>
                  <a:pt x="34116" y="736600"/>
                  <a:pt x="0" y="702483"/>
                  <a:pt x="0" y="660399"/>
                </a:cubicBezTo>
                <a:lnTo>
                  <a:pt x="0" y="76201"/>
                </a:lnTo>
                <a:cubicBezTo>
                  <a:pt x="0" y="34116"/>
                  <a:pt x="34116" y="0"/>
                  <a:pt x="76201" y="0"/>
                </a:cubicBezTo>
                <a:close/>
              </a:path>
            </a:pathLst>
          </a:custGeom>
          <a:solidFill>
            <a:srgbClr val="1A1D24"/>
          </a:solidFill>
          <a:ln w="16933">
            <a:solidFill>
              <a:srgbClr val="E8A94D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25" name="Text 23"/>
          <p:cNvSpPr/>
          <p:nvPr/>
        </p:nvSpPr>
        <p:spPr>
          <a:xfrm>
            <a:off x="698500" y="5054603"/>
            <a:ext cx="952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"The cat sat"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669852" y="50927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9602" y="82927"/>
                </a:moveTo>
                <a:cubicBezTo>
                  <a:pt x="153323" y="79206"/>
                  <a:pt x="153323" y="73164"/>
                  <a:pt x="149602" y="69443"/>
                </a:cubicBezTo>
                <a:lnTo>
                  <a:pt x="101977" y="21818"/>
                </a:lnTo>
                <a:cubicBezTo>
                  <a:pt x="98256" y="18098"/>
                  <a:pt x="92214" y="18098"/>
                  <a:pt x="88493" y="21818"/>
                </a:cubicBezTo>
                <a:cubicBezTo>
                  <a:pt x="84773" y="25539"/>
                  <a:pt x="84773" y="31581"/>
                  <a:pt x="88493" y="35302"/>
                </a:cubicBezTo>
                <a:lnTo>
                  <a:pt x="119866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119866" y="85725"/>
                </a:lnTo>
                <a:lnTo>
                  <a:pt x="88493" y="117098"/>
                </a:lnTo>
                <a:cubicBezTo>
                  <a:pt x="84772" y="120819"/>
                  <a:pt x="84772" y="126861"/>
                  <a:pt x="88493" y="130582"/>
                </a:cubicBezTo>
                <a:cubicBezTo>
                  <a:pt x="92214" y="134303"/>
                  <a:pt x="98256" y="134303"/>
                  <a:pt x="101977" y="130582"/>
                </a:cubicBezTo>
                <a:lnTo>
                  <a:pt x="149602" y="82957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7" name="Text 25"/>
          <p:cNvSpPr/>
          <p:nvPr/>
        </p:nvSpPr>
        <p:spPr>
          <a:xfrm>
            <a:off x="1917502" y="5054603"/>
            <a:ext cx="352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"on"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98500" y="5359403"/>
            <a:ext cx="3467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Chaque mot ne voit que ce qui précède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629150" y="1219200"/>
            <a:ext cx="7181850" cy="3848100"/>
          </a:xfrm>
          <a:custGeom>
            <a:avLst/>
            <a:gdLst/>
            <a:ahLst/>
            <a:cxnLst/>
            <a:rect l="l" t="t" r="r" b="b"/>
            <a:pathLst>
              <a:path w="7181850" h="3848100">
                <a:moveTo>
                  <a:pt x="38100" y="0"/>
                </a:moveTo>
                <a:lnTo>
                  <a:pt x="7105658" y="0"/>
                </a:lnTo>
                <a:cubicBezTo>
                  <a:pt x="7147738" y="0"/>
                  <a:pt x="7181850" y="34112"/>
                  <a:pt x="7181850" y="76192"/>
                </a:cubicBezTo>
                <a:lnTo>
                  <a:pt x="7181850" y="3771908"/>
                </a:lnTo>
                <a:cubicBezTo>
                  <a:pt x="7181850" y="3813988"/>
                  <a:pt x="7147738" y="3848100"/>
                  <a:pt x="7105658" y="3848100"/>
                </a:cubicBezTo>
                <a:lnTo>
                  <a:pt x="38100" y="3848100"/>
                </a:lnTo>
                <a:cubicBezTo>
                  <a:pt x="17072" y="3848100"/>
                  <a:pt x="0" y="3831028"/>
                  <a:pt x="0" y="3810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0" name="Shape 28"/>
          <p:cNvSpPr/>
          <p:nvPr/>
        </p:nvSpPr>
        <p:spPr>
          <a:xfrm>
            <a:off x="4629150" y="1219200"/>
            <a:ext cx="38100" cy="3848100"/>
          </a:xfrm>
          <a:custGeom>
            <a:avLst/>
            <a:gdLst/>
            <a:ahLst/>
            <a:cxnLst/>
            <a:rect l="l" t="t" r="r" b="b"/>
            <a:pathLst>
              <a:path w="38100" h="3848100">
                <a:moveTo>
                  <a:pt x="38100" y="0"/>
                </a:moveTo>
                <a:lnTo>
                  <a:pt x="38100" y="0"/>
                </a:lnTo>
                <a:lnTo>
                  <a:pt x="38100" y="3848100"/>
                </a:lnTo>
                <a:lnTo>
                  <a:pt x="38100" y="3848100"/>
                </a:lnTo>
                <a:cubicBezTo>
                  <a:pt x="17072" y="3848100"/>
                  <a:pt x="0" y="3831028"/>
                  <a:pt x="0" y="3810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1" name="Shape 29"/>
          <p:cNvSpPr/>
          <p:nvPr/>
        </p:nvSpPr>
        <p:spPr>
          <a:xfrm>
            <a:off x="4824413" y="14097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29766"/>
                </a:moveTo>
                <a:cubicBezTo>
                  <a:pt x="0" y="19906"/>
                  <a:pt x="8000" y="11906"/>
                  <a:pt x="17859" y="11906"/>
                </a:cubicBezTo>
                <a:lnTo>
                  <a:pt x="53578" y="11906"/>
                </a:lnTo>
                <a:cubicBezTo>
                  <a:pt x="63438" y="11906"/>
                  <a:pt x="71438" y="19906"/>
                  <a:pt x="71438" y="29766"/>
                </a:cubicBezTo>
                <a:lnTo>
                  <a:pt x="71438" y="35719"/>
                </a:lnTo>
                <a:lnTo>
                  <a:pt x="119063" y="35719"/>
                </a:lnTo>
                <a:lnTo>
                  <a:pt x="119063" y="29766"/>
                </a:lnTo>
                <a:cubicBezTo>
                  <a:pt x="119063" y="19906"/>
                  <a:pt x="127062" y="11906"/>
                  <a:pt x="136922" y="11906"/>
                </a:cubicBezTo>
                <a:lnTo>
                  <a:pt x="172641" y="11906"/>
                </a:lnTo>
                <a:cubicBezTo>
                  <a:pt x="182500" y="11906"/>
                  <a:pt x="190500" y="19906"/>
                  <a:pt x="190500" y="29766"/>
                </a:cubicBezTo>
                <a:lnTo>
                  <a:pt x="190500" y="65484"/>
                </a:lnTo>
                <a:cubicBezTo>
                  <a:pt x="190500" y="75344"/>
                  <a:pt x="182500" y="83344"/>
                  <a:pt x="172641" y="83344"/>
                </a:cubicBezTo>
                <a:lnTo>
                  <a:pt x="136922" y="83344"/>
                </a:lnTo>
                <a:cubicBezTo>
                  <a:pt x="127062" y="83344"/>
                  <a:pt x="119063" y="75344"/>
                  <a:pt x="119063" y="65484"/>
                </a:cubicBezTo>
                <a:lnTo>
                  <a:pt x="119063" y="59531"/>
                </a:lnTo>
                <a:lnTo>
                  <a:pt x="71438" y="59531"/>
                </a:lnTo>
                <a:lnTo>
                  <a:pt x="71438" y="65484"/>
                </a:lnTo>
                <a:cubicBezTo>
                  <a:pt x="71438" y="68200"/>
                  <a:pt x="70805" y="70805"/>
                  <a:pt x="69726" y="73112"/>
                </a:cubicBezTo>
                <a:lnTo>
                  <a:pt x="95250" y="107156"/>
                </a:lnTo>
                <a:lnTo>
                  <a:pt x="125016" y="107156"/>
                </a:lnTo>
                <a:cubicBezTo>
                  <a:pt x="134875" y="107156"/>
                  <a:pt x="142875" y="115156"/>
                  <a:pt x="142875" y="125016"/>
                </a:cubicBezTo>
                <a:lnTo>
                  <a:pt x="142875" y="160734"/>
                </a:lnTo>
                <a:cubicBezTo>
                  <a:pt x="142875" y="170594"/>
                  <a:pt x="134875" y="178594"/>
                  <a:pt x="125016" y="178594"/>
                </a:cubicBezTo>
                <a:lnTo>
                  <a:pt x="89297" y="178594"/>
                </a:lnTo>
                <a:cubicBezTo>
                  <a:pt x="79437" y="178594"/>
                  <a:pt x="71438" y="170594"/>
                  <a:pt x="71438" y="160734"/>
                </a:cubicBezTo>
                <a:lnTo>
                  <a:pt x="71438" y="125016"/>
                </a:lnTo>
                <a:cubicBezTo>
                  <a:pt x="71438" y="122300"/>
                  <a:pt x="72070" y="119695"/>
                  <a:pt x="73149" y="117388"/>
                </a:cubicBezTo>
                <a:lnTo>
                  <a:pt x="47625" y="83344"/>
                </a:lnTo>
                <a:lnTo>
                  <a:pt x="17859" y="83344"/>
                </a:lnTo>
                <a:cubicBezTo>
                  <a:pt x="8000" y="83344"/>
                  <a:pt x="0" y="75344"/>
                  <a:pt x="0" y="65484"/>
                </a:cubicBezTo>
                <a:lnTo>
                  <a:pt x="0" y="29766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2" name="Text 30"/>
          <p:cNvSpPr/>
          <p:nvPr/>
        </p:nvSpPr>
        <p:spPr>
          <a:xfrm>
            <a:off x="5038725" y="1371600"/>
            <a:ext cx="6715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 Pipeline Complet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800600" y="1885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4" name="Text 32"/>
          <p:cNvSpPr/>
          <p:nvPr/>
        </p:nvSpPr>
        <p:spPr>
          <a:xfrm>
            <a:off x="4767263" y="1885950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5219700" y="1752600"/>
            <a:ext cx="6438900" cy="571500"/>
          </a:xfrm>
          <a:custGeom>
            <a:avLst/>
            <a:gdLst/>
            <a:ahLst/>
            <a:cxnLst/>
            <a:rect l="l" t="t" r="r" b="b"/>
            <a:pathLst>
              <a:path w="6438900" h="571500">
                <a:moveTo>
                  <a:pt x="38102" y="0"/>
                </a:moveTo>
                <a:lnTo>
                  <a:pt x="6400798" y="0"/>
                </a:lnTo>
                <a:cubicBezTo>
                  <a:pt x="6421841" y="0"/>
                  <a:pt x="6438900" y="17059"/>
                  <a:pt x="6438900" y="38102"/>
                </a:cubicBezTo>
                <a:lnTo>
                  <a:pt x="6438900" y="533398"/>
                </a:lnTo>
                <a:cubicBezTo>
                  <a:pt x="6438900" y="554441"/>
                  <a:pt x="6421841" y="571500"/>
                  <a:pt x="6400798" y="571500"/>
                </a:cubicBezTo>
                <a:lnTo>
                  <a:pt x="38102" y="571500"/>
                </a:lnTo>
                <a:cubicBezTo>
                  <a:pt x="17059" y="571500"/>
                  <a:pt x="0" y="554441"/>
                  <a:pt x="0" y="53339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6" name="Text 34"/>
          <p:cNvSpPr/>
          <p:nvPr/>
        </p:nvSpPr>
        <p:spPr>
          <a:xfrm>
            <a:off x="5295900" y="1828800"/>
            <a:ext cx="6362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Tokenization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5295900" y="2057400"/>
            <a:ext cx="6353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Texte → Tokens → IDs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4800600" y="25336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9" name="Text 37"/>
          <p:cNvSpPr/>
          <p:nvPr/>
        </p:nvSpPr>
        <p:spPr>
          <a:xfrm>
            <a:off x="4767263" y="2533650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219700" y="2400300"/>
            <a:ext cx="6438900" cy="571500"/>
          </a:xfrm>
          <a:custGeom>
            <a:avLst/>
            <a:gdLst/>
            <a:ahLst/>
            <a:cxnLst/>
            <a:rect l="l" t="t" r="r" b="b"/>
            <a:pathLst>
              <a:path w="6438900" h="571500">
                <a:moveTo>
                  <a:pt x="38102" y="0"/>
                </a:moveTo>
                <a:lnTo>
                  <a:pt x="6400798" y="0"/>
                </a:lnTo>
                <a:cubicBezTo>
                  <a:pt x="6421841" y="0"/>
                  <a:pt x="6438900" y="17059"/>
                  <a:pt x="6438900" y="38102"/>
                </a:cubicBezTo>
                <a:lnTo>
                  <a:pt x="6438900" y="533398"/>
                </a:lnTo>
                <a:cubicBezTo>
                  <a:pt x="6438900" y="554441"/>
                  <a:pt x="6421841" y="571500"/>
                  <a:pt x="6400798" y="571500"/>
                </a:cubicBezTo>
                <a:lnTo>
                  <a:pt x="38102" y="571500"/>
                </a:lnTo>
                <a:cubicBezTo>
                  <a:pt x="17059" y="571500"/>
                  <a:pt x="0" y="554441"/>
                  <a:pt x="0" y="53339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E8A94D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1" name="Text 39"/>
          <p:cNvSpPr/>
          <p:nvPr/>
        </p:nvSpPr>
        <p:spPr>
          <a:xfrm>
            <a:off x="5295900" y="2476500"/>
            <a:ext cx="6362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Vectorization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5295900" y="2705100"/>
            <a:ext cx="6353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IDs → Vecteurs (embeddings)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4800600" y="31813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4" name="Text 42"/>
          <p:cNvSpPr/>
          <p:nvPr/>
        </p:nvSpPr>
        <p:spPr>
          <a:xfrm>
            <a:off x="4767263" y="3181350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5219700" y="3048000"/>
            <a:ext cx="6438900" cy="571500"/>
          </a:xfrm>
          <a:custGeom>
            <a:avLst/>
            <a:gdLst/>
            <a:ahLst/>
            <a:cxnLst/>
            <a:rect l="l" t="t" r="r" b="b"/>
            <a:pathLst>
              <a:path w="6438900" h="571500">
                <a:moveTo>
                  <a:pt x="38102" y="0"/>
                </a:moveTo>
                <a:lnTo>
                  <a:pt x="6400798" y="0"/>
                </a:lnTo>
                <a:cubicBezTo>
                  <a:pt x="6421841" y="0"/>
                  <a:pt x="6438900" y="17059"/>
                  <a:pt x="6438900" y="38102"/>
                </a:cubicBezTo>
                <a:lnTo>
                  <a:pt x="6438900" y="533398"/>
                </a:lnTo>
                <a:cubicBezTo>
                  <a:pt x="6438900" y="554441"/>
                  <a:pt x="6421841" y="571500"/>
                  <a:pt x="6400798" y="571500"/>
                </a:cubicBezTo>
                <a:lnTo>
                  <a:pt x="38102" y="571500"/>
                </a:lnTo>
                <a:cubicBezTo>
                  <a:pt x="17059" y="571500"/>
                  <a:pt x="0" y="554441"/>
                  <a:pt x="0" y="53339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6" name="Text 44"/>
          <p:cNvSpPr/>
          <p:nvPr/>
        </p:nvSpPr>
        <p:spPr>
          <a:xfrm>
            <a:off x="5295900" y="3124200"/>
            <a:ext cx="6362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Attention Blocks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5295900" y="3352800"/>
            <a:ext cx="6353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Les mots "se parlent" entre eux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4800600" y="38290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9" name="Text 47"/>
          <p:cNvSpPr/>
          <p:nvPr/>
        </p:nvSpPr>
        <p:spPr>
          <a:xfrm>
            <a:off x="4767263" y="3829050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5219700" y="3695700"/>
            <a:ext cx="6438900" cy="571500"/>
          </a:xfrm>
          <a:custGeom>
            <a:avLst/>
            <a:gdLst/>
            <a:ahLst/>
            <a:cxnLst/>
            <a:rect l="l" t="t" r="r" b="b"/>
            <a:pathLst>
              <a:path w="6438900" h="571500">
                <a:moveTo>
                  <a:pt x="38102" y="0"/>
                </a:moveTo>
                <a:lnTo>
                  <a:pt x="6400798" y="0"/>
                </a:lnTo>
                <a:cubicBezTo>
                  <a:pt x="6421841" y="0"/>
                  <a:pt x="6438900" y="17059"/>
                  <a:pt x="6438900" y="38102"/>
                </a:cubicBezTo>
                <a:lnTo>
                  <a:pt x="6438900" y="533398"/>
                </a:lnTo>
                <a:cubicBezTo>
                  <a:pt x="6438900" y="554441"/>
                  <a:pt x="6421841" y="571500"/>
                  <a:pt x="6400798" y="571500"/>
                </a:cubicBezTo>
                <a:lnTo>
                  <a:pt x="38102" y="571500"/>
                </a:lnTo>
                <a:cubicBezTo>
                  <a:pt x="17059" y="571500"/>
                  <a:pt x="0" y="554441"/>
                  <a:pt x="0" y="53339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E8A94D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1" name="Text 49"/>
          <p:cNvSpPr/>
          <p:nvPr/>
        </p:nvSpPr>
        <p:spPr>
          <a:xfrm>
            <a:off x="5295900" y="3771900"/>
            <a:ext cx="6362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MLP Blocks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5295900" y="4000500"/>
            <a:ext cx="6353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Réflexion indépendante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4800600" y="44767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4" name="Text 52"/>
          <p:cNvSpPr/>
          <p:nvPr/>
        </p:nvSpPr>
        <p:spPr>
          <a:xfrm>
            <a:off x="4767263" y="4476750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5219700" y="4343400"/>
            <a:ext cx="6438900" cy="571500"/>
          </a:xfrm>
          <a:custGeom>
            <a:avLst/>
            <a:gdLst/>
            <a:ahLst/>
            <a:cxnLst/>
            <a:rect l="l" t="t" r="r" b="b"/>
            <a:pathLst>
              <a:path w="6438900" h="571500">
                <a:moveTo>
                  <a:pt x="38102" y="0"/>
                </a:moveTo>
                <a:lnTo>
                  <a:pt x="6400798" y="0"/>
                </a:lnTo>
                <a:cubicBezTo>
                  <a:pt x="6421841" y="0"/>
                  <a:pt x="6438900" y="17059"/>
                  <a:pt x="6438900" y="38102"/>
                </a:cubicBezTo>
                <a:lnTo>
                  <a:pt x="6438900" y="533398"/>
                </a:lnTo>
                <a:cubicBezTo>
                  <a:pt x="6438900" y="554441"/>
                  <a:pt x="6421841" y="571500"/>
                  <a:pt x="6400798" y="571500"/>
                </a:cubicBezTo>
                <a:lnTo>
                  <a:pt x="38102" y="571500"/>
                </a:lnTo>
                <a:cubicBezTo>
                  <a:pt x="17059" y="571500"/>
                  <a:pt x="0" y="554441"/>
                  <a:pt x="0" y="53339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3D8B75">
              <a:alpha val="1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6" name="Text 54"/>
          <p:cNvSpPr/>
          <p:nvPr/>
        </p:nvSpPr>
        <p:spPr>
          <a:xfrm>
            <a:off x="5295900" y="4419600"/>
            <a:ext cx="6362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Prédiction Finale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5295900" y="4648200"/>
            <a:ext cx="6353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Probabilités pour chaque token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4616450" y="5226050"/>
            <a:ext cx="7185025" cy="1117600"/>
          </a:xfrm>
          <a:custGeom>
            <a:avLst/>
            <a:gdLst/>
            <a:ahLst/>
            <a:cxnLst/>
            <a:rect l="l" t="t" r="r" b="b"/>
            <a:pathLst>
              <a:path w="7185025" h="1117600">
                <a:moveTo>
                  <a:pt x="76198" y="0"/>
                </a:moveTo>
                <a:lnTo>
                  <a:pt x="7108827" y="0"/>
                </a:lnTo>
                <a:cubicBezTo>
                  <a:pt x="7150910" y="0"/>
                  <a:pt x="7185025" y="34115"/>
                  <a:pt x="7185025" y="76198"/>
                </a:cubicBezTo>
                <a:lnTo>
                  <a:pt x="7185025" y="1041402"/>
                </a:lnTo>
                <a:cubicBezTo>
                  <a:pt x="7185025" y="1083485"/>
                  <a:pt x="7150910" y="1117600"/>
                  <a:pt x="7108827" y="1117600"/>
                </a:cubicBezTo>
                <a:lnTo>
                  <a:pt x="76198" y="1117600"/>
                </a:lnTo>
                <a:cubicBezTo>
                  <a:pt x="34143" y="1117600"/>
                  <a:pt x="0" y="1083457"/>
                  <a:pt x="0" y="10414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gradFill flip="none" rotWithShape="1">
            <a:gsLst>
              <a:gs pos="0">
                <a:srgbClr val="3D8B75">
                  <a:alpha val="20000"/>
                </a:srgbClr>
              </a:gs>
              <a:gs pos="100000">
                <a:srgbClr val="E8A94D">
                  <a:alpha val="20000"/>
                </a:srgbClr>
              </a:gs>
            </a:gsLst>
            <a:lin ang="0" scaled="1"/>
          </a:gra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59" name="Shape 57"/>
          <p:cNvSpPr/>
          <p:nvPr/>
        </p:nvSpPr>
        <p:spPr>
          <a:xfrm>
            <a:off x="4775200" y="5384802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51269" y="-4420"/>
                </a:moveTo>
                <a:cubicBezTo>
                  <a:pt x="156582" y="-580"/>
                  <a:pt x="158547" y="6385"/>
                  <a:pt x="156136" y="12457"/>
                </a:cubicBezTo>
                <a:lnTo>
                  <a:pt x="121131" y="100013"/>
                </a:lnTo>
                <a:lnTo>
                  <a:pt x="185738" y="100013"/>
                </a:lnTo>
                <a:cubicBezTo>
                  <a:pt x="191765" y="100013"/>
                  <a:pt x="197123" y="103763"/>
                  <a:pt x="199177" y="109433"/>
                </a:cubicBezTo>
                <a:cubicBezTo>
                  <a:pt x="201231" y="115104"/>
                  <a:pt x="199489" y="121444"/>
                  <a:pt x="194890" y="125284"/>
                </a:cubicBezTo>
                <a:lnTo>
                  <a:pt x="66303" y="232440"/>
                </a:lnTo>
                <a:cubicBezTo>
                  <a:pt x="61258" y="236637"/>
                  <a:pt x="54069" y="236860"/>
                  <a:pt x="48756" y="233020"/>
                </a:cubicBezTo>
                <a:cubicBezTo>
                  <a:pt x="43443" y="229180"/>
                  <a:pt x="41478" y="222215"/>
                  <a:pt x="43889" y="216143"/>
                </a:cubicBezTo>
                <a:lnTo>
                  <a:pt x="78894" y="128588"/>
                </a:lnTo>
                <a:lnTo>
                  <a:pt x="14288" y="128588"/>
                </a:lnTo>
                <a:cubicBezTo>
                  <a:pt x="8260" y="128588"/>
                  <a:pt x="2902" y="124837"/>
                  <a:pt x="848" y="119167"/>
                </a:cubicBezTo>
                <a:cubicBezTo>
                  <a:pt x="-1206" y="113496"/>
                  <a:pt x="536" y="107156"/>
                  <a:pt x="5135" y="103316"/>
                </a:cubicBezTo>
                <a:lnTo>
                  <a:pt x="133722" y="-3840"/>
                </a:lnTo>
                <a:cubicBezTo>
                  <a:pt x="138767" y="-8037"/>
                  <a:pt x="145956" y="-8260"/>
                  <a:pt x="151269" y="-442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0" name="Text 58"/>
          <p:cNvSpPr/>
          <p:nvPr/>
        </p:nvSpPr>
        <p:spPr>
          <a:xfrm>
            <a:off x="5085159" y="5384802"/>
            <a:ext cx="6648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Traitement Parallèle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5085159" y="5727702"/>
            <a:ext cx="6638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Contrairement aux RNNs qui traitent les mots un par un, les Transformers traitent </a:t>
            </a:r>
            <a:r>
              <a:rPr lang="en-US" sz="120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tous les mots simultanément</a:t>
            </a: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→ beaucoup plus rapide !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miro.medium.com/875bf893f5f1dcb555cf9884608b3c8087c16ee9.png"/>
          <p:cNvPicPr>
            <a:picLocks noChangeAspect="1"/>
          </p:cNvPicPr>
          <p:nvPr/>
        </p:nvPicPr>
        <p:blipFill>
          <a:blip r:embed="rId3">
            <a:alphaModFix amt="25000"/>
          </a:blip>
          <a:srcRect t="26884" b="26884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4">
                  <a:alpha val="98000"/>
                </a:srgbClr>
              </a:gs>
              <a:gs pos="50000">
                <a:srgbClr val="1A1D24">
                  <a:alpha val="90000"/>
                </a:srgbClr>
              </a:gs>
              <a:gs pos="100000">
                <a:srgbClr val="E8A94D">
                  <a:alpha val="20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fr-MA"/>
          </a:p>
        </p:txBody>
      </p:sp>
      <p:sp>
        <p:nvSpPr>
          <p:cNvPr id="4" name="Shape 1"/>
          <p:cNvSpPr/>
          <p:nvPr/>
        </p:nvSpPr>
        <p:spPr>
          <a:xfrm>
            <a:off x="381000" y="1339853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152400" y="0"/>
                </a:moveTo>
                <a:lnTo>
                  <a:pt x="609600" y="0"/>
                </a:lnTo>
                <a:cubicBezTo>
                  <a:pt x="693712" y="0"/>
                  <a:pt x="762000" y="68288"/>
                  <a:pt x="762000" y="152400"/>
                </a:cubicBezTo>
                <a:lnTo>
                  <a:pt x="762000" y="609600"/>
                </a:lnTo>
                <a:cubicBezTo>
                  <a:pt x="762000" y="693712"/>
                  <a:pt x="693712" y="762000"/>
                  <a:pt x="609600" y="762000"/>
                </a:cubicBezTo>
                <a:lnTo>
                  <a:pt x="152400" y="762000"/>
                </a:lnTo>
                <a:cubicBezTo>
                  <a:pt x="68288" y="762000"/>
                  <a:pt x="0" y="693712"/>
                  <a:pt x="0" y="6096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" name="Text 2"/>
          <p:cNvSpPr/>
          <p:nvPr/>
        </p:nvSpPr>
        <p:spPr>
          <a:xfrm>
            <a:off x="552847" y="1530353"/>
            <a:ext cx="5905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1295400" y="1701803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Text 4"/>
          <p:cNvSpPr/>
          <p:nvPr/>
        </p:nvSpPr>
        <p:spPr>
          <a:xfrm>
            <a:off x="381000" y="2406653"/>
            <a:ext cx="60960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Benchmarks &amp;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Évaluation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81000" y="4349753"/>
            <a:ext cx="58959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Comment mesurer l'intelligence artificielle ?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7350" y="5003803"/>
            <a:ext cx="3384550" cy="508000"/>
          </a:xfrm>
          <a:custGeom>
            <a:avLst/>
            <a:gdLst/>
            <a:ahLst/>
            <a:cxnLst/>
            <a:rect l="l" t="t" r="r" b="b"/>
            <a:pathLst>
              <a:path w="3384550" h="508000">
                <a:moveTo>
                  <a:pt x="76200" y="0"/>
                </a:moveTo>
                <a:lnTo>
                  <a:pt x="3308350" y="0"/>
                </a:lnTo>
                <a:cubicBezTo>
                  <a:pt x="3350434" y="0"/>
                  <a:pt x="3384550" y="34116"/>
                  <a:pt x="3384550" y="76200"/>
                </a:cubicBezTo>
                <a:lnTo>
                  <a:pt x="3384550" y="431800"/>
                </a:lnTo>
                <a:cubicBezTo>
                  <a:pt x="3384550" y="473884"/>
                  <a:pt x="3350434" y="508000"/>
                  <a:pt x="3308350" y="508000"/>
                </a:cubicBezTo>
                <a:lnTo>
                  <a:pt x="76200" y="508000"/>
                </a:lnTo>
                <a:cubicBezTo>
                  <a:pt x="34116" y="508000"/>
                  <a:pt x="0" y="473884"/>
                  <a:pt x="0" y="431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A5568">
              <a:alpha val="40000"/>
            </a:srgbClr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0" name="Shape 7"/>
          <p:cNvSpPr/>
          <p:nvPr/>
        </p:nvSpPr>
        <p:spPr>
          <a:xfrm>
            <a:off x="650875" y="51435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8575" y="28575"/>
                </a:moveTo>
                <a:cubicBezTo>
                  <a:pt x="28575" y="20672"/>
                  <a:pt x="22190" y="14288"/>
                  <a:pt x="14288" y="14288"/>
                </a:cubicBezTo>
                <a:cubicBezTo>
                  <a:pt x="6385" y="14288"/>
                  <a:pt x="0" y="20672"/>
                  <a:pt x="0" y="28575"/>
                </a:cubicBezTo>
                <a:lnTo>
                  <a:pt x="0" y="178594"/>
                </a:lnTo>
                <a:cubicBezTo>
                  <a:pt x="0" y="198328"/>
                  <a:pt x="15984" y="214313"/>
                  <a:pt x="35719" y="214313"/>
                </a:cubicBezTo>
                <a:lnTo>
                  <a:pt x="214313" y="214313"/>
                </a:lnTo>
                <a:cubicBezTo>
                  <a:pt x="222215" y="214313"/>
                  <a:pt x="228600" y="207928"/>
                  <a:pt x="228600" y="200025"/>
                </a:cubicBezTo>
                <a:cubicBezTo>
                  <a:pt x="228600" y="192122"/>
                  <a:pt x="222215" y="185738"/>
                  <a:pt x="214313" y="185738"/>
                </a:cubicBezTo>
                <a:lnTo>
                  <a:pt x="35719" y="185738"/>
                </a:lnTo>
                <a:cubicBezTo>
                  <a:pt x="31790" y="185738"/>
                  <a:pt x="28575" y="182523"/>
                  <a:pt x="28575" y="178594"/>
                </a:cubicBezTo>
                <a:lnTo>
                  <a:pt x="28575" y="28575"/>
                </a:lnTo>
                <a:close/>
                <a:moveTo>
                  <a:pt x="210116" y="67241"/>
                </a:moveTo>
                <a:cubicBezTo>
                  <a:pt x="215697" y="61659"/>
                  <a:pt x="215697" y="52596"/>
                  <a:pt x="210116" y="47015"/>
                </a:cubicBezTo>
                <a:cubicBezTo>
                  <a:pt x="204534" y="41434"/>
                  <a:pt x="195471" y="41434"/>
                  <a:pt x="189890" y="47015"/>
                </a:cubicBezTo>
                <a:lnTo>
                  <a:pt x="142875" y="94074"/>
                </a:lnTo>
                <a:lnTo>
                  <a:pt x="117247" y="68491"/>
                </a:lnTo>
                <a:cubicBezTo>
                  <a:pt x="111666" y="62910"/>
                  <a:pt x="102602" y="62910"/>
                  <a:pt x="97021" y="68491"/>
                </a:cubicBezTo>
                <a:lnTo>
                  <a:pt x="54159" y="111353"/>
                </a:lnTo>
                <a:cubicBezTo>
                  <a:pt x="48578" y="116934"/>
                  <a:pt x="48578" y="125998"/>
                  <a:pt x="54159" y="131579"/>
                </a:cubicBezTo>
                <a:cubicBezTo>
                  <a:pt x="59740" y="137160"/>
                  <a:pt x="68803" y="137160"/>
                  <a:pt x="74384" y="131579"/>
                </a:cubicBezTo>
                <a:lnTo>
                  <a:pt x="107156" y="98807"/>
                </a:lnTo>
                <a:lnTo>
                  <a:pt x="132784" y="124435"/>
                </a:lnTo>
                <a:cubicBezTo>
                  <a:pt x="138366" y="130016"/>
                  <a:pt x="147429" y="130016"/>
                  <a:pt x="153010" y="124435"/>
                </a:cubicBezTo>
                <a:lnTo>
                  <a:pt x="210160" y="67285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1" name="Text 8"/>
          <p:cNvSpPr/>
          <p:nvPr/>
        </p:nvSpPr>
        <p:spPr>
          <a:xfrm>
            <a:off x="1022350" y="5124450"/>
            <a:ext cx="2600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MMLU, HumanEval, SWE-bench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76250"/>
            <a:ext cx="457200" cy="38100"/>
          </a:xfrm>
          <a:custGeom>
            <a:avLst/>
            <a:gdLst/>
            <a:ahLst/>
            <a:cxnLst/>
            <a:rect l="l" t="t" r="r" b="b"/>
            <a:pathLst>
              <a:path w="457200" h="38100">
                <a:moveTo>
                  <a:pt x="0" y="0"/>
                </a:moveTo>
                <a:lnTo>
                  <a:pt x="457200" y="0"/>
                </a:lnTo>
                <a:lnTo>
                  <a:pt x="457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952500" y="381000"/>
            <a:ext cx="1190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BENCHMARKS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Les Principaux Benchmarks LLM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00050" y="1219200"/>
            <a:ext cx="5619750" cy="1647825"/>
          </a:xfrm>
          <a:custGeom>
            <a:avLst/>
            <a:gdLst/>
            <a:ahLst/>
            <a:cxnLst/>
            <a:rect l="l" t="t" r="r" b="b"/>
            <a:pathLst>
              <a:path w="5619750" h="1647825">
                <a:moveTo>
                  <a:pt x="38100" y="0"/>
                </a:moveTo>
                <a:lnTo>
                  <a:pt x="5543555" y="0"/>
                </a:lnTo>
                <a:cubicBezTo>
                  <a:pt x="5585608" y="0"/>
                  <a:pt x="5619750" y="34142"/>
                  <a:pt x="5619750" y="76195"/>
                </a:cubicBezTo>
                <a:lnTo>
                  <a:pt x="5619750" y="1571630"/>
                </a:lnTo>
                <a:cubicBezTo>
                  <a:pt x="5619750" y="1613711"/>
                  <a:pt x="5585636" y="1647825"/>
                  <a:pt x="5543555" y="1647825"/>
                </a:cubicBez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400050" y="1219200"/>
            <a:ext cx="38100" cy="1647825"/>
          </a:xfrm>
          <a:custGeom>
            <a:avLst/>
            <a:gdLst/>
            <a:ahLst/>
            <a:cxnLst/>
            <a:rect l="l" t="t" r="r" b="b"/>
            <a:pathLst>
              <a:path w="38100" h="1647825">
                <a:moveTo>
                  <a:pt x="38100" y="0"/>
                </a:moveTo>
                <a:lnTo>
                  <a:pt x="38100" y="0"/>
                </a:lnTo>
                <a:lnTo>
                  <a:pt x="38100" y="1647825"/>
                </a:ln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Shape 5"/>
          <p:cNvSpPr/>
          <p:nvPr/>
        </p:nvSpPr>
        <p:spPr>
          <a:xfrm>
            <a:off x="571500" y="1371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Shape 6"/>
          <p:cNvSpPr/>
          <p:nvPr/>
        </p:nvSpPr>
        <p:spPr>
          <a:xfrm>
            <a:off x="692944" y="15049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7859" y="72851"/>
                </a:moveTo>
                <a:lnTo>
                  <a:pt x="95696" y="104887"/>
                </a:lnTo>
                <a:cubicBezTo>
                  <a:pt x="99343" y="106375"/>
                  <a:pt x="103212" y="107156"/>
                  <a:pt x="107156" y="107156"/>
                </a:cubicBezTo>
                <a:cubicBezTo>
                  <a:pt x="111100" y="107156"/>
                  <a:pt x="114970" y="106375"/>
                  <a:pt x="118616" y="104887"/>
                </a:cubicBezTo>
                <a:lnTo>
                  <a:pt x="208806" y="67754"/>
                </a:lnTo>
                <a:cubicBezTo>
                  <a:pt x="212154" y="66377"/>
                  <a:pt x="214313" y="63140"/>
                  <a:pt x="214313" y="59531"/>
                </a:cubicBezTo>
                <a:cubicBezTo>
                  <a:pt x="214313" y="55922"/>
                  <a:pt x="212154" y="52685"/>
                  <a:pt x="208806" y="51308"/>
                </a:cubicBezTo>
                <a:lnTo>
                  <a:pt x="118616" y="14176"/>
                </a:lnTo>
                <a:cubicBezTo>
                  <a:pt x="114970" y="12688"/>
                  <a:pt x="111100" y="11906"/>
                  <a:pt x="107156" y="11906"/>
                </a:cubicBezTo>
                <a:cubicBezTo>
                  <a:pt x="103212" y="11906"/>
                  <a:pt x="99343" y="12688"/>
                  <a:pt x="95696" y="14176"/>
                </a:cubicBezTo>
                <a:lnTo>
                  <a:pt x="5507" y="51308"/>
                </a:lnTo>
                <a:cubicBezTo>
                  <a:pt x="2158" y="52685"/>
                  <a:pt x="0" y="55922"/>
                  <a:pt x="0" y="59531"/>
                </a:cubicBezTo>
                <a:lnTo>
                  <a:pt x="0" y="169664"/>
                </a:lnTo>
                <a:cubicBezTo>
                  <a:pt x="0" y="174613"/>
                  <a:pt x="3981" y="178594"/>
                  <a:pt x="8930" y="178594"/>
                </a:cubicBezTo>
                <a:cubicBezTo>
                  <a:pt x="13878" y="178594"/>
                  <a:pt x="17859" y="174613"/>
                  <a:pt x="17859" y="169664"/>
                </a:cubicBezTo>
                <a:lnTo>
                  <a:pt x="17859" y="72851"/>
                </a:lnTo>
                <a:close/>
                <a:moveTo>
                  <a:pt x="35719" y="99529"/>
                </a:moveTo>
                <a:lnTo>
                  <a:pt x="35719" y="142875"/>
                </a:lnTo>
                <a:cubicBezTo>
                  <a:pt x="35719" y="162595"/>
                  <a:pt x="67717" y="178594"/>
                  <a:pt x="107156" y="178594"/>
                </a:cubicBezTo>
                <a:cubicBezTo>
                  <a:pt x="146596" y="178594"/>
                  <a:pt x="178594" y="162595"/>
                  <a:pt x="178594" y="142875"/>
                </a:cubicBezTo>
                <a:lnTo>
                  <a:pt x="178594" y="99492"/>
                </a:lnTo>
                <a:lnTo>
                  <a:pt x="125425" y="121407"/>
                </a:lnTo>
                <a:cubicBezTo>
                  <a:pt x="119621" y="123788"/>
                  <a:pt x="113444" y="125016"/>
                  <a:pt x="107156" y="125016"/>
                </a:cubicBezTo>
                <a:cubicBezTo>
                  <a:pt x="100868" y="125016"/>
                  <a:pt x="94692" y="123788"/>
                  <a:pt x="88888" y="121407"/>
                </a:cubicBezTo>
                <a:lnTo>
                  <a:pt x="35719" y="99492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9" name="Text 7"/>
          <p:cNvSpPr/>
          <p:nvPr/>
        </p:nvSpPr>
        <p:spPr>
          <a:xfrm>
            <a:off x="1143000" y="1371600"/>
            <a:ext cx="4819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MMLU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43000" y="1638300"/>
            <a:ext cx="479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Massive Multitask Language Understanding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71500" y="1905000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57 matières couvrant STEM, sciences humaines, sociales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1500" y="2209800"/>
            <a:ext cx="5295900" cy="419100"/>
          </a:xfrm>
          <a:custGeom>
            <a:avLst/>
            <a:gdLst/>
            <a:ahLst/>
            <a:cxnLst/>
            <a:rect l="l" t="t" r="r" b="b"/>
            <a:pathLst>
              <a:path w="5295900" h="419100">
                <a:moveTo>
                  <a:pt x="38100" y="0"/>
                </a:moveTo>
                <a:lnTo>
                  <a:pt x="5257800" y="0"/>
                </a:lnTo>
                <a:cubicBezTo>
                  <a:pt x="5278842" y="0"/>
                  <a:pt x="5295900" y="17058"/>
                  <a:pt x="5295900" y="38100"/>
                </a:cubicBezTo>
                <a:lnTo>
                  <a:pt x="5295900" y="381000"/>
                </a:lnTo>
                <a:cubicBezTo>
                  <a:pt x="5295900" y="402042"/>
                  <a:pt x="5278842" y="419100"/>
                  <a:pt x="5257800" y="419100"/>
                </a:cubicBezTo>
                <a:lnTo>
                  <a:pt x="38100" y="419100"/>
                </a:lnTo>
                <a:cubicBezTo>
                  <a:pt x="17058" y="419100"/>
                  <a:pt x="0" y="402042"/>
                  <a:pt x="0" y="381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3" name="Text 11"/>
          <p:cNvSpPr/>
          <p:nvPr/>
        </p:nvSpPr>
        <p:spPr>
          <a:xfrm>
            <a:off x="647700" y="2324100"/>
            <a:ext cx="1104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15,908 questions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337771" y="2286000"/>
            <a:ext cx="542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&gt;90%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191250" y="1219200"/>
            <a:ext cx="5619750" cy="1647825"/>
          </a:xfrm>
          <a:custGeom>
            <a:avLst/>
            <a:gdLst/>
            <a:ahLst/>
            <a:cxnLst/>
            <a:rect l="l" t="t" r="r" b="b"/>
            <a:pathLst>
              <a:path w="5619750" h="1647825">
                <a:moveTo>
                  <a:pt x="38100" y="0"/>
                </a:moveTo>
                <a:lnTo>
                  <a:pt x="5543555" y="0"/>
                </a:lnTo>
                <a:cubicBezTo>
                  <a:pt x="5585608" y="0"/>
                  <a:pt x="5619750" y="34142"/>
                  <a:pt x="5619750" y="76195"/>
                </a:cubicBezTo>
                <a:lnTo>
                  <a:pt x="5619750" y="1571630"/>
                </a:lnTo>
                <a:cubicBezTo>
                  <a:pt x="5619750" y="1613711"/>
                  <a:pt x="5585636" y="1647825"/>
                  <a:pt x="5543555" y="1647825"/>
                </a:cubicBez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6" name="Shape 14"/>
          <p:cNvSpPr/>
          <p:nvPr/>
        </p:nvSpPr>
        <p:spPr>
          <a:xfrm>
            <a:off x="6191250" y="1219200"/>
            <a:ext cx="38100" cy="1647825"/>
          </a:xfrm>
          <a:custGeom>
            <a:avLst/>
            <a:gdLst/>
            <a:ahLst/>
            <a:cxnLst/>
            <a:rect l="l" t="t" r="r" b="b"/>
            <a:pathLst>
              <a:path w="38100" h="1647825">
                <a:moveTo>
                  <a:pt x="38100" y="0"/>
                </a:moveTo>
                <a:lnTo>
                  <a:pt x="38100" y="0"/>
                </a:lnTo>
                <a:lnTo>
                  <a:pt x="38100" y="1647825"/>
                </a:ln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7" name="Shape 15"/>
          <p:cNvSpPr/>
          <p:nvPr/>
        </p:nvSpPr>
        <p:spPr>
          <a:xfrm>
            <a:off x="6362700" y="1371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8" name="Shape 16"/>
          <p:cNvSpPr/>
          <p:nvPr/>
        </p:nvSpPr>
        <p:spPr>
          <a:xfrm>
            <a:off x="6484144" y="15049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34243" y="446"/>
                </a:moveTo>
                <a:cubicBezTo>
                  <a:pt x="127918" y="-1377"/>
                  <a:pt x="121332" y="2307"/>
                  <a:pt x="119509" y="8632"/>
                </a:cubicBezTo>
                <a:lnTo>
                  <a:pt x="71884" y="175320"/>
                </a:lnTo>
                <a:cubicBezTo>
                  <a:pt x="70061" y="181645"/>
                  <a:pt x="73744" y="188230"/>
                  <a:pt x="80070" y="190054"/>
                </a:cubicBezTo>
                <a:cubicBezTo>
                  <a:pt x="86395" y="191877"/>
                  <a:pt x="92980" y="188193"/>
                  <a:pt x="94804" y="181868"/>
                </a:cubicBezTo>
                <a:lnTo>
                  <a:pt x="142429" y="15180"/>
                </a:lnTo>
                <a:cubicBezTo>
                  <a:pt x="144252" y="8855"/>
                  <a:pt x="140568" y="2270"/>
                  <a:pt x="134243" y="446"/>
                </a:cubicBezTo>
                <a:close/>
                <a:moveTo>
                  <a:pt x="158279" y="51085"/>
                </a:moveTo>
                <a:cubicBezTo>
                  <a:pt x="153628" y="55736"/>
                  <a:pt x="153628" y="63289"/>
                  <a:pt x="158279" y="67940"/>
                </a:cubicBezTo>
                <a:lnTo>
                  <a:pt x="185589" y="95250"/>
                </a:lnTo>
                <a:lnTo>
                  <a:pt x="158279" y="122560"/>
                </a:lnTo>
                <a:cubicBezTo>
                  <a:pt x="153628" y="127211"/>
                  <a:pt x="153628" y="134764"/>
                  <a:pt x="158279" y="139415"/>
                </a:cubicBezTo>
                <a:cubicBezTo>
                  <a:pt x="162930" y="144066"/>
                  <a:pt x="170483" y="144066"/>
                  <a:pt x="175133" y="139415"/>
                </a:cubicBezTo>
                <a:lnTo>
                  <a:pt x="210852" y="103696"/>
                </a:lnTo>
                <a:cubicBezTo>
                  <a:pt x="215503" y="99045"/>
                  <a:pt x="215503" y="91492"/>
                  <a:pt x="210852" y="86841"/>
                </a:cubicBezTo>
                <a:lnTo>
                  <a:pt x="175133" y="51122"/>
                </a:lnTo>
                <a:cubicBezTo>
                  <a:pt x="170483" y="46472"/>
                  <a:pt x="162930" y="46472"/>
                  <a:pt x="158279" y="51122"/>
                </a:cubicBezTo>
                <a:close/>
                <a:moveTo>
                  <a:pt x="56071" y="51085"/>
                </a:moveTo>
                <a:cubicBezTo>
                  <a:pt x="51420" y="46434"/>
                  <a:pt x="43867" y="46434"/>
                  <a:pt x="39216" y="51085"/>
                </a:cubicBezTo>
                <a:lnTo>
                  <a:pt x="3497" y="86804"/>
                </a:lnTo>
                <a:cubicBezTo>
                  <a:pt x="-1153" y="91455"/>
                  <a:pt x="-1153" y="99008"/>
                  <a:pt x="3497" y="103659"/>
                </a:cubicBezTo>
                <a:lnTo>
                  <a:pt x="39216" y="139378"/>
                </a:lnTo>
                <a:cubicBezTo>
                  <a:pt x="43867" y="144028"/>
                  <a:pt x="51420" y="144028"/>
                  <a:pt x="56071" y="139378"/>
                </a:cubicBezTo>
                <a:cubicBezTo>
                  <a:pt x="60722" y="134727"/>
                  <a:pt x="60722" y="127174"/>
                  <a:pt x="56071" y="122523"/>
                </a:cubicBezTo>
                <a:lnTo>
                  <a:pt x="28761" y="95250"/>
                </a:lnTo>
                <a:lnTo>
                  <a:pt x="56034" y="67940"/>
                </a:lnTo>
                <a:cubicBezTo>
                  <a:pt x="60685" y="63289"/>
                  <a:pt x="60685" y="55736"/>
                  <a:pt x="56034" y="51085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9" name="Text 17"/>
          <p:cNvSpPr/>
          <p:nvPr/>
        </p:nvSpPr>
        <p:spPr>
          <a:xfrm>
            <a:off x="6934200" y="1371600"/>
            <a:ext cx="4819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HumanEval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934200" y="1638300"/>
            <a:ext cx="479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Code Generation Benchmark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362700" y="1905000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164 problèmes de programmation Python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62700" y="2209800"/>
            <a:ext cx="5295900" cy="419100"/>
          </a:xfrm>
          <a:custGeom>
            <a:avLst/>
            <a:gdLst/>
            <a:ahLst/>
            <a:cxnLst/>
            <a:rect l="l" t="t" r="r" b="b"/>
            <a:pathLst>
              <a:path w="5295900" h="419100">
                <a:moveTo>
                  <a:pt x="38100" y="0"/>
                </a:moveTo>
                <a:lnTo>
                  <a:pt x="5257800" y="0"/>
                </a:lnTo>
                <a:cubicBezTo>
                  <a:pt x="5278842" y="0"/>
                  <a:pt x="5295900" y="17058"/>
                  <a:pt x="5295900" y="38100"/>
                </a:cubicBezTo>
                <a:lnTo>
                  <a:pt x="5295900" y="381000"/>
                </a:lnTo>
                <a:cubicBezTo>
                  <a:pt x="5295900" y="402042"/>
                  <a:pt x="5278842" y="419100"/>
                  <a:pt x="5257800" y="419100"/>
                </a:cubicBezTo>
                <a:lnTo>
                  <a:pt x="38100" y="419100"/>
                </a:lnTo>
                <a:cubicBezTo>
                  <a:pt x="17058" y="419100"/>
                  <a:pt x="0" y="402042"/>
                  <a:pt x="0" y="381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3" name="Text 21"/>
          <p:cNvSpPr/>
          <p:nvPr/>
        </p:nvSpPr>
        <p:spPr>
          <a:xfrm>
            <a:off x="6438900" y="2324100"/>
            <a:ext cx="95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Pass@k metric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1104959" y="2286000"/>
            <a:ext cx="561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93.7%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00050" y="3022602"/>
            <a:ext cx="5619750" cy="1647825"/>
          </a:xfrm>
          <a:custGeom>
            <a:avLst/>
            <a:gdLst/>
            <a:ahLst/>
            <a:cxnLst/>
            <a:rect l="l" t="t" r="r" b="b"/>
            <a:pathLst>
              <a:path w="5619750" h="1647825">
                <a:moveTo>
                  <a:pt x="38100" y="0"/>
                </a:moveTo>
                <a:lnTo>
                  <a:pt x="5543555" y="0"/>
                </a:lnTo>
                <a:cubicBezTo>
                  <a:pt x="5585608" y="0"/>
                  <a:pt x="5619750" y="34142"/>
                  <a:pt x="5619750" y="76195"/>
                </a:cubicBezTo>
                <a:lnTo>
                  <a:pt x="5619750" y="1571630"/>
                </a:lnTo>
                <a:cubicBezTo>
                  <a:pt x="5619750" y="1613711"/>
                  <a:pt x="5585636" y="1647825"/>
                  <a:pt x="5543555" y="1647825"/>
                </a:cubicBez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6" name="Shape 24"/>
          <p:cNvSpPr/>
          <p:nvPr/>
        </p:nvSpPr>
        <p:spPr>
          <a:xfrm>
            <a:off x="400050" y="3022602"/>
            <a:ext cx="38100" cy="1647825"/>
          </a:xfrm>
          <a:custGeom>
            <a:avLst/>
            <a:gdLst/>
            <a:ahLst/>
            <a:cxnLst/>
            <a:rect l="l" t="t" r="r" b="b"/>
            <a:pathLst>
              <a:path w="38100" h="1647825">
                <a:moveTo>
                  <a:pt x="38100" y="0"/>
                </a:moveTo>
                <a:lnTo>
                  <a:pt x="38100" y="0"/>
                </a:lnTo>
                <a:lnTo>
                  <a:pt x="38100" y="1647825"/>
                </a:ln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7" name="Shape 25"/>
          <p:cNvSpPr/>
          <p:nvPr/>
        </p:nvSpPr>
        <p:spPr>
          <a:xfrm>
            <a:off x="571500" y="317500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8" name="Shape 26"/>
          <p:cNvSpPr/>
          <p:nvPr/>
        </p:nvSpPr>
        <p:spPr>
          <a:xfrm>
            <a:off x="692944" y="3308352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71438" y="35719"/>
                </a:moveTo>
                <a:cubicBezTo>
                  <a:pt x="71438" y="15999"/>
                  <a:pt x="87437" y="0"/>
                  <a:pt x="107156" y="0"/>
                </a:cubicBezTo>
                <a:cubicBezTo>
                  <a:pt x="126876" y="0"/>
                  <a:pt x="142875" y="15999"/>
                  <a:pt x="142875" y="35719"/>
                </a:cubicBezTo>
                <a:lnTo>
                  <a:pt x="142875" y="37058"/>
                </a:lnTo>
                <a:cubicBezTo>
                  <a:pt x="142875" y="42900"/>
                  <a:pt x="138150" y="47625"/>
                  <a:pt x="132308" y="47625"/>
                </a:cubicBezTo>
                <a:lnTo>
                  <a:pt x="82042" y="47625"/>
                </a:lnTo>
                <a:cubicBezTo>
                  <a:pt x="76200" y="47625"/>
                  <a:pt x="71475" y="42900"/>
                  <a:pt x="71475" y="37058"/>
                </a:cubicBezTo>
                <a:lnTo>
                  <a:pt x="71475" y="35719"/>
                </a:lnTo>
                <a:close/>
                <a:moveTo>
                  <a:pt x="200025" y="40481"/>
                </a:moveTo>
                <a:cubicBezTo>
                  <a:pt x="203969" y="45727"/>
                  <a:pt x="202890" y="53206"/>
                  <a:pt x="197644" y="57150"/>
                </a:cubicBezTo>
                <a:lnTo>
                  <a:pt x="161255" y="84423"/>
                </a:lnTo>
                <a:cubicBezTo>
                  <a:pt x="163227" y="87734"/>
                  <a:pt x="164716" y="91380"/>
                  <a:pt x="165646" y="95250"/>
                </a:cubicBezTo>
                <a:lnTo>
                  <a:pt x="202406" y="95250"/>
                </a:lnTo>
                <a:cubicBezTo>
                  <a:pt x="208992" y="95250"/>
                  <a:pt x="214313" y="100571"/>
                  <a:pt x="214313" y="107156"/>
                </a:cubicBezTo>
                <a:cubicBezTo>
                  <a:pt x="214313" y="113742"/>
                  <a:pt x="208992" y="119063"/>
                  <a:pt x="202406" y="119063"/>
                </a:cubicBezTo>
                <a:lnTo>
                  <a:pt x="166688" y="119063"/>
                </a:lnTo>
                <a:lnTo>
                  <a:pt x="166688" y="130969"/>
                </a:lnTo>
                <a:cubicBezTo>
                  <a:pt x="166688" y="131936"/>
                  <a:pt x="166650" y="132941"/>
                  <a:pt x="166613" y="133908"/>
                </a:cubicBezTo>
                <a:lnTo>
                  <a:pt x="197644" y="157163"/>
                </a:lnTo>
                <a:cubicBezTo>
                  <a:pt x="202890" y="161106"/>
                  <a:pt x="203969" y="168585"/>
                  <a:pt x="200025" y="173831"/>
                </a:cubicBezTo>
                <a:cubicBezTo>
                  <a:pt x="196081" y="179077"/>
                  <a:pt x="188602" y="180156"/>
                  <a:pt x="183356" y="176212"/>
                </a:cubicBezTo>
                <a:lnTo>
                  <a:pt x="159879" y="158614"/>
                </a:lnTo>
                <a:cubicBezTo>
                  <a:pt x="151247" y="175059"/>
                  <a:pt x="135136" y="186965"/>
                  <a:pt x="116086" y="189830"/>
                </a:cubicBezTo>
                <a:lnTo>
                  <a:pt x="116086" y="104180"/>
                </a:lnTo>
                <a:cubicBezTo>
                  <a:pt x="116086" y="99231"/>
                  <a:pt x="112105" y="95250"/>
                  <a:pt x="107156" y="95250"/>
                </a:cubicBezTo>
                <a:cubicBezTo>
                  <a:pt x="102208" y="95250"/>
                  <a:pt x="98227" y="99231"/>
                  <a:pt x="98227" y="104180"/>
                </a:cubicBezTo>
                <a:lnTo>
                  <a:pt x="98227" y="189830"/>
                </a:lnTo>
                <a:cubicBezTo>
                  <a:pt x="79177" y="186965"/>
                  <a:pt x="63066" y="175059"/>
                  <a:pt x="54434" y="158614"/>
                </a:cubicBezTo>
                <a:lnTo>
                  <a:pt x="30956" y="176213"/>
                </a:lnTo>
                <a:cubicBezTo>
                  <a:pt x="25710" y="180156"/>
                  <a:pt x="18231" y="179077"/>
                  <a:pt x="14288" y="173831"/>
                </a:cubicBezTo>
                <a:cubicBezTo>
                  <a:pt x="10344" y="168585"/>
                  <a:pt x="11423" y="161106"/>
                  <a:pt x="16669" y="157163"/>
                </a:cubicBezTo>
                <a:lnTo>
                  <a:pt x="47699" y="133908"/>
                </a:lnTo>
                <a:cubicBezTo>
                  <a:pt x="47662" y="132941"/>
                  <a:pt x="47625" y="131973"/>
                  <a:pt x="47625" y="130969"/>
                </a:cubicBezTo>
                <a:lnTo>
                  <a:pt x="47625" y="119063"/>
                </a:lnTo>
                <a:lnTo>
                  <a:pt x="11906" y="119063"/>
                </a:lnTo>
                <a:cubicBezTo>
                  <a:pt x="5321" y="119063"/>
                  <a:pt x="0" y="113742"/>
                  <a:pt x="0" y="107156"/>
                </a:cubicBezTo>
                <a:cubicBezTo>
                  <a:pt x="0" y="100571"/>
                  <a:pt x="5321" y="95250"/>
                  <a:pt x="11906" y="95250"/>
                </a:cubicBezTo>
                <a:lnTo>
                  <a:pt x="48667" y="95250"/>
                </a:lnTo>
                <a:cubicBezTo>
                  <a:pt x="49597" y="91380"/>
                  <a:pt x="51085" y="87734"/>
                  <a:pt x="53057" y="84423"/>
                </a:cubicBezTo>
                <a:lnTo>
                  <a:pt x="16669" y="57150"/>
                </a:lnTo>
                <a:cubicBezTo>
                  <a:pt x="11423" y="53206"/>
                  <a:pt x="10344" y="45727"/>
                  <a:pt x="14288" y="40481"/>
                </a:cubicBezTo>
                <a:cubicBezTo>
                  <a:pt x="18231" y="35235"/>
                  <a:pt x="25710" y="34156"/>
                  <a:pt x="30956" y="38100"/>
                </a:cubicBezTo>
                <a:lnTo>
                  <a:pt x="71438" y="68461"/>
                </a:lnTo>
                <a:cubicBezTo>
                  <a:pt x="76014" y="66563"/>
                  <a:pt x="81037" y="65484"/>
                  <a:pt x="86320" y="65484"/>
                </a:cubicBezTo>
                <a:lnTo>
                  <a:pt x="127992" y="65484"/>
                </a:lnTo>
                <a:cubicBezTo>
                  <a:pt x="133276" y="65484"/>
                  <a:pt x="138299" y="66526"/>
                  <a:pt x="142875" y="68461"/>
                </a:cubicBezTo>
                <a:lnTo>
                  <a:pt x="183356" y="38100"/>
                </a:lnTo>
                <a:cubicBezTo>
                  <a:pt x="188602" y="34156"/>
                  <a:pt x="196081" y="35235"/>
                  <a:pt x="200025" y="40481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9" name="Text 27"/>
          <p:cNvSpPr/>
          <p:nvPr/>
        </p:nvSpPr>
        <p:spPr>
          <a:xfrm>
            <a:off x="1143000" y="3175002"/>
            <a:ext cx="4819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SWE-bench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143000" y="3441702"/>
            <a:ext cx="479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Software Engineering Benchmark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71500" y="3708402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Résolution de vrais problèmes GitHub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71500" y="4013202"/>
            <a:ext cx="5295900" cy="419100"/>
          </a:xfrm>
          <a:custGeom>
            <a:avLst/>
            <a:gdLst/>
            <a:ahLst/>
            <a:cxnLst/>
            <a:rect l="l" t="t" r="r" b="b"/>
            <a:pathLst>
              <a:path w="5295900" h="419100">
                <a:moveTo>
                  <a:pt x="38100" y="0"/>
                </a:moveTo>
                <a:lnTo>
                  <a:pt x="5257800" y="0"/>
                </a:lnTo>
                <a:cubicBezTo>
                  <a:pt x="5278842" y="0"/>
                  <a:pt x="5295900" y="17058"/>
                  <a:pt x="5295900" y="38100"/>
                </a:cubicBezTo>
                <a:lnTo>
                  <a:pt x="5295900" y="381000"/>
                </a:lnTo>
                <a:cubicBezTo>
                  <a:pt x="5295900" y="402042"/>
                  <a:pt x="5278842" y="419100"/>
                  <a:pt x="5257800" y="419100"/>
                </a:cubicBezTo>
                <a:lnTo>
                  <a:pt x="38100" y="419100"/>
                </a:lnTo>
                <a:cubicBezTo>
                  <a:pt x="17058" y="419100"/>
                  <a:pt x="0" y="402042"/>
                  <a:pt x="0" y="381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3" name="Text 31"/>
          <p:cNvSpPr/>
          <p:nvPr/>
        </p:nvSpPr>
        <p:spPr>
          <a:xfrm>
            <a:off x="647700" y="4127502"/>
            <a:ext cx="1190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Real-world coding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5289153" y="4089402"/>
            <a:ext cx="590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80.9%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191250" y="3022602"/>
            <a:ext cx="5619750" cy="1647825"/>
          </a:xfrm>
          <a:custGeom>
            <a:avLst/>
            <a:gdLst/>
            <a:ahLst/>
            <a:cxnLst/>
            <a:rect l="l" t="t" r="r" b="b"/>
            <a:pathLst>
              <a:path w="5619750" h="1647825">
                <a:moveTo>
                  <a:pt x="38100" y="0"/>
                </a:moveTo>
                <a:lnTo>
                  <a:pt x="5543555" y="0"/>
                </a:lnTo>
                <a:cubicBezTo>
                  <a:pt x="5585608" y="0"/>
                  <a:pt x="5619750" y="34142"/>
                  <a:pt x="5619750" y="76195"/>
                </a:cubicBezTo>
                <a:lnTo>
                  <a:pt x="5619750" y="1571630"/>
                </a:lnTo>
                <a:cubicBezTo>
                  <a:pt x="5619750" y="1613711"/>
                  <a:pt x="5585636" y="1647825"/>
                  <a:pt x="5543555" y="1647825"/>
                </a:cubicBez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6" name="Shape 34"/>
          <p:cNvSpPr/>
          <p:nvPr/>
        </p:nvSpPr>
        <p:spPr>
          <a:xfrm>
            <a:off x="6191250" y="3022602"/>
            <a:ext cx="38100" cy="1647825"/>
          </a:xfrm>
          <a:custGeom>
            <a:avLst/>
            <a:gdLst/>
            <a:ahLst/>
            <a:cxnLst/>
            <a:rect l="l" t="t" r="r" b="b"/>
            <a:pathLst>
              <a:path w="38100" h="1647825">
                <a:moveTo>
                  <a:pt x="38100" y="0"/>
                </a:moveTo>
                <a:lnTo>
                  <a:pt x="38100" y="0"/>
                </a:lnTo>
                <a:lnTo>
                  <a:pt x="38100" y="1647825"/>
                </a:ln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7" name="Shape 35"/>
          <p:cNvSpPr/>
          <p:nvPr/>
        </p:nvSpPr>
        <p:spPr>
          <a:xfrm>
            <a:off x="6362700" y="317500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8" name="Shape 36"/>
          <p:cNvSpPr/>
          <p:nvPr/>
        </p:nvSpPr>
        <p:spPr>
          <a:xfrm>
            <a:off x="6507956" y="3308352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07156" y="0"/>
                </a:moveTo>
                <a:lnTo>
                  <a:pt x="47625" y="0"/>
                </a:lnTo>
                <a:cubicBezTo>
                  <a:pt x="41039" y="0"/>
                  <a:pt x="35719" y="5321"/>
                  <a:pt x="35719" y="11906"/>
                </a:cubicBezTo>
                <a:cubicBezTo>
                  <a:pt x="35719" y="18492"/>
                  <a:pt x="41039" y="23812"/>
                  <a:pt x="47625" y="23812"/>
                </a:cubicBezTo>
                <a:lnTo>
                  <a:pt x="47625" y="80181"/>
                </a:lnTo>
                <a:lnTo>
                  <a:pt x="2791" y="158614"/>
                </a:lnTo>
                <a:cubicBezTo>
                  <a:pt x="967" y="161851"/>
                  <a:pt x="0" y="165460"/>
                  <a:pt x="0" y="169180"/>
                </a:cubicBezTo>
                <a:cubicBezTo>
                  <a:pt x="0" y="180975"/>
                  <a:pt x="9525" y="190500"/>
                  <a:pt x="21320" y="190500"/>
                </a:cubicBezTo>
                <a:lnTo>
                  <a:pt x="145368" y="190500"/>
                </a:lnTo>
                <a:cubicBezTo>
                  <a:pt x="157125" y="190500"/>
                  <a:pt x="166688" y="180975"/>
                  <a:pt x="166688" y="169180"/>
                </a:cubicBezTo>
                <a:cubicBezTo>
                  <a:pt x="166688" y="165460"/>
                  <a:pt x="165720" y="161813"/>
                  <a:pt x="163897" y="158614"/>
                </a:cubicBezTo>
                <a:lnTo>
                  <a:pt x="119063" y="80181"/>
                </a:lnTo>
                <a:lnTo>
                  <a:pt x="119063" y="23812"/>
                </a:lnTo>
                <a:cubicBezTo>
                  <a:pt x="125648" y="23812"/>
                  <a:pt x="130969" y="18492"/>
                  <a:pt x="130969" y="11906"/>
                </a:cubicBezTo>
                <a:cubicBezTo>
                  <a:pt x="130969" y="5321"/>
                  <a:pt x="125648" y="0"/>
                  <a:pt x="119063" y="0"/>
                </a:cubicBezTo>
                <a:lnTo>
                  <a:pt x="107156" y="0"/>
                </a:lnTo>
                <a:close/>
                <a:moveTo>
                  <a:pt x="71438" y="80181"/>
                </a:moveTo>
                <a:lnTo>
                  <a:pt x="71438" y="23812"/>
                </a:lnTo>
                <a:lnTo>
                  <a:pt x="95250" y="23812"/>
                </a:lnTo>
                <a:lnTo>
                  <a:pt x="95250" y="80181"/>
                </a:lnTo>
                <a:cubicBezTo>
                  <a:pt x="95250" y="84311"/>
                  <a:pt x="96329" y="88404"/>
                  <a:pt x="98375" y="92013"/>
                </a:cubicBezTo>
                <a:lnTo>
                  <a:pt x="113854" y="119063"/>
                </a:lnTo>
                <a:lnTo>
                  <a:pt x="52834" y="119063"/>
                </a:lnTo>
                <a:lnTo>
                  <a:pt x="68312" y="92013"/>
                </a:lnTo>
                <a:cubicBezTo>
                  <a:pt x="70358" y="88404"/>
                  <a:pt x="71438" y="84348"/>
                  <a:pt x="71438" y="80181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9" name="Text 37"/>
          <p:cNvSpPr/>
          <p:nvPr/>
        </p:nvSpPr>
        <p:spPr>
          <a:xfrm>
            <a:off x="6934200" y="3175002"/>
            <a:ext cx="4819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GPQA Diamond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934200" y="3441702"/>
            <a:ext cx="479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Graduate-Level Reasoning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362700" y="3708402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Questions de niveau graduate en sciences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62700" y="4013202"/>
            <a:ext cx="5295900" cy="419100"/>
          </a:xfrm>
          <a:custGeom>
            <a:avLst/>
            <a:gdLst/>
            <a:ahLst/>
            <a:cxnLst/>
            <a:rect l="l" t="t" r="r" b="b"/>
            <a:pathLst>
              <a:path w="5295900" h="419100">
                <a:moveTo>
                  <a:pt x="38100" y="0"/>
                </a:moveTo>
                <a:lnTo>
                  <a:pt x="5257800" y="0"/>
                </a:lnTo>
                <a:cubicBezTo>
                  <a:pt x="5278842" y="0"/>
                  <a:pt x="5295900" y="17058"/>
                  <a:pt x="5295900" y="38100"/>
                </a:cubicBezTo>
                <a:lnTo>
                  <a:pt x="5295900" y="381000"/>
                </a:lnTo>
                <a:cubicBezTo>
                  <a:pt x="5295900" y="402042"/>
                  <a:pt x="5278842" y="419100"/>
                  <a:pt x="5257800" y="419100"/>
                </a:cubicBezTo>
                <a:lnTo>
                  <a:pt x="38100" y="419100"/>
                </a:lnTo>
                <a:cubicBezTo>
                  <a:pt x="17058" y="419100"/>
                  <a:pt x="0" y="402042"/>
                  <a:pt x="0" y="381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3" name="Text 41"/>
          <p:cNvSpPr/>
          <p:nvPr/>
        </p:nvSpPr>
        <p:spPr>
          <a:xfrm>
            <a:off x="6438900" y="4127502"/>
            <a:ext cx="10287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Expert-level QA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1097816" y="4089402"/>
            <a:ext cx="571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92.4%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400050" y="4826003"/>
            <a:ext cx="5619750" cy="1647825"/>
          </a:xfrm>
          <a:custGeom>
            <a:avLst/>
            <a:gdLst/>
            <a:ahLst/>
            <a:cxnLst/>
            <a:rect l="l" t="t" r="r" b="b"/>
            <a:pathLst>
              <a:path w="5619750" h="1647825">
                <a:moveTo>
                  <a:pt x="38100" y="0"/>
                </a:moveTo>
                <a:lnTo>
                  <a:pt x="5543555" y="0"/>
                </a:lnTo>
                <a:cubicBezTo>
                  <a:pt x="5585608" y="0"/>
                  <a:pt x="5619750" y="34142"/>
                  <a:pt x="5619750" y="76195"/>
                </a:cubicBezTo>
                <a:lnTo>
                  <a:pt x="5619750" y="1571630"/>
                </a:lnTo>
                <a:cubicBezTo>
                  <a:pt x="5619750" y="1613711"/>
                  <a:pt x="5585636" y="1647825"/>
                  <a:pt x="5543555" y="1647825"/>
                </a:cubicBez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6" name="Shape 44"/>
          <p:cNvSpPr/>
          <p:nvPr/>
        </p:nvSpPr>
        <p:spPr>
          <a:xfrm>
            <a:off x="400050" y="4826003"/>
            <a:ext cx="38100" cy="1647825"/>
          </a:xfrm>
          <a:custGeom>
            <a:avLst/>
            <a:gdLst/>
            <a:ahLst/>
            <a:cxnLst/>
            <a:rect l="l" t="t" r="r" b="b"/>
            <a:pathLst>
              <a:path w="38100" h="1647825">
                <a:moveTo>
                  <a:pt x="38100" y="0"/>
                </a:moveTo>
                <a:lnTo>
                  <a:pt x="38100" y="0"/>
                </a:lnTo>
                <a:lnTo>
                  <a:pt x="38100" y="1647825"/>
                </a:ln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7" name="Shape 45"/>
          <p:cNvSpPr/>
          <p:nvPr/>
        </p:nvSpPr>
        <p:spPr>
          <a:xfrm>
            <a:off x="571500" y="497840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8" name="Shape 46"/>
          <p:cNvSpPr/>
          <p:nvPr/>
        </p:nvSpPr>
        <p:spPr>
          <a:xfrm>
            <a:off x="704850" y="511175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9" name="Text 47"/>
          <p:cNvSpPr/>
          <p:nvPr/>
        </p:nvSpPr>
        <p:spPr>
          <a:xfrm>
            <a:off x="1143000" y="4978403"/>
            <a:ext cx="4819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TruthfulQA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1143000" y="5245103"/>
            <a:ext cx="479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Hallucination Detection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571500" y="5511803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Détecte les réponses fausses et les hallucinations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571500" y="5816603"/>
            <a:ext cx="5295900" cy="419100"/>
          </a:xfrm>
          <a:custGeom>
            <a:avLst/>
            <a:gdLst/>
            <a:ahLst/>
            <a:cxnLst/>
            <a:rect l="l" t="t" r="r" b="b"/>
            <a:pathLst>
              <a:path w="5295900" h="419100">
                <a:moveTo>
                  <a:pt x="38100" y="0"/>
                </a:moveTo>
                <a:lnTo>
                  <a:pt x="5257800" y="0"/>
                </a:lnTo>
                <a:cubicBezTo>
                  <a:pt x="5278842" y="0"/>
                  <a:pt x="5295900" y="17058"/>
                  <a:pt x="5295900" y="38100"/>
                </a:cubicBezTo>
                <a:lnTo>
                  <a:pt x="5295900" y="381000"/>
                </a:lnTo>
                <a:cubicBezTo>
                  <a:pt x="5295900" y="402042"/>
                  <a:pt x="5278842" y="419100"/>
                  <a:pt x="5257800" y="419100"/>
                </a:cubicBezTo>
                <a:lnTo>
                  <a:pt x="38100" y="419100"/>
                </a:lnTo>
                <a:cubicBezTo>
                  <a:pt x="17058" y="419100"/>
                  <a:pt x="0" y="402042"/>
                  <a:pt x="0" y="381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3" name="Text 51"/>
          <p:cNvSpPr/>
          <p:nvPr/>
        </p:nvSpPr>
        <p:spPr>
          <a:xfrm>
            <a:off x="647700" y="5930903"/>
            <a:ext cx="1343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817 questions pièges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5149453" y="5892803"/>
            <a:ext cx="72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Variable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6191250" y="4826003"/>
            <a:ext cx="5619750" cy="1647825"/>
          </a:xfrm>
          <a:custGeom>
            <a:avLst/>
            <a:gdLst/>
            <a:ahLst/>
            <a:cxnLst/>
            <a:rect l="l" t="t" r="r" b="b"/>
            <a:pathLst>
              <a:path w="5619750" h="1647825">
                <a:moveTo>
                  <a:pt x="38100" y="0"/>
                </a:moveTo>
                <a:lnTo>
                  <a:pt x="5543555" y="0"/>
                </a:lnTo>
                <a:cubicBezTo>
                  <a:pt x="5585608" y="0"/>
                  <a:pt x="5619750" y="34142"/>
                  <a:pt x="5619750" y="76195"/>
                </a:cubicBezTo>
                <a:lnTo>
                  <a:pt x="5619750" y="1571630"/>
                </a:lnTo>
                <a:cubicBezTo>
                  <a:pt x="5619750" y="1613711"/>
                  <a:pt x="5585636" y="1647825"/>
                  <a:pt x="5543555" y="1647825"/>
                </a:cubicBez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6" name="Shape 54"/>
          <p:cNvSpPr/>
          <p:nvPr/>
        </p:nvSpPr>
        <p:spPr>
          <a:xfrm>
            <a:off x="6191250" y="4826003"/>
            <a:ext cx="38100" cy="1647825"/>
          </a:xfrm>
          <a:custGeom>
            <a:avLst/>
            <a:gdLst/>
            <a:ahLst/>
            <a:cxnLst/>
            <a:rect l="l" t="t" r="r" b="b"/>
            <a:pathLst>
              <a:path w="38100" h="1647825">
                <a:moveTo>
                  <a:pt x="38100" y="0"/>
                </a:moveTo>
                <a:lnTo>
                  <a:pt x="38100" y="0"/>
                </a:lnTo>
                <a:lnTo>
                  <a:pt x="38100" y="1647825"/>
                </a:lnTo>
                <a:lnTo>
                  <a:pt x="38100" y="1647825"/>
                </a:lnTo>
                <a:cubicBezTo>
                  <a:pt x="17072" y="1647825"/>
                  <a:pt x="0" y="1630753"/>
                  <a:pt x="0" y="16097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7" name="Shape 55"/>
          <p:cNvSpPr/>
          <p:nvPr/>
        </p:nvSpPr>
        <p:spPr>
          <a:xfrm>
            <a:off x="6362700" y="497840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8" name="Shape 56"/>
          <p:cNvSpPr/>
          <p:nvPr/>
        </p:nvSpPr>
        <p:spPr>
          <a:xfrm>
            <a:off x="6496050" y="511175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53690" y="0"/>
                </a:moveTo>
                <a:lnTo>
                  <a:pt x="137033" y="0"/>
                </a:lnTo>
                <a:cubicBezTo>
                  <a:pt x="146893" y="0"/>
                  <a:pt x="154930" y="8111"/>
                  <a:pt x="154558" y="17934"/>
                </a:cubicBezTo>
                <a:cubicBezTo>
                  <a:pt x="154484" y="19906"/>
                  <a:pt x="154409" y="21878"/>
                  <a:pt x="154298" y="23812"/>
                </a:cubicBezTo>
                <a:lnTo>
                  <a:pt x="172752" y="23812"/>
                </a:lnTo>
                <a:cubicBezTo>
                  <a:pt x="182463" y="23812"/>
                  <a:pt x="191021" y="31849"/>
                  <a:pt x="190277" y="42342"/>
                </a:cubicBezTo>
                <a:cubicBezTo>
                  <a:pt x="187486" y="80925"/>
                  <a:pt x="167767" y="102133"/>
                  <a:pt x="146372" y="113221"/>
                </a:cubicBezTo>
                <a:cubicBezTo>
                  <a:pt x="140494" y="116272"/>
                  <a:pt x="134503" y="118542"/>
                  <a:pt x="128811" y="120216"/>
                </a:cubicBezTo>
                <a:cubicBezTo>
                  <a:pt x="121295" y="130857"/>
                  <a:pt x="113481" y="136475"/>
                  <a:pt x="107268" y="139489"/>
                </a:cubicBezTo>
                <a:lnTo>
                  <a:pt x="107268" y="166688"/>
                </a:lnTo>
                <a:lnTo>
                  <a:pt x="131080" y="166688"/>
                </a:lnTo>
                <a:cubicBezTo>
                  <a:pt x="137666" y="166688"/>
                  <a:pt x="142987" y="172008"/>
                  <a:pt x="142987" y="178594"/>
                </a:cubicBezTo>
                <a:cubicBezTo>
                  <a:pt x="142987" y="185179"/>
                  <a:pt x="137666" y="190500"/>
                  <a:pt x="131080" y="190500"/>
                </a:cubicBezTo>
                <a:lnTo>
                  <a:pt x="59643" y="190500"/>
                </a:lnTo>
                <a:cubicBezTo>
                  <a:pt x="53057" y="190500"/>
                  <a:pt x="47737" y="185179"/>
                  <a:pt x="47737" y="178594"/>
                </a:cubicBezTo>
                <a:cubicBezTo>
                  <a:pt x="47737" y="172008"/>
                  <a:pt x="53057" y="166688"/>
                  <a:pt x="59643" y="166688"/>
                </a:cubicBezTo>
                <a:lnTo>
                  <a:pt x="83455" y="166688"/>
                </a:lnTo>
                <a:lnTo>
                  <a:pt x="83455" y="139489"/>
                </a:lnTo>
                <a:cubicBezTo>
                  <a:pt x="77502" y="136624"/>
                  <a:pt x="70098" y="131304"/>
                  <a:pt x="62880" y="121518"/>
                </a:cubicBezTo>
                <a:cubicBezTo>
                  <a:pt x="56034" y="119732"/>
                  <a:pt x="48592" y="117016"/>
                  <a:pt x="41337" y="112923"/>
                </a:cubicBezTo>
                <a:cubicBezTo>
                  <a:pt x="21208" y="101650"/>
                  <a:pt x="3051" y="80404"/>
                  <a:pt x="446" y="42267"/>
                </a:cubicBezTo>
                <a:cubicBezTo>
                  <a:pt x="-260" y="31812"/>
                  <a:pt x="8260" y="23775"/>
                  <a:pt x="17971" y="23775"/>
                </a:cubicBezTo>
                <a:lnTo>
                  <a:pt x="36426" y="23775"/>
                </a:lnTo>
                <a:cubicBezTo>
                  <a:pt x="36314" y="21841"/>
                  <a:pt x="36240" y="19906"/>
                  <a:pt x="36165" y="17897"/>
                </a:cubicBezTo>
                <a:cubicBezTo>
                  <a:pt x="35793" y="8037"/>
                  <a:pt x="43830" y="-37"/>
                  <a:pt x="53690" y="-37"/>
                </a:cubicBezTo>
                <a:close/>
                <a:moveTo>
                  <a:pt x="37765" y="41672"/>
                </a:moveTo>
                <a:lnTo>
                  <a:pt x="18269" y="41672"/>
                </a:lnTo>
                <a:cubicBezTo>
                  <a:pt x="20575" y="73186"/>
                  <a:pt x="35049" y="88962"/>
                  <a:pt x="49969" y="97334"/>
                </a:cubicBezTo>
                <a:cubicBezTo>
                  <a:pt x="44611" y="83455"/>
                  <a:pt x="40184" y="65336"/>
                  <a:pt x="37765" y="41672"/>
                </a:cubicBezTo>
                <a:close/>
                <a:moveTo>
                  <a:pt x="141387" y="95548"/>
                </a:moveTo>
                <a:cubicBezTo>
                  <a:pt x="156456" y="86692"/>
                  <a:pt x="170073" y="70954"/>
                  <a:pt x="172380" y="41672"/>
                </a:cubicBezTo>
                <a:lnTo>
                  <a:pt x="152921" y="41672"/>
                </a:lnTo>
                <a:cubicBezTo>
                  <a:pt x="150614" y="64331"/>
                  <a:pt x="146447" y="81930"/>
                  <a:pt x="141387" y="95548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59" name="Text 57"/>
          <p:cNvSpPr/>
          <p:nvPr/>
        </p:nvSpPr>
        <p:spPr>
          <a:xfrm>
            <a:off x="6934200" y="4978403"/>
            <a:ext cx="4819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Chatbot Arena ELO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6934200" y="5245103"/>
            <a:ext cx="479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Human Preference Ranking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6362700" y="5511803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Classement basé sur les préférences humaines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6362700" y="5816603"/>
            <a:ext cx="5295900" cy="419100"/>
          </a:xfrm>
          <a:custGeom>
            <a:avLst/>
            <a:gdLst/>
            <a:ahLst/>
            <a:cxnLst/>
            <a:rect l="l" t="t" r="r" b="b"/>
            <a:pathLst>
              <a:path w="5295900" h="419100">
                <a:moveTo>
                  <a:pt x="38100" y="0"/>
                </a:moveTo>
                <a:lnTo>
                  <a:pt x="5257800" y="0"/>
                </a:lnTo>
                <a:cubicBezTo>
                  <a:pt x="5278842" y="0"/>
                  <a:pt x="5295900" y="17058"/>
                  <a:pt x="5295900" y="38100"/>
                </a:cubicBezTo>
                <a:lnTo>
                  <a:pt x="5295900" y="381000"/>
                </a:lnTo>
                <a:cubicBezTo>
                  <a:pt x="5295900" y="402042"/>
                  <a:pt x="5278842" y="419100"/>
                  <a:pt x="5257800" y="419100"/>
                </a:cubicBezTo>
                <a:lnTo>
                  <a:pt x="38100" y="419100"/>
                </a:lnTo>
                <a:cubicBezTo>
                  <a:pt x="17058" y="419100"/>
                  <a:pt x="0" y="402042"/>
                  <a:pt x="0" y="381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4">
              <a:alpha val="50196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3" name="Text 61"/>
          <p:cNvSpPr/>
          <p:nvPr/>
        </p:nvSpPr>
        <p:spPr>
          <a:xfrm>
            <a:off x="6438900" y="5930903"/>
            <a:ext cx="1133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Blind comparison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11250414" y="5892803"/>
            <a:ext cx="419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1312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76250"/>
            <a:ext cx="457200" cy="38100"/>
          </a:xfrm>
          <a:custGeom>
            <a:avLst/>
            <a:gdLst/>
            <a:ahLst/>
            <a:cxnLst/>
            <a:rect l="l" t="t" r="r" b="b"/>
            <a:pathLst>
              <a:path w="457200" h="38100">
                <a:moveTo>
                  <a:pt x="0" y="0"/>
                </a:moveTo>
                <a:lnTo>
                  <a:pt x="457200" y="0"/>
                </a:lnTo>
                <a:lnTo>
                  <a:pt x="457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952500" y="381000"/>
            <a:ext cx="1295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MODÈLES 2025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Comparaison des Modèles Fondationnels 2025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7350" y="1225550"/>
            <a:ext cx="11414125" cy="2936875"/>
          </a:xfrm>
          <a:custGeom>
            <a:avLst/>
            <a:gdLst/>
            <a:ahLst/>
            <a:cxnLst/>
            <a:rect l="l" t="t" r="r" b="b"/>
            <a:pathLst>
              <a:path w="11414125" h="2936875">
                <a:moveTo>
                  <a:pt x="76212" y="0"/>
                </a:moveTo>
                <a:lnTo>
                  <a:pt x="11337913" y="0"/>
                </a:lnTo>
                <a:cubicBezTo>
                  <a:pt x="11380004" y="0"/>
                  <a:pt x="11414125" y="34121"/>
                  <a:pt x="11414125" y="76212"/>
                </a:cubicBezTo>
                <a:lnTo>
                  <a:pt x="11414125" y="2860663"/>
                </a:lnTo>
                <a:cubicBezTo>
                  <a:pt x="11414125" y="2902754"/>
                  <a:pt x="11380004" y="2936875"/>
                  <a:pt x="11337913" y="2936875"/>
                </a:cubicBezTo>
                <a:lnTo>
                  <a:pt x="76212" y="2936875"/>
                </a:lnTo>
                <a:cubicBezTo>
                  <a:pt x="34121" y="2936875"/>
                  <a:pt x="0" y="2902754"/>
                  <a:pt x="0" y="2860663"/>
                </a:cubicBezTo>
                <a:lnTo>
                  <a:pt x="0" y="76212"/>
                </a:lnTo>
                <a:cubicBezTo>
                  <a:pt x="0" y="34149"/>
                  <a:pt x="34149" y="0"/>
                  <a:pt x="76212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6100" y="1384302"/>
          <a:ext cx="11096626" cy="2352678"/>
        </p:xfrm>
        <a:graphic>
          <a:graphicData uri="http://schemas.openxmlformats.org/drawingml/2006/table">
            <a:tbl>
              <a:tblPr/>
              <a:tblGrid>
                <a:gridCol w="2405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4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8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4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12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23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7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2113"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dirty="0">
                          <a:solidFill>
                            <a:srgbClr val="E8A94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Modèle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MMLU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HumanEval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SWE-bench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Contexte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Prix Input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Prix Output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GPT-5 (OpenAI)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E8A94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90.1%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E8A94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93.7%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80.0%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400K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$1.25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$10.00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3D8B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Claude Opus 4.1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89.2%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92.1%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E8A94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80.9%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200K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$15.00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$75.00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Gemini 2.5 Pro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88.7%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91.5%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76.8%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E8A94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1M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$1.25-2.50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$10-15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DeepSeek V3.2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84.1%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89.2%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73.1%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128K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3D8B7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$0.28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3D8B7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$0.42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Llama 4 Scout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-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-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-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E8A94D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10M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Open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F7FAF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Source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69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3D8B75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479425" y="3810000"/>
            <a:ext cx="11163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* Prix par million de tokens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00050" y="4318002"/>
            <a:ext cx="3686175" cy="1104900"/>
          </a:xfrm>
          <a:custGeom>
            <a:avLst/>
            <a:gdLst/>
            <a:ahLst/>
            <a:cxnLst/>
            <a:rect l="l" t="t" r="r" b="b"/>
            <a:pathLst>
              <a:path w="3686175" h="1104900">
                <a:moveTo>
                  <a:pt x="38100" y="0"/>
                </a:moveTo>
                <a:lnTo>
                  <a:pt x="3609970" y="0"/>
                </a:lnTo>
                <a:cubicBezTo>
                  <a:pt x="3652057" y="0"/>
                  <a:pt x="3686175" y="34118"/>
                  <a:pt x="3686175" y="76205"/>
                </a:cubicBezTo>
                <a:lnTo>
                  <a:pt x="3686175" y="1028695"/>
                </a:lnTo>
                <a:cubicBezTo>
                  <a:pt x="3686175" y="1070782"/>
                  <a:pt x="3652057" y="1104900"/>
                  <a:pt x="3609970" y="1104900"/>
                </a:cubicBezTo>
                <a:lnTo>
                  <a:pt x="38100" y="1104900"/>
                </a:lnTo>
                <a:cubicBezTo>
                  <a:pt x="17072" y="1104900"/>
                  <a:pt x="0" y="1087828"/>
                  <a:pt x="0" y="1066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9" name="Shape 6"/>
          <p:cNvSpPr/>
          <p:nvPr/>
        </p:nvSpPr>
        <p:spPr>
          <a:xfrm>
            <a:off x="400050" y="4318002"/>
            <a:ext cx="38100" cy="1104900"/>
          </a:xfrm>
          <a:custGeom>
            <a:avLst/>
            <a:gdLst/>
            <a:ahLst/>
            <a:cxnLst/>
            <a:rect l="l" t="t" r="r" b="b"/>
            <a:pathLst>
              <a:path w="38100" h="1104900">
                <a:moveTo>
                  <a:pt x="38100" y="0"/>
                </a:moveTo>
                <a:lnTo>
                  <a:pt x="38100" y="0"/>
                </a:lnTo>
                <a:lnTo>
                  <a:pt x="38100" y="1104900"/>
                </a:lnTo>
                <a:lnTo>
                  <a:pt x="38100" y="1104900"/>
                </a:lnTo>
                <a:cubicBezTo>
                  <a:pt x="17072" y="1104900"/>
                  <a:pt x="0" y="1087828"/>
                  <a:pt x="0" y="1066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0" name="Shape 7"/>
          <p:cNvSpPr/>
          <p:nvPr/>
        </p:nvSpPr>
        <p:spPr>
          <a:xfrm>
            <a:off x="584597" y="4518027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103640" y="-6329"/>
                </a:moveTo>
                <a:cubicBezTo>
                  <a:pt x="102267" y="-9008"/>
                  <a:pt x="99488" y="-10716"/>
                  <a:pt x="96474" y="-10716"/>
                </a:cubicBezTo>
                <a:cubicBezTo>
                  <a:pt x="93460" y="-10716"/>
                  <a:pt x="90681" y="-9008"/>
                  <a:pt x="89308" y="-6329"/>
                </a:cubicBezTo>
                <a:lnTo>
                  <a:pt x="64662" y="41958"/>
                </a:lnTo>
                <a:lnTo>
                  <a:pt x="11117" y="50464"/>
                </a:lnTo>
                <a:cubicBezTo>
                  <a:pt x="8137" y="50933"/>
                  <a:pt x="5659" y="53042"/>
                  <a:pt x="4722" y="55922"/>
                </a:cubicBezTo>
                <a:cubicBezTo>
                  <a:pt x="3784" y="58802"/>
                  <a:pt x="4554" y="61950"/>
                  <a:pt x="6664" y="64093"/>
                </a:cubicBezTo>
                <a:lnTo>
                  <a:pt x="44972" y="102435"/>
                </a:lnTo>
                <a:lnTo>
                  <a:pt x="36534" y="155979"/>
                </a:lnTo>
                <a:cubicBezTo>
                  <a:pt x="36065" y="158960"/>
                  <a:pt x="37304" y="161973"/>
                  <a:pt x="39748" y="163748"/>
                </a:cubicBezTo>
                <a:cubicBezTo>
                  <a:pt x="42193" y="165523"/>
                  <a:pt x="45407" y="165791"/>
                  <a:pt x="48120" y="164418"/>
                </a:cubicBezTo>
                <a:lnTo>
                  <a:pt x="96474" y="139839"/>
                </a:lnTo>
                <a:lnTo>
                  <a:pt x="144795" y="164418"/>
                </a:lnTo>
                <a:cubicBezTo>
                  <a:pt x="147474" y="165791"/>
                  <a:pt x="150722" y="165523"/>
                  <a:pt x="153166" y="163748"/>
                </a:cubicBezTo>
                <a:cubicBezTo>
                  <a:pt x="155611" y="161973"/>
                  <a:pt x="156850" y="158993"/>
                  <a:pt x="156381" y="155979"/>
                </a:cubicBezTo>
                <a:lnTo>
                  <a:pt x="147909" y="102435"/>
                </a:lnTo>
                <a:lnTo>
                  <a:pt x="186217" y="64093"/>
                </a:lnTo>
                <a:cubicBezTo>
                  <a:pt x="188361" y="61950"/>
                  <a:pt x="189097" y="58802"/>
                  <a:pt x="188160" y="55922"/>
                </a:cubicBezTo>
                <a:cubicBezTo>
                  <a:pt x="187222" y="53042"/>
                  <a:pt x="184778" y="50933"/>
                  <a:pt x="181764" y="50464"/>
                </a:cubicBezTo>
                <a:lnTo>
                  <a:pt x="128253" y="41958"/>
                </a:lnTo>
                <a:lnTo>
                  <a:pt x="103640" y="-6329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1" name="Text 8"/>
          <p:cNvSpPr/>
          <p:nvPr/>
        </p:nvSpPr>
        <p:spPr>
          <a:xfrm>
            <a:off x="790575" y="4470402"/>
            <a:ext cx="3228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GPT-5</a:t>
            </a:r>
            <a:endParaRPr lang="en-US" sz="1600" dirty="0"/>
          </a:p>
        </p:txBody>
      </p:sp>
      <p:sp>
        <p:nvSpPr>
          <p:cNvPr id="6" name="Text 9"/>
          <p:cNvSpPr/>
          <p:nvPr/>
        </p:nvSpPr>
        <p:spPr>
          <a:xfrm>
            <a:off x="571500" y="4813302"/>
            <a:ext cx="3438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Raisonnement complexe, créativité, multimodalité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260850" y="4318002"/>
            <a:ext cx="3686175" cy="1104900"/>
          </a:xfrm>
          <a:custGeom>
            <a:avLst/>
            <a:gdLst/>
            <a:ahLst/>
            <a:cxnLst/>
            <a:rect l="l" t="t" r="r" b="b"/>
            <a:pathLst>
              <a:path w="3686175" h="1104900">
                <a:moveTo>
                  <a:pt x="38100" y="0"/>
                </a:moveTo>
                <a:lnTo>
                  <a:pt x="3609970" y="0"/>
                </a:lnTo>
                <a:cubicBezTo>
                  <a:pt x="3652057" y="0"/>
                  <a:pt x="3686175" y="34118"/>
                  <a:pt x="3686175" y="76205"/>
                </a:cubicBezTo>
                <a:lnTo>
                  <a:pt x="3686175" y="1028695"/>
                </a:lnTo>
                <a:cubicBezTo>
                  <a:pt x="3686175" y="1070782"/>
                  <a:pt x="3652057" y="1104900"/>
                  <a:pt x="3609970" y="1104900"/>
                </a:cubicBezTo>
                <a:lnTo>
                  <a:pt x="38100" y="1104900"/>
                </a:lnTo>
                <a:cubicBezTo>
                  <a:pt x="17072" y="1104900"/>
                  <a:pt x="0" y="1087828"/>
                  <a:pt x="0" y="1066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4" name="Shape 11"/>
          <p:cNvSpPr/>
          <p:nvPr/>
        </p:nvSpPr>
        <p:spPr>
          <a:xfrm>
            <a:off x="4260850" y="4318002"/>
            <a:ext cx="38100" cy="1104900"/>
          </a:xfrm>
          <a:custGeom>
            <a:avLst/>
            <a:gdLst/>
            <a:ahLst/>
            <a:cxnLst/>
            <a:rect l="l" t="t" r="r" b="b"/>
            <a:pathLst>
              <a:path w="38100" h="1104900">
                <a:moveTo>
                  <a:pt x="38100" y="0"/>
                </a:moveTo>
                <a:lnTo>
                  <a:pt x="38100" y="0"/>
                </a:lnTo>
                <a:lnTo>
                  <a:pt x="38100" y="1104900"/>
                </a:lnTo>
                <a:lnTo>
                  <a:pt x="38100" y="1104900"/>
                </a:lnTo>
                <a:cubicBezTo>
                  <a:pt x="17072" y="1104900"/>
                  <a:pt x="0" y="1087828"/>
                  <a:pt x="0" y="1066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5" name="Shape 12"/>
          <p:cNvSpPr/>
          <p:nvPr/>
        </p:nvSpPr>
        <p:spPr>
          <a:xfrm>
            <a:off x="4445397" y="4518027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120819" y="402"/>
                </a:moveTo>
                <a:cubicBezTo>
                  <a:pt x="115126" y="-1239"/>
                  <a:pt x="109199" y="2076"/>
                  <a:pt x="107558" y="7769"/>
                </a:cubicBezTo>
                <a:lnTo>
                  <a:pt x="64696" y="157788"/>
                </a:lnTo>
                <a:cubicBezTo>
                  <a:pt x="63055" y="163480"/>
                  <a:pt x="66370" y="169407"/>
                  <a:pt x="72063" y="171048"/>
                </a:cubicBezTo>
                <a:cubicBezTo>
                  <a:pt x="77755" y="172689"/>
                  <a:pt x="83682" y="169374"/>
                  <a:pt x="85323" y="163681"/>
                </a:cubicBezTo>
                <a:lnTo>
                  <a:pt x="128186" y="13662"/>
                </a:lnTo>
                <a:cubicBezTo>
                  <a:pt x="129826" y="7970"/>
                  <a:pt x="126511" y="2043"/>
                  <a:pt x="120819" y="402"/>
                </a:cubicBezTo>
                <a:close/>
                <a:moveTo>
                  <a:pt x="142451" y="45977"/>
                </a:moveTo>
                <a:cubicBezTo>
                  <a:pt x="138265" y="50163"/>
                  <a:pt x="138265" y="56960"/>
                  <a:pt x="142451" y="61146"/>
                </a:cubicBezTo>
                <a:lnTo>
                  <a:pt x="167030" y="85725"/>
                </a:lnTo>
                <a:lnTo>
                  <a:pt x="142451" y="110304"/>
                </a:lnTo>
                <a:cubicBezTo>
                  <a:pt x="138265" y="114490"/>
                  <a:pt x="138265" y="121287"/>
                  <a:pt x="142451" y="125473"/>
                </a:cubicBezTo>
                <a:cubicBezTo>
                  <a:pt x="146637" y="129659"/>
                  <a:pt x="153434" y="129659"/>
                  <a:pt x="157620" y="125473"/>
                </a:cubicBezTo>
                <a:lnTo>
                  <a:pt x="189767" y="93326"/>
                </a:lnTo>
                <a:cubicBezTo>
                  <a:pt x="193953" y="89141"/>
                  <a:pt x="193953" y="82343"/>
                  <a:pt x="189767" y="78157"/>
                </a:cubicBezTo>
                <a:lnTo>
                  <a:pt x="157620" y="46010"/>
                </a:lnTo>
                <a:cubicBezTo>
                  <a:pt x="153434" y="41824"/>
                  <a:pt x="146637" y="41824"/>
                  <a:pt x="142451" y="46010"/>
                </a:cubicBezTo>
                <a:close/>
                <a:moveTo>
                  <a:pt x="50464" y="45977"/>
                </a:moveTo>
                <a:cubicBezTo>
                  <a:pt x="46278" y="41791"/>
                  <a:pt x="39480" y="41791"/>
                  <a:pt x="35295" y="45977"/>
                </a:cubicBezTo>
                <a:lnTo>
                  <a:pt x="3148" y="78124"/>
                </a:lnTo>
                <a:cubicBezTo>
                  <a:pt x="-1038" y="82309"/>
                  <a:pt x="-1038" y="89107"/>
                  <a:pt x="3148" y="93293"/>
                </a:cubicBezTo>
                <a:lnTo>
                  <a:pt x="35295" y="125440"/>
                </a:lnTo>
                <a:cubicBezTo>
                  <a:pt x="39480" y="129626"/>
                  <a:pt x="46278" y="129626"/>
                  <a:pt x="50464" y="125440"/>
                </a:cubicBezTo>
                <a:cubicBezTo>
                  <a:pt x="54650" y="121254"/>
                  <a:pt x="54650" y="114456"/>
                  <a:pt x="50464" y="110270"/>
                </a:cubicBezTo>
                <a:lnTo>
                  <a:pt x="25885" y="85725"/>
                </a:lnTo>
                <a:lnTo>
                  <a:pt x="50430" y="61146"/>
                </a:lnTo>
                <a:cubicBezTo>
                  <a:pt x="54616" y="56960"/>
                  <a:pt x="54616" y="50163"/>
                  <a:pt x="50430" y="45977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6" name="Text 13"/>
          <p:cNvSpPr/>
          <p:nvPr/>
        </p:nvSpPr>
        <p:spPr>
          <a:xfrm>
            <a:off x="4651375" y="4470402"/>
            <a:ext cx="3228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Claude 4.1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432300" y="4813302"/>
            <a:ext cx="3438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Excellence en codage, sécurité, outputs fiables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8121650" y="4318002"/>
            <a:ext cx="3686175" cy="1104900"/>
          </a:xfrm>
          <a:custGeom>
            <a:avLst/>
            <a:gdLst/>
            <a:ahLst/>
            <a:cxnLst/>
            <a:rect l="l" t="t" r="r" b="b"/>
            <a:pathLst>
              <a:path w="3686175" h="1104900">
                <a:moveTo>
                  <a:pt x="38100" y="0"/>
                </a:moveTo>
                <a:lnTo>
                  <a:pt x="3609970" y="0"/>
                </a:lnTo>
                <a:cubicBezTo>
                  <a:pt x="3652057" y="0"/>
                  <a:pt x="3686175" y="34118"/>
                  <a:pt x="3686175" y="76205"/>
                </a:cubicBezTo>
                <a:lnTo>
                  <a:pt x="3686175" y="1028695"/>
                </a:lnTo>
                <a:cubicBezTo>
                  <a:pt x="3686175" y="1070782"/>
                  <a:pt x="3652057" y="1104900"/>
                  <a:pt x="3609970" y="1104900"/>
                </a:cubicBezTo>
                <a:lnTo>
                  <a:pt x="38100" y="1104900"/>
                </a:lnTo>
                <a:cubicBezTo>
                  <a:pt x="17072" y="1104900"/>
                  <a:pt x="0" y="1087828"/>
                  <a:pt x="0" y="1066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9" name="Shape 16"/>
          <p:cNvSpPr/>
          <p:nvPr/>
        </p:nvSpPr>
        <p:spPr>
          <a:xfrm>
            <a:off x="8121650" y="4318002"/>
            <a:ext cx="38100" cy="1104900"/>
          </a:xfrm>
          <a:custGeom>
            <a:avLst/>
            <a:gdLst/>
            <a:ahLst/>
            <a:cxnLst/>
            <a:rect l="l" t="t" r="r" b="b"/>
            <a:pathLst>
              <a:path w="38100" h="1104900">
                <a:moveTo>
                  <a:pt x="38100" y="0"/>
                </a:moveTo>
                <a:lnTo>
                  <a:pt x="38100" y="0"/>
                </a:lnTo>
                <a:lnTo>
                  <a:pt x="38100" y="1104900"/>
                </a:lnTo>
                <a:lnTo>
                  <a:pt x="38100" y="1104900"/>
                </a:lnTo>
                <a:cubicBezTo>
                  <a:pt x="17072" y="1104900"/>
                  <a:pt x="0" y="1087828"/>
                  <a:pt x="0" y="1066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0" name="Shape 17"/>
          <p:cNvSpPr/>
          <p:nvPr/>
        </p:nvSpPr>
        <p:spPr>
          <a:xfrm>
            <a:off x="8327628" y="4518027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10716" y="10716"/>
                </a:moveTo>
                <a:cubicBezTo>
                  <a:pt x="4789" y="10716"/>
                  <a:pt x="0" y="15504"/>
                  <a:pt x="0" y="21431"/>
                </a:cubicBezTo>
                <a:lnTo>
                  <a:pt x="0" y="53578"/>
                </a:lnTo>
                <a:cubicBezTo>
                  <a:pt x="0" y="59505"/>
                  <a:pt x="4789" y="64294"/>
                  <a:pt x="10716" y="64294"/>
                </a:cubicBezTo>
                <a:cubicBezTo>
                  <a:pt x="16643" y="64294"/>
                  <a:pt x="21431" y="59505"/>
                  <a:pt x="21431" y="53578"/>
                </a:cubicBezTo>
                <a:lnTo>
                  <a:pt x="21431" y="32147"/>
                </a:lnTo>
                <a:lnTo>
                  <a:pt x="42863" y="32147"/>
                </a:lnTo>
                <a:cubicBezTo>
                  <a:pt x="48790" y="32147"/>
                  <a:pt x="53578" y="27358"/>
                  <a:pt x="53578" y="21431"/>
                </a:cubicBezTo>
                <a:cubicBezTo>
                  <a:pt x="53578" y="15504"/>
                  <a:pt x="48790" y="10716"/>
                  <a:pt x="42863" y="10716"/>
                </a:cubicBezTo>
                <a:lnTo>
                  <a:pt x="10716" y="10716"/>
                </a:lnTo>
                <a:close/>
                <a:moveTo>
                  <a:pt x="21431" y="117872"/>
                </a:moveTo>
                <a:cubicBezTo>
                  <a:pt x="21431" y="111945"/>
                  <a:pt x="16643" y="107156"/>
                  <a:pt x="10716" y="107156"/>
                </a:cubicBezTo>
                <a:cubicBezTo>
                  <a:pt x="4789" y="107156"/>
                  <a:pt x="0" y="111945"/>
                  <a:pt x="0" y="117872"/>
                </a:cubicBezTo>
                <a:lnTo>
                  <a:pt x="0" y="150019"/>
                </a:lnTo>
                <a:cubicBezTo>
                  <a:pt x="0" y="155946"/>
                  <a:pt x="4789" y="160734"/>
                  <a:pt x="10716" y="160734"/>
                </a:cubicBezTo>
                <a:lnTo>
                  <a:pt x="42863" y="160734"/>
                </a:lnTo>
                <a:cubicBezTo>
                  <a:pt x="48790" y="160734"/>
                  <a:pt x="53578" y="155946"/>
                  <a:pt x="53578" y="150019"/>
                </a:cubicBezTo>
                <a:cubicBezTo>
                  <a:pt x="53578" y="144092"/>
                  <a:pt x="48790" y="139303"/>
                  <a:pt x="42863" y="139303"/>
                </a:cubicBezTo>
                <a:lnTo>
                  <a:pt x="21431" y="139303"/>
                </a:lnTo>
                <a:lnTo>
                  <a:pt x="21431" y="117872"/>
                </a:lnTo>
                <a:close/>
                <a:moveTo>
                  <a:pt x="107156" y="10716"/>
                </a:moveTo>
                <a:cubicBezTo>
                  <a:pt x="101229" y="10716"/>
                  <a:pt x="96441" y="15504"/>
                  <a:pt x="96441" y="21431"/>
                </a:cubicBezTo>
                <a:cubicBezTo>
                  <a:pt x="96441" y="27358"/>
                  <a:pt x="101229" y="32147"/>
                  <a:pt x="107156" y="32147"/>
                </a:cubicBezTo>
                <a:lnTo>
                  <a:pt x="128588" y="32147"/>
                </a:lnTo>
                <a:lnTo>
                  <a:pt x="128588" y="53578"/>
                </a:lnTo>
                <a:cubicBezTo>
                  <a:pt x="128588" y="59505"/>
                  <a:pt x="133376" y="64294"/>
                  <a:pt x="139303" y="64294"/>
                </a:cubicBezTo>
                <a:cubicBezTo>
                  <a:pt x="145230" y="64294"/>
                  <a:pt x="150019" y="59505"/>
                  <a:pt x="150019" y="53578"/>
                </a:cubicBezTo>
                <a:lnTo>
                  <a:pt x="150019" y="21431"/>
                </a:lnTo>
                <a:cubicBezTo>
                  <a:pt x="150019" y="15504"/>
                  <a:pt x="145230" y="10716"/>
                  <a:pt x="139303" y="10716"/>
                </a:cubicBezTo>
                <a:lnTo>
                  <a:pt x="107156" y="10716"/>
                </a:lnTo>
                <a:close/>
                <a:moveTo>
                  <a:pt x="150019" y="117872"/>
                </a:moveTo>
                <a:cubicBezTo>
                  <a:pt x="150019" y="111945"/>
                  <a:pt x="145230" y="107156"/>
                  <a:pt x="139303" y="107156"/>
                </a:cubicBezTo>
                <a:cubicBezTo>
                  <a:pt x="133376" y="107156"/>
                  <a:pt x="128588" y="111945"/>
                  <a:pt x="128588" y="117872"/>
                </a:cubicBezTo>
                <a:lnTo>
                  <a:pt x="128588" y="139303"/>
                </a:lnTo>
                <a:lnTo>
                  <a:pt x="107156" y="139303"/>
                </a:lnTo>
                <a:cubicBezTo>
                  <a:pt x="101229" y="139303"/>
                  <a:pt x="96441" y="144092"/>
                  <a:pt x="96441" y="150019"/>
                </a:cubicBezTo>
                <a:cubicBezTo>
                  <a:pt x="96441" y="155946"/>
                  <a:pt x="101229" y="160734"/>
                  <a:pt x="107156" y="160734"/>
                </a:cubicBezTo>
                <a:lnTo>
                  <a:pt x="139303" y="160734"/>
                </a:lnTo>
                <a:cubicBezTo>
                  <a:pt x="145230" y="160734"/>
                  <a:pt x="150019" y="155946"/>
                  <a:pt x="150019" y="150019"/>
                </a:cubicBezTo>
                <a:lnTo>
                  <a:pt x="150019" y="117872"/>
                </a:ln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1" name="Text 18"/>
          <p:cNvSpPr/>
          <p:nvPr/>
        </p:nvSpPr>
        <p:spPr>
          <a:xfrm>
            <a:off x="8512175" y="4470402"/>
            <a:ext cx="3228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Gemini 2.5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293100" y="4813302"/>
            <a:ext cx="3438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Contexte massif 1M tokens, analyse de documents longs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76250"/>
            <a:ext cx="457200" cy="38100"/>
          </a:xfrm>
          <a:custGeom>
            <a:avLst/>
            <a:gdLst/>
            <a:ahLst/>
            <a:cxnLst/>
            <a:rect l="l" t="t" r="r" b="b"/>
            <a:pathLst>
              <a:path w="457200" h="38100">
                <a:moveTo>
                  <a:pt x="0" y="0"/>
                </a:moveTo>
                <a:lnTo>
                  <a:pt x="457200" y="0"/>
                </a:lnTo>
                <a:lnTo>
                  <a:pt x="457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" name="Text 1"/>
          <p:cNvSpPr/>
          <p:nvPr/>
        </p:nvSpPr>
        <p:spPr>
          <a:xfrm>
            <a:off x="952500" y="381000"/>
            <a:ext cx="1028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PROMPTING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7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L'Art du Prompting : Techniques Avancées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00050" y="1219200"/>
            <a:ext cx="5619750" cy="2124075"/>
          </a:xfrm>
          <a:custGeom>
            <a:avLst/>
            <a:gdLst/>
            <a:ahLst/>
            <a:cxnLst/>
            <a:rect l="l" t="t" r="r" b="b"/>
            <a:pathLst>
              <a:path w="5619750" h="2124075">
                <a:moveTo>
                  <a:pt x="38100" y="0"/>
                </a:moveTo>
                <a:lnTo>
                  <a:pt x="5543559" y="0"/>
                </a:lnTo>
                <a:cubicBezTo>
                  <a:pt x="5585610" y="0"/>
                  <a:pt x="5619750" y="34140"/>
                  <a:pt x="5619750" y="76191"/>
                </a:cubicBezTo>
                <a:lnTo>
                  <a:pt x="5619750" y="2047884"/>
                </a:lnTo>
                <a:cubicBezTo>
                  <a:pt x="5619750" y="2089935"/>
                  <a:pt x="5585610" y="2124075"/>
                  <a:pt x="5543559" y="2124075"/>
                </a:cubicBezTo>
                <a:lnTo>
                  <a:pt x="38100" y="2124075"/>
                </a:lnTo>
                <a:cubicBezTo>
                  <a:pt x="17072" y="2124075"/>
                  <a:pt x="0" y="2107003"/>
                  <a:pt x="0" y="20859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6" name="Shape 4"/>
          <p:cNvSpPr/>
          <p:nvPr/>
        </p:nvSpPr>
        <p:spPr>
          <a:xfrm>
            <a:off x="400050" y="1219200"/>
            <a:ext cx="38100" cy="2124075"/>
          </a:xfrm>
          <a:custGeom>
            <a:avLst/>
            <a:gdLst/>
            <a:ahLst/>
            <a:cxnLst/>
            <a:rect l="l" t="t" r="r" b="b"/>
            <a:pathLst>
              <a:path w="38100" h="2124075">
                <a:moveTo>
                  <a:pt x="38100" y="0"/>
                </a:moveTo>
                <a:lnTo>
                  <a:pt x="38100" y="0"/>
                </a:lnTo>
                <a:lnTo>
                  <a:pt x="38100" y="2124075"/>
                </a:lnTo>
                <a:lnTo>
                  <a:pt x="38100" y="2124075"/>
                </a:lnTo>
                <a:cubicBezTo>
                  <a:pt x="17072" y="2124075"/>
                  <a:pt x="0" y="2107003"/>
                  <a:pt x="0" y="20859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7" name="Shape 5"/>
          <p:cNvSpPr/>
          <p:nvPr/>
        </p:nvSpPr>
        <p:spPr>
          <a:xfrm>
            <a:off x="571500" y="1371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8" name="Text 6"/>
          <p:cNvSpPr/>
          <p:nvPr/>
        </p:nvSpPr>
        <p:spPr>
          <a:xfrm>
            <a:off x="728266" y="1447800"/>
            <a:ext cx="2571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43000" y="1466850"/>
            <a:ext cx="981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Zero-Shot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71500" y="1943100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L'IA répond sans exemple préalable. Idéal pour les tâches simples.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77850" y="2292350"/>
            <a:ext cx="5280025" cy="698500"/>
          </a:xfrm>
          <a:custGeom>
            <a:avLst/>
            <a:gdLst/>
            <a:ahLst/>
            <a:cxnLst/>
            <a:rect l="l" t="t" r="r" b="b"/>
            <a:pathLst>
              <a:path w="5280025" h="698500">
                <a:moveTo>
                  <a:pt x="76199" y="0"/>
                </a:moveTo>
                <a:lnTo>
                  <a:pt x="5203826" y="0"/>
                </a:lnTo>
                <a:cubicBezTo>
                  <a:pt x="5245909" y="0"/>
                  <a:pt x="5280025" y="34116"/>
                  <a:pt x="5280025" y="76199"/>
                </a:cubicBezTo>
                <a:lnTo>
                  <a:pt x="5280025" y="622301"/>
                </a:lnTo>
                <a:cubicBezTo>
                  <a:pt x="5280025" y="664384"/>
                  <a:pt x="5245909" y="698500"/>
                  <a:pt x="5203826" y="698500"/>
                </a:cubicBezTo>
                <a:lnTo>
                  <a:pt x="76199" y="698500"/>
                </a:lnTo>
                <a:cubicBezTo>
                  <a:pt x="34116" y="698500"/>
                  <a:pt x="0" y="664384"/>
                  <a:pt x="0" y="6223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1A1D24"/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12" name="Text 10"/>
          <p:cNvSpPr/>
          <p:nvPr/>
        </p:nvSpPr>
        <p:spPr>
          <a:xfrm>
            <a:off x="698500" y="2413006"/>
            <a:ext cx="5105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Exemple :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8500" y="2641606"/>
            <a:ext cx="5114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"Résume ce texte en 3 phrases"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91250" y="1219200"/>
            <a:ext cx="5619750" cy="2124075"/>
          </a:xfrm>
          <a:custGeom>
            <a:avLst/>
            <a:gdLst/>
            <a:ahLst/>
            <a:cxnLst/>
            <a:rect l="l" t="t" r="r" b="b"/>
            <a:pathLst>
              <a:path w="5619750" h="2124075">
                <a:moveTo>
                  <a:pt x="38100" y="0"/>
                </a:moveTo>
                <a:lnTo>
                  <a:pt x="5543559" y="0"/>
                </a:lnTo>
                <a:cubicBezTo>
                  <a:pt x="5585610" y="0"/>
                  <a:pt x="5619750" y="34140"/>
                  <a:pt x="5619750" y="76191"/>
                </a:cubicBezTo>
                <a:lnTo>
                  <a:pt x="5619750" y="2047884"/>
                </a:lnTo>
                <a:cubicBezTo>
                  <a:pt x="5619750" y="2089935"/>
                  <a:pt x="5585610" y="2124075"/>
                  <a:pt x="5543559" y="2124075"/>
                </a:cubicBezTo>
                <a:lnTo>
                  <a:pt x="38100" y="2124075"/>
                </a:lnTo>
                <a:cubicBezTo>
                  <a:pt x="17072" y="2124075"/>
                  <a:pt x="0" y="2107003"/>
                  <a:pt x="0" y="20859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5" name="Shape 13"/>
          <p:cNvSpPr/>
          <p:nvPr/>
        </p:nvSpPr>
        <p:spPr>
          <a:xfrm>
            <a:off x="6191250" y="1219200"/>
            <a:ext cx="38100" cy="2124075"/>
          </a:xfrm>
          <a:custGeom>
            <a:avLst/>
            <a:gdLst/>
            <a:ahLst/>
            <a:cxnLst/>
            <a:rect l="l" t="t" r="r" b="b"/>
            <a:pathLst>
              <a:path w="38100" h="2124075">
                <a:moveTo>
                  <a:pt x="38100" y="0"/>
                </a:moveTo>
                <a:lnTo>
                  <a:pt x="38100" y="0"/>
                </a:lnTo>
                <a:lnTo>
                  <a:pt x="38100" y="2124075"/>
                </a:lnTo>
                <a:lnTo>
                  <a:pt x="38100" y="2124075"/>
                </a:lnTo>
                <a:cubicBezTo>
                  <a:pt x="17072" y="2124075"/>
                  <a:pt x="0" y="2107003"/>
                  <a:pt x="0" y="20859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6" name="Shape 14"/>
          <p:cNvSpPr/>
          <p:nvPr/>
        </p:nvSpPr>
        <p:spPr>
          <a:xfrm>
            <a:off x="6362700" y="1371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17" name="Text 15"/>
          <p:cNvSpPr/>
          <p:nvPr/>
        </p:nvSpPr>
        <p:spPr>
          <a:xfrm>
            <a:off x="6408341" y="1447800"/>
            <a:ext cx="476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2-3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934200" y="1466850"/>
            <a:ext cx="942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Few-Shot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62700" y="1943100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Fournir 2-3 exemples pour guider le format de réponse souhaité.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69050" y="2292350"/>
            <a:ext cx="5280025" cy="889000"/>
          </a:xfrm>
          <a:custGeom>
            <a:avLst/>
            <a:gdLst/>
            <a:ahLst/>
            <a:cxnLst/>
            <a:rect l="l" t="t" r="r" b="b"/>
            <a:pathLst>
              <a:path w="5280025" h="889000">
                <a:moveTo>
                  <a:pt x="76196" y="0"/>
                </a:moveTo>
                <a:lnTo>
                  <a:pt x="5203829" y="0"/>
                </a:lnTo>
                <a:cubicBezTo>
                  <a:pt x="5245883" y="0"/>
                  <a:pt x="5280025" y="34142"/>
                  <a:pt x="5280025" y="76196"/>
                </a:cubicBezTo>
                <a:lnTo>
                  <a:pt x="5280025" y="812804"/>
                </a:lnTo>
                <a:cubicBezTo>
                  <a:pt x="5280025" y="854858"/>
                  <a:pt x="5245883" y="889000"/>
                  <a:pt x="5203829" y="889000"/>
                </a:cubicBezTo>
                <a:lnTo>
                  <a:pt x="76196" y="889000"/>
                </a:lnTo>
                <a:cubicBezTo>
                  <a:pt x="34142" y="889000"/>
                  <a:pt x="0" y="854858"/>
                  <a:pt x="0" y="812804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1A1D24"/>
          </a:solidFill>
          <a:ln w="16933">
            <a:solidFill>
              <a:srgbClr val="E8A94D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21" name="Text 19"/>
          <p:cNvSpPr/>
          <p:nvPr/>
        </p:nvSpPr>
        <p:spPr>
          <a:xfrm>
            <a:off x="6489700" y="2413006"/>
            <a:ext cx="5105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Exemple :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89700" y="2641606"/>
            <a:ext cx="5105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Anglais: Hello → Français: Bonjour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89700" y="2870206"/>
            <a:ext cx="5105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Anglais: Goodbye → Français: ?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00050" y="3492503"/>
            <a:ext cx="5619750" cy="2162175"/>
          </a:xfrm>
          <a:custGeom>
            <a:avLst/>
            <a:gdLst/>
            <a:ahLst/>
            <a:cxnLst/>
            <a:rect l="l" t="t" r="r" b="b"/>
            <a:pathLst>
              <a:path w="5619750" h="2162175">
                <a:moveTo>
                  <a:pt x="38100" y="0"/>
                </a:moveTo>
                <a:lnTo>
                  <a:pt x="5543555" y="0"/>
                </a:lnTo>
                <a:cubicBezTo>
                  <a:pt x="5585636" y="0"/>
                  <a:pt x="5619750" y="34114"/>
                  <a:pt x="5619750" y="76195"/>
                </a:cubicBezTo>
                <a:lnTo>
                  <a:pt x="5619750" y="2085980"/>
                </a:lnTo>
                <a:cubicBezTo>
                  <a:pt x="5619750" y="2128061"/>
                  <a:pt x="5585636" y="2162175"/>
                  <a:pt x="5543555" y="2162175"/>
                </a:cubicBezTo>
                <a:lnTo>
                  <a:pt x="38100" y="2162175"/>
                </a:lnTo>
                <a:cubicBezTo>
                  <a:pt x="17072" y="2162175"/>
                  <a:pt x="0" y="2145103"/>
                  <a:pt x="0" y="21240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5" name="Shape 23"/>
          <p:cNvSpPr/>
          <p:nvPr/>
        </p:nvSpPr>
        <p:spPr>
          <a:xfrm>
            <a:off x="400050" y="3492503"/>
            <a:ext cx="38100" cy="2162175"/>
          </a:xfrm>
          <a:custGeom>
            <a:avLst/>
            <a:gdLst/>
            <a:ahLst/>
            <a:cxnLst/>
            <a:rect l="l" t="t" r="r" b="b"/>
            <a:pathLst>
              <a:path w="38100" h="2162175">
                <a:moveTo>
                  <a:pt x="38100" y="0"/>
                </a:moveTo>
                <a:lnTo>
                  <a:pt x="38100" y="0"/>
                </a:lnTo>
                <a:lnTo>
                  <a:pt x="38100" y="2162175"/>
                </a:lnTo>
                <a:lnTo>
                  <a:pt x="38100" y="2162175"/>
                </a:lnTo>
                <a:cubicBezTo>
                  <a:pt x="17072" y="2162175"/>
                  <a:pt x="0" y="2145103"/>
                  <a:pt x="0" y="21240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6" name="Shape 24"/>
          <p:cNvSpPr/>
          <p:nvPr/>
        </p:nvSpPr>
        <p:spPr>
          <a:xfrm>
            <a:off x="571500" y="364490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3D8B75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7" name="Shape 25"/>
          <p:cNvSpPr/>
          <p:nvPr/>
        </p:nvSpPr>
        <p:spPr>
          <a:xfrm>
            <a:off x="692944" y="3778253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56083" y="35719"/>
                </a:moveTo>
                <a:cubicBezTo>
                  <a:pt x="149907" y="35719"/>
                  <a:pt x="143917" y="37393"/>
                  <a:pt x="138671" y="40444"/>
                </a:cubicBezTo>
                <a:cubicBezTo>
                  <a:pt x="132792" y="34491"/>
                  <a:pt x="125946" y="29505"/>
                  <a:pt x="118393" y="25747"/>
                </a:cubicBezTo>
                <a:cubicBezTo>
                  <a:pt x="128885" y="16818"/>
                  <a:pt x="142242" y="11906"/>
                  <a:pt x="156083" y="11906"/>
                </a:cubicBezTo>
                <a:cubicBezTo>
                  <a:pt x="188230" y="11906"/>
                  <a:pt x="214313" y="37951"/>
                  <a:pt x="214313" y="70135"/>
                </a:cubicBezTo>
                <a:cubicBezTo>
                  <a:pt x="214313" y="85576"/>
                  <a:pt x="208173" y="100385"/>
                  <a:pt x="197272" y="111286"/>
                </a:cubicBezTo>
                <a:lnTo>
                  <a:pt x="170817" y="137740"/>
                </a:lnTo>
                <a:cubicBezTo>
                  <a:pt x="159916" y="148642"/>
                  <a:pt x="145107" y="154781"/>
                  <a:pt x="129667" y="154781"/>
                </a:cubicBezTo>
                <a:cubicBezTo>
                  <a:pt x="97520" y="154781"/>
                  <a:pt x="71438" y="128736"/>
                  <a:pt x="71438" y="96552"/>
                </a:cubicBezTo>
                <a:cubicBezTo>
                  <a:pt x="71438" y="95994"/>
                  <a:pt x="71438" y="95436"/>
                  <a:pt x="71475" y="94878"/>
                </a:cubicBezTo>
                <a:cubicBezTo>
                  <a:pt x="71661" y="88292"/>
                  <a:pt x="77130" y="83121"/>
                  <a:pt x="83716" y="83307"/>
                </a:cubicBezTo>
                <a:cubicBezTo>
                  <a:pt x="90301" y="83493"/>
                  <a:pt x="95473" y="88962"/>
                  <a:pt x="95287" y="95548"/>
                </a:cubicBezTo>
                <a:cubicBezTo>
                  <a:pt x="95287" y="95883"/>
                  <a:pt x="95287" y="96217"/>
                  <a:pt x="95287" y="96515"/>
                </a:cubicBezTo>
                <a:cubicBezTo>
                  <a:pt x="95287" y="115528"/>
                  <a:pt x="110691" y="130932"/>
                  <a:pt x="129704" y="130932"/>
                </a:cubicBezTo>
                <a:cubicBezTo>
                  <a:pt x="138819" y="130932"/>
                  <a:pt x="147563" y="127322"/>
                  <a:pt x="154037" y="120848"/>
                </a:cubicBezTo>
                <a:lnTo>
                  <a:pt x="180491" y="94394"/>
                </a:lnTo>
                <a:cubicBezTo>
                  <a:pt x="186928" y="87957"/>
                  <a:pt x="190574" y="79177"/>
                  <a:pt x="190574" y="70061"/>
                </a:cubicBezTo>
                <a:cubicBezTo>
                  <a:pt x="190574" y="51048"/>
                  <a:pt x="175171" y="35644"/>
                  <a:pt x="156158" y="35644"/>
                </a:cubicBezTo>
                <a:close/>
                <a:moveTo>
                  <a:pt x="102394" y="64480"/>
                </a:moveTo>
                <a:cubicBezTo>
                  <a:pt x="101687" y="64182"/>
                  <a:pt x="100980" y="63773"/>
                  <a:pt x="100347" y="63326"/>
                </a:cubicBezTo>
                <a:cubicBezTo>
                  <a:pt x="95659" y="60908"/>
                  <a:pt x="90301" y="59531"/>
                  <a:pt x="84683" y="59531"/>
                </a:cubicBezTo>
                <a:cubicBezTo>
                  <a:pt x="75567" y="59531"/>
                  <a:pt x="66824" y="63140"/>
                  <a:pt x="60350" y="69614"/>
                </a:cubicBezTo>
                <a:lnTo>
                  <a:pt x="33896" y="96069"/>
                </a:lnTo>
                <a:cubicBezTo>
                  <a:pt x="27459" y="102505"/>
                  <a:pt x="23812" y="111286"/>
                  <a:pt x="23812" y="120402"/>
                </a:cubicBezTo>
                <a:cubicBezTo>
                  <a:pt x="23812" y="139415"/>
                  <a:pt x="39216" y="154818"/>
                  <a:pt x="58229" y="154818"/>
                </a:cubicBezTo>
                <a:cubicBezTo>
                  <a:pt x="64368" y="154818"/>
                  <a:pt x="70358" y="153181"/>
                  <a:pt x="75605" y="150130"/>
                </a:cubicBezTo>
                <a:cubicBezTo>
                  <a:pt x="81483" y="156083"/>
                  <a:pt x="88329" y="161069"/>
                  <a:pt x="95920" y="164827"/>
                </a:cubicBezTo>
                <a:cubicBezTo>
                  <a:pt x="85427" y="173720"/>
                  <a:pt x="72107" y="178668"/>
                  <a:pt x="58229" y="178668"/>
                </a:cubicBezTo>
                <a:cubicBezTo>
                  <a:pt x="26082" y="178668"/>
                  <a:pt x="0" y="152623"/>
                  <a:pt x="0" y="120439"/>
                </a:cubicBezTo>
                <a:cubicBezTo>
                  <a:pt x="0" y="104998"/>
                  <a:pt x="6139" y="90190"/>
                  <a:pt x="17041" y="79288"/>
                </a:cubicBezTo>
                <a:lnTo>
                  <a:pt x="43495" y="52834"/>
                </a:lnTo>
                <a:cubicBezTo>
                  <a:pt x="54397" y="41932"/>
                  <a:pt x="69205" y="35793"/>
                  <a:pt x="84646" y="35793"/>
                </a:cubicBezTo>
                <a:cubicBezTo>
                  <a:pt x="116867" y="35793"/>
                  <a:pt x="142875" y="62061"/>
                  <a:pt x="142875" y="94171"/>
                </a:cubicBezTo>
                <a:cubicBezTo>
                  <a:pt x="142875" y="94655"/>
                  <a:pt x="142875" y="95138"/>
                  <a:pt x="142875" y="95622"/>
                </a:cubicBezTo>
                <a:cubicBezTo>
                  <a:pt x="142726" y="102208"/>
                  <a:pt x="137257" y="107379"/>
                  <a:pt x="130671" y="107231"/>
                </a:cubicBezTo>
                <a:cubicBezTo>
                  <a:pt x="124085" y="107082"/>
                  <a:pt x="118914" y="101612"/>
                  <a:pt x="119063" y="95027"/>
                </a:cubicBezTo>
                <a:cubicBezTo>
                  <a:pt x="119063" y="94729"/>
                  <a:pt x="119063" y="94469"/>
                  <a:pt x="119063" y="94171"/>
                </a:cubicBezTo>
                <a:cubicBezTo>
                  <a:pt x="119063" y="81632"/>
                  <a:pt x="112365" y="70619"/>
                  <a:pt x="102394" y="64554"/>
                </a:cubicBezTo>
                <a:close/>
              </a:path>
            </a:pathLst>
          </a:custGeom>
          <a:solidFill>
            <a:srgbClr val="3D8B75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28" name="Text 26"/>
          <p:cNvSpPr/>
          <p:nvPr/>
        </p:nvSpPr>
        <p:spPr>
          <a:xfrm>
            <a:off x="1143000" y="3740153"/>
            <a:ext cx="1676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Chain-of-Thought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71500" y="4216403"/>
            <a:ext cx="53721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Demander à l'IA d'expliquer son raisonnement étape par étape. Améliore la précision.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77850" y="4794253"/>
            <a:ext cx="5280025" cy="698500"/>
          </a:xfrm>
          <a:custGeom>
            <a:avLst/>
            <a:gdLst/>
            <a:ahLst/>
            <a:cxnLst/>
            <a:rect l="l" t="t" r="r" b="b"/>
            <a:pathLst>
              <a:path w="5280025" h="698500">
                <a:moveTo>
                  <a:pt x="76199" y="0"/>
                </a:moveTo>
                <a:lnTo>
                  <a:pt x="5203826" y="0"/>
                </a:lnTo>
                <a:cubicBezTo>
                  <a:pt x="5245909" y="0"/>
                  <a:pt x="5280025" y="34116"/>
                  <a:pt x="5280025" y="76199"/>
                </a:cubicBezTo>
                <a:lnTo>
                  <a:pt x="5280025" y="622301"/>
                </a:lnTo>
                <a:cubicBezTo>
                  <a:pt x="5280025" y="664384"/>
                  <a:pt x="5245909" y="698500"/>
                  <a:pt x="5203826" y="698500"/>
                </a:cubicBezTo>
                <a:lnTo>
                  <a:pt x="76199" y="698500"/>
                </a:lnTo>
                <a:cubicBezTo>
                  <a:pt x="34116" y="698500"/>
                  <a:pt x="0" y="664384"/>
                  <a:pt x="0" y="6223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1A1D24"/>
          </a:solidFill>
          <a:ln w="16933">
            <a:solidFill>
              <a:srgbClr val="3D8B75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31" name="Text 29"/>
          <p:cNvSpPr/>
          <p:nvPr/>
        </p:nvSpPr>
        <p:spPr>
          <a:xfrm>
            <a:off x="698500" y="4914900"/>
            <a:ext cx="5105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Exemple :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98500" y="5143500"/>
            <a:ext cx="5114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"Résous ce problème étape par étape..."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191250" y="3492503"/>
            <a:ext cx="5619750" cy="2162175"/>
          </a:xfrm>
          <a:custGeom>
            <a:avLst/>
            <a:gdLst/>
            <a:ahLst/>
            <a:cxnLst/>
            <a:rect l="l" t="t" r="r" b="b"/>
            <a:pathLst>
              <a:path w="5619750" h="2162175">
                <a:moveTo>
                  <a:pt x="38100" y="0"/>
                </a:moveTo>
                <a:lnTo>
                  <a:pt x="5543555" y="0"/>
                </a:lnTo>
                <a:cubicBezTo>
                  <a:pt x="5585636" y="0"/>
                  <a:pt x="5619750" y="34114"/>
                  <a:pt x="5619750" y="76195"/>
                </a:cubicBezTo>
                <a:lnTo>
                  <a:pt x="5619750" y="2085980"/>
                </a:lnTo>
                <a:cubicBezTo>
                  <a:pt x="5619750" y="2128061"/>
                  <a:pt x="5585636" y="2162175"/>
                  <a:pt x="5543555" y="2162175"/>
                </a:cubicBezTo>
                <a:lnTo>
                  <a:pt x="38100" y="2162175"/>
                </a:lnTo>
                <a:cubicBezTo>
                  <a:pt x="17072" y="2162175"/>
                  <a:pt x="0" y="2145103"/>
                  <a:pt x="0" y="21240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4" name="Shape 32"/>
          <p:cNvSpPr/>
          <p:nvPr/>
        </p:nvSpPr>
        <p:spPr>
          <a:xfrm>
            <a:off x="6191250" y="3492503"/>
            <a:ext cx="38100" cy="2162175"/>
          </a:xfrm>
          <a:custGeom>
            <a:avLst/>
            <a:gdLst/>
            <a:ahLst/>
            <a:cxnLst/>
            <a:rect l="l" t="t" r="r" b="b"/>
            <a:pathLst>
              <a:path w="38100" h="2162175">
                <a:moveTo>
                  <a:pt x="38100" y="0"/>
                </a:moveTo>
                <a:lnTo>
                  <a:pt x="38100" y="0"/>
                </a:lnTo>
                <a:lnTo>
                  <a:pt x="38100" y="2162175"/>
                </a:lnTo>
                <a:lnTo>
                  <a:pt x="38100" y="2162175"/>
                </a:lnTo>
                <a:cubicBezTo>
                  <a:pt x="17072" y="2162175"/>
                  <a:pt x="0" y="2145103"/>
                  <a:pt x="0" y="21240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5" name="Shape 33"/>
          <p:cNvSpPr/>
          <p:nvPr/>
        </p:nvSpPr>
        <p:spPr>
          <a:xfrm>
            <a:off x="6362700" y="364490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8A94D">
              <a:alpha val="20000"/>
            </a:srgbClr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6" name="Shape 34"/>
          <p:cNvSpPr/>
          <p:nvPr/>
        </p:nvSpPr>
        <p:spPr>
          <a:xfrm>
            <a:off x="6519863" y="3778253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0" y="23812"/>
                </a:moveTo>
                <a:cubicBezTo>
                  <a:pt x="0" y="10678"/>
                  <a:pt x="10678" y="0"/>
                  <a:pt x="23812" y="0"/>
                </a:cubicBezTo>
                <a:lnTo>
                  <a:pt x="79437" y="0"/>
                </a:lnTo>
                <a:cubicBezTo>
                  <a:pt x="85762" y="0"/>
                  <a:pt x="91827" y="2493"/>
                  <a:pt x="96292" y="6958"/>
                </a:cubicBezTo>
                <a:lnTo>
                  <a:pt x="135917" y="46620"/>
                </a:lnTo>
                <a:cubicBezTo>
                  <a:pt x="140382" y="51085"/>
                  <a:pt x="142875" y="57150"/>
                  <a:pt x="142875" y="63475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23812"/>
                </a:lnTo>
                <a:close/>
                <a:moveTo>
                  <a:pt x="77391" y="21766"/>
                </a:moveTo>
                <a:lnTo>
                  <a:pt x="77391" y="56555"/>
                </a:lnTo>
                <a:cubicBezTo>
                  <a:pt x="77391" y="61503"/>
                  <a:pt x="81372" y="65484"/>
                  <a:pt x="86320" y="65484"/>
                </a:cubicBezTo>
                <a:lnTo>
                  <a:pt x="121109" y="65484"/>
                </a:lnTo>
                <a:lnTo>
                  <a:pt x="77391" y="21766"/>
                </a:lnTo>
                <a:close/>
                <a:moveTo>
                  <a:pt x="57373" y="109984"/>
                </a:moveTo>
                <a:cubicBezTo>
                  <a:pt x="60573" y="106226"/>
                  <a:pt x="60164" y="100608"/>
                  <a:pt x="56406" y="97408"/>
                </a:cubicBezTo>
                <a:cubicBezTo>
                  <a:pt x="52648" y="94208"/>
                  <a:pt x="47030" y="94617"/>
                  <a:pt x="43830" y="98375"/>
                </a:cubicBezTo>
                <a:lnTo>
                  <a:pt x="25971" y="119211"/>
                </a:lnTo>
                <a:cubicBezTo>
                  <a:pt x="23106" y="122560"/>
                  <a:pt x="23106" y="127471"/>
                  <a:pt x="25971" y="130820"/>
                </a:cubicBezTo>
                <a:lnTo>
                  <a:pt x="43830" y="151656"/>
                </a:lnTo>
                <a:cubicBezTo>
                  <a:pt x="47030" y="155414"/>
                  <a:pt x="52685" y="155823"/>
                  <a:pt x="56406" y="152623"/>
                </a:cubicBezTo>
                <a:cubicBezTo>
                  <a:pt x="60127" y="149423"/>
                  <a:pt x="60573" y="143768"/>
                  <a:pt x="57373" y="140047"/>
                </a:cubicBezTo>
                <a:lnTo>
                  <a:pt x="44500" y="125016"/>
                </a:lnTo>
                <a:lnTo>
                  <a:pt x="57373" y="109984"/>
                </a:lnTo>
                <a:close/>
                <a:moveTo>
                  <a:pt x="99045" y="98375"/>
                </a:moveTo>
                <a:cubicBezTo>
                  <a:pt x="95845" y="94617"/>
                  <a:pt x="90190" y="94208"/>
                  <a:pt x="86469" y="97408"/>
                </a:cubicBezTo>
                <a:cubicBezTo>
                  <a:pt x="82748" y="100608"/>
                  <a:pt x="82302" y="106263"/>
                  <a:pt x="85502" y="109984"/>
                </a:cubicBezTo>
                <a:lnTo>
                  <a:pt x="98375" y="125016"/>
                </a:lnTo>
                <a:lnTo>
                  <a:pt x="85502" y="140047"/>
                </a:lnTo>
                <a:cubicBezTo>
                  <a:pt x="82302" y="143805"/>
                  <a:pt x="82711" y="149423"/>
                  <a:pt x="86469" y="152623"/>
                </a:cubicBezTo>
                <a:cubicBezTo>
                  <a:pt x="90227" y="155823"/>
                  <a:pt x="95845" y="155414"/>
                  <a:pt x="99045" y="151656"/>
                </a:cubicBezTo>
                <a:lnTo>
                  <a:pt x="116904" y="130820"/>
                </a:lnTo>
                <a:cubicBezTo>
                  <a:pt x="119769" y="127471"/>
                  <a:pt x="119769" y="122560"/>
                  <a:pt x="116904" y="119211"/>
                </a:cubicBezTo>
                <a:lnTo>
                  <a:pt x="99045" y="98375"/>
                </a:ln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37" name="Text 35"/>
          <p:cNvSpPr/>
          <p:nvPr/>
        </p:nvSpPr>
        <p:spPr>
          <a:xfrm>
            <a:off x="6934200" y="3740153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Formatage de Sortie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362700" y="4216403"/>
            <a:ext cx="53721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Spécifier le format de réponse (JSON, Markdown, Tableau) pour intégration facile.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369050" y="4794253"/>
            <a:ext cx="5280025" cy="660400"/>
          </a:xfrm>
          <a:custGeom>
            <a:avLst/>
            <a:gdLst/>
            <a:ahLst/>
            <a:cxnLst/>
            <a:rect l="l" t="t" r="r" b="b"/>
            <a:pathLst>
              <a:path w="5280025" h="660400">
                <a:moveTo>
                  <a:pt x="76197" y="0"/>
                </a:moveTo>
                <a:lnTo>
                  <a:pt x="5203828" y="0"/>
                </a:lnTo>
                <a:cubicBezTo>
                  <a:pt x="5245910" y="0"/>
                  <a:pt x="5280025" y="34115"/>
                  <a:pt x="5280025" y="76197"/>
                </a:cubicBezTo>
                <a:lnTo>
                  <a:pt x="5280025" y="584203"/>
                </a:lnTo>
                <a:cubicBezTo>
                  <a:pt x="5280025" y="626285"/>
                  <a:pt x="5245910" y="660400"/>
                  <a:pt x="5203828" y="660400"/>
                </a:cubicBezTo>
                <a:lnTo>
                  <a:pt x="76197" y="660400"/>
                </a:lnTo>
                <a:cubicBezTo>
                  <a:pt x="34143" y="660400"/>
                  <a:pt x="0" y="626257"/>
                  <a:pt x="0" y="584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1A1D24"/>
          </a:solidFill>
          <a:ln w="16933">
            <a:solidFill>
              <a:srgbClr val="E8A94D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40" name="Text 38"/>
          <p:cNvSpPr/>
          <p:nvPr/>
        </p:nvSpPr>
        <p:spPr>
          <a:xfrm>
            <a:off x="6489700" y="4914900"/>
            <a:ext cx="5105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Exemple :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489700" y="5143500"/>
            <a:ext cx="5105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"Réponds en JSON: {nom, prix, description}"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387350" y="5810256"/>
            <a:ext cx="11414125" cy="889000"/>
          </a:xfrm>
          <a:custGeom>
            <a:avLst/>
            <a:gdLst/>
            <a:ahLst/>
            <a:cxnLst/>
            <a:rect l="l" t="t" r="r" b="b"/>
            <a:pathLst>
              <a:path w="11414125" h="889000">
                <a:moveTo>
                  <a:pt x="76196" y="0"/>
                </a:moveTo>
                <a:lnTo>
                  <a:pt x="11337929" y="0"/>
                </a:lnTo>
                <a:cubicBezTo>
                  <a:pt x="11380011" y="0"/>
                  <a:pt x="11414125" y="34114"/>
                  <a:pt x="11414125" y="76196"/>
                </a:cubicBezTo>
                <a:lnTo>
                  <a:pt x="11414125" y="812804"/>
                </a:lnTo>
                <a:cubicBezTo>
                  <a:pt x="11414125" y="854886"/>
                  <a:pt x="11380011" y="889000"/>
                  <a:pt x="11337929" y="889000"/>
                </a:cubicBezTo>
                <a:lnTo>
                  <a:pt x="76196" y="889000"/>
                </a:lnTo>
                <a:cubicBezTo>
                  <a:pt x="34142" y="889000"/>
                  <a:pt x="0" y="854858"/>
                  <a:pt x="0" y="812804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gradFill flip="none" rotWithShape="1">
            <a:gsLst>
              <a:gs pos="0">
                <a:srgbClr val="3D8B75">
                  <a:alpha val="20000"/>
                </a:srgbClr>
              </a:gs>
              <a:gs pos="100000">
                <a:srgbClr val="E8A94D">
                  <a:alpha val="20000"/>
                </a:srgbClr>
              </a:gs>
            </a:gsLst>
            <a:lin ang="0" scaled="1"/>
          </a:gradFill>
          <a:ln w="16933">
            <a:solidFill>
              <a:srgbClr val="E8A94D"/>
            </a:solidFill>
            <a:prstDash val="solid"/>
          </a:ln>
        </p:spPr>
        <p:txBody>
          <a:bodyPr/>
          <a:lstStyle/>
          <a:p>
            <a:endParaRPr lang="fr-MA"/>
          </a:p>
        </p:txBody>
      </p:sp>
      <p:sp>
        <p:nvSpPr>
          <p:cNvPr id="43" name="Shape 41"/>
          <p:cNvSpPr/>
          <p:nvPr/>
        </p:nvSpPr>
        <p:spPr>
          <a:xfrm>
            <a:off x="619919" y="5969003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163469" y="214313"/>
                </a:moveTo>
                <a:cubicBezTo>
                  <a:pt x="167543" y="201867"/>
                  <a:pt x="175692" y="190593"/>
                  <a:pt x="184900" y="180882"/>
                </a:cubicBezTo>
                <a:cubicBezTo>
                  <a:pt x="203150" y="161683"/>
                  <a:pt x="214312" y="135731"/>
                  <a:pt x="214312" y="107156"/>
                </a:cubicBezTo>
                <a:cubicBezTo>
                  <a:pt x="214312" y="47997"/>
                  <a:pt x="166315" y="0"/>
                  <a:pt x="107156" y="0"/>
                </a:cubicBezTo>
                <a:cubicBezTo>
                  <a:pt x="47997" y="0"/>
                  <a:pt x="0" y="47997"/>
                  <a:pt x="0" y="107156"/>
                </a:cubicBezTo>
                <a:cubicBezTo>
                  <a:pt x="0" y="135731"/>
                  <a:pt x="11162" y="161683"/>
                  <a:pt x="29412" y="180882"/>
                </a:cubicBezTo>
                <a:cubicBezTo>
                  <a:pt x="38621" y="190593"/>
                  <a:pt x="46825" y="201867"/>
                  <a:pt x="50843" y="214313"/>
                </a:cubicBezTo>
                <a:lnTo>
                  <a:pt x="163413" y="214313"/>
                </a:lnTo>
                <a:close/>
                <a:moveTo>
                  <a:pt x="160734" y="241102"/>
                </a:moveTo>
                <a:lnTo>
                  <a:pt x="53578" y="241102"/>
                </a:lnTo>
                <a:lnTo>
                  <a:pt x="53578" y="250031"/>
                </a:lnTo>
                <a:cubicBezTo>
                  <a:pt x="53578" y="274700"/>
                  <a:pt x="73558" y="294680"/>
                  <a:pt x="98227" y="294680"/>
                </a:cubicBezTo>
                <a:lnTo>
                  <a:pt x="116086" y="294680"/>
                </a:lnTo>
                <a:cubicBezTo>
                  <a:pt x="140754" y="294680"/>
                  <a:pt x="160734" y="274700"/>
                  <a:pt x="160734" y="250031"/>
                </a:cubicBezTo>
                <a:lnTo>
                  <a:pt x="160734" y="241102"/>
                </a:lnTo>
                <a:close/>
                <a:moveTo>
                  <a:pt x="102691" y="62508"/>
                </a:moveTo>
                <a:cubicBezTo>
                  <a:pt x="80479" y="62508"/>
                  <a:pt x="62508" y="80479"/>
                  <a:pt x="62508" y="102691"/>
                </a:cubicBezTo>
                <a:cubicBezTo>
                  <a:pt x="62508" y="110114"/>
                  <a:pt x="56536" y="116086"/>
                  <a:pt x="49113" y="116086"/>
                </a:cubicBezTo>
                <a:cubicBezTo>
                  <a:pt x="41690" y="116086"/>
                  <a:pt x="35719" y="110114"/>
                  <a:pt x="35719" y="102691"/>
                </a:cubicBezTo>
                <a:cubicBezTo>
                  <a:pt x="35719" y="65689"/>
                  <a:pt x="65689" y="35719"/>
                  <a:pt x="102691" y="35719"/>
                </a:cubicBezTo>
                <a:cubicBezTo>
                  <a:pt x="110114" y="35719"/>
                  <a:pt x="116086" y="41690"/>
                  <a:pt x="116086" y="49113"/>
                </a:cubicBezTo>
                <a:cubicBezTo>
                  <a:pt x="116086" y="56536"/>
                  <a:pt x="110114" y="62508"/>
                  <a:pt x="102691" y="62508"/>
                </a:cubicBezTo>
                <a:close/>
              </a:path>
            </a:pathLst>
          </a:custGeom>
          <a:solidFill>
            <a:srgbClr val="E8A94D"/>
          </a:solidFill>
          <a:ln/>
        </p:spPr>
        <p:txBody>
          <a:bodyPr/>
          <a:lstStyle/>
          <a:p>
            <a:endParaRPr lang="fr-MA"/>
          </a:p>
        </p:txBody>
      </p:sp>
      <p:sp>
        <p:nvSpPr>
          <p:cNvPr id="44" name="Text 42"/>
          <p:cNvSpPr/>
          <p:nvPr/>
        </p:nvSpPr>
        <p:spPr>
          <a:xfrm>
            <a:off x="1055688" y="5969003"/>
            <a:ext cx="10687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💡 Conseil Pro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055688" y="6311903"/>
            <a:ext cx="1066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Combinez </a:t>
            </a:r>
            <a:r>
              <a:rPr lang="en-US" sz="1200" b="1" dirty="0">
                <a:solidFill>
                  <a:srgbClr val="E8A94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Chain-of-Thought</a:t>
            </a:r>
            <a:r>
              <a:rPr lang="en-US" sz="120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+ </a:t>
            </a:r>
            <a:r>
              <a:rPr lang="en-US" sz="1200" b="1" dirty="0">
                <a:solidFill>
                  <a:srgbClr val="3D8B7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Formatage JSON</a:t>
            </a:r>
            <a:r>
              <a:rPr lang="en-US" sz="1200" dirty="0">
                <a:solidFill>
                  <a:srgbClr val="F7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pour créer des agents autonomes robustes et prévisibles !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1294</Words>
  <Application>Microsoft Office PowerPoint</Application>
  <PresentationFormat>Grand écran</PresentationFormat>
  <Paragraphs>335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MiSans</vt:lpstr>
      <vt:lpstr>Arial</vt:lpstr>
      <vt:lpstr>Noto Sans SC</vt:lpstr>
      <vt:lpstr>微软雅黑</vt:lpstr>
      <vt:lpstr>Liter</vt:lpstr>
      <vt:lpstr>Custom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Agentic AI - Semaine 1 | Fondamentaux des LLM</dc:title>
  <dc:subject>Agentic AI - Semaine 1 | Fondamentaux des LLM</dc:subject>
  <dc:creator>Kimi</dc:creator>
  <cp:lastModifiedBy>NABIL Mohammed O-MA/DCGP</cp:lastModifiedBy>
  <cp:revision>2</cp:revision>
  <dcterms:created xsi:type="dcterms:W3CDTF">2026-02-24T01:50:39Z</dcterms:created>
  <dcterms:modified xsi:type="dcterms:W3CDTF">2026-02-24T01:57:07Z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{"Label":"Agentic AI - Semaine 1 | Fondamentaux des LLM","ContentProducer":"001191110108MACG2KBH8F10000","ProduceID":"19c8d012-f112-86b9-8000-00004e06bd35","ReservedCode1":"","ContentPropagator":"001191110108MACG2KBH8F20000","PropagateID":"19c8d012-f112-86b9-8000-00004e06bd35","ReservedCode2":""}</vt:lpwstr>
  </property>
</Properties>
</file>