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1" r:id="rId1"/>
  </p:sldMasterIdLst>
  <p:notesMasterIdLst>
    <p:notesMasterId r:id="rId56"/>
  </p:notesMasterIdLst>
  <p:sldIdLst>
    <p:sldId id="256" r:id="rId2"/>
    <p:sldId id="257" r:id="rId3"/>
    <p:sldId id="258" r:id="rId4"/>
    <p:sldId id="259" r:id="rId5"/>
    <p:sldId id="260" r:id="rId6"/>
    <p:sldId id="283" r:id="rId7"/>
    <p:sldId id="262" r:id="rId8"/>
    <p:sldId id="263" r:id="rId9"/>
    <p:sldId id="265" r:id="rId10"/>
    <p:sldId id="264" r:id="rId11"/>
    <p:sldId id="266" r:id="rId12"/>
    <p:sldId id="267" r:id="rId13"/>
    <p:sldId id="5003" r:id="rId14"/>
    <p:sldId id="5005" r:id="rId15"/>
    <p:sldId id="286" r:id="rId16"/>
    <p:sldId id="287" r:id="rId17"/>
    <p:sldId id="288" r:id="rId18"/>
    <p:sldId id="293" r:id="rId19"/>
    <p:sldId id="4992" r:id="rId20"/>
    <p:sldId id="295" r:id="rId21"/>
    <p:sldId id="4991" r:id="rId22"/>
    <p:sldId id="4997" r:id="rId23"/>
    <p:sldId id="4998" r:id="rId24"/>
    <p:sldId id="5000" r:id="rId25"/>
    <p:sldId id="4996" r:id="rId26"/>
    <p:sldId id="4994" r:id="rId27"/>
    <p:sldId id="4995" r:id="rId28"/>
    <p:sldId id="5001" r:id="rId29"/>
    <p:sldId id="5002" r:id="rId30"/>
    <p:sldId id="289" r:id="rId31"/>
    <p:sldId id="290" r:id="rId32"/>
    <p:sldId id="292" r:id="rId33"/>
    <p:sldId id="291" r:id="rId34"/>
    <p:sldId id="294" r:id="rId35"/>
    <p:sldId id="4993" r:id="rId36"/>
    <p:sldId id="4999" r:id="rId37"/>
    <p:sldId id="282" r:id="rId38"/>
    <p:sldId id="274" r:id="rId39"/>
    <p:sldId id="285" r:id="rId40"/>
    <p:sldId id="280" r:id="rId41"/>
    <p:sldId id="281" r:id="rId42"/>
    <p:sldId id="5004" r:id="rId43"/>
    <p:sldId id="277" r:id="rId44"/>
    <p:sldId id="278" r:id="rId45"/>
    <p:sldId id="279" r:id="rId46"/>
    <p:sldId id="269" r:id="rId47"/>
    <p:sldId id="270" r:id="rId48"/>
    <p:sldId id="271" r:id="rId49"/>
    <p:sldId id="272" r:id="rId50"/>
    <p:sldId id="273" r:id="rId51"/>
    <p:sldId id="275" r:id="rId52"/>
    <p:sldId id="276" r:id="rId53"/>
    <p:sldId id="268" r:id="rId54"/>
    <p:sldId id="284"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4660"/>
  </p:normalViewPr>
  <p:slideViewPr>
    <p:cSldViewPr snapToGrid="0">
      <p:cViewPr varScale="1">
        <p:scale>
          <a:sx n="105" d="100"/>
          <a:sy n="105" d="100"/>
        </p:scale>
        <p:origin x="82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62EEFA-7CBD-481C-AF01-90405717E10D}" type="datetimeFigureOut">
              <a:rPr lang="fr-FR" smtClean="0"/>
              <a:t>08/04/2026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09C013-687C-4F2E-B9FF-154688B81033}" type="slidenum">
              <a:rPr lang="fr-FR" smtClean="0"/>
              <a:t>‹N°›</a:t>
            </a:fld>
            <a:endParaRPr lang="fr-FR"/>
          </a:p>
        </p:txBody>
      </p:sp>
    </p:spTree>
    <p:extLst>
      <p:ext uri="{BB962C8B-B14F-4D97-AF65-F5344CB8AC3E}">
        <p14:creationId xmlns:p14="http://schemas.microsoft.com/office/powerpoint/2010/main" val="4273357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809C013-687C-4F2E-B9FF-154688B81033}" type="slidenum">
              <a:rPr lang="fr-FR" smtClean="0"/>
              <a:t>5</a:t>
            </a:fld>
            <a:endParaRPr lang="fr-FR"/>
          </a:p>
        </p:txBody>
      </p:sp>
    </p:spTree>
    <p:extLst>
      <p:ext uri="{BB962C8B-B14F-4D97-AF65-F5344CB8AC3E}">
        <p14:creationId xmlns:p14="http://schemas.microsoft.com/office/powerpoint/2010/main" val="2021367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4" name="Titre 13"/>
          <p:cNvSpPr>
            <a:spLocks noGrp="1"/>
          </p:cNvSpPr>
          <p:nvPr>
            <p:ph type="ctrTitle"/>
          </p:nvPr>
        </p:nvSpPr>
        <p:spPr>
          <a:xfrm>
            <a:off x="1910080" y="359898"/>
            <a:ext cx="9875520" cy="1472184"/>
          </a:xfrm>
        </p:spPr>
        <p:txBody>
          <a:bodyPr anchor="b"/>
          <a:lstStyle>
            <a:lvl1pPr algn="l">
              <a:defRPr/>
            </a:lvl1pPr>
            <a:extLst/>
          </a:lstStyle>
          <a:p>
            <a:r>
              <a:rPr kumimoji="0" lang="fr-FR"/>
              <a:t>Cliquez pour modifier le style du titre</a:t>
            </a:r>
            <a:endParaRPr kumimoji="0" lang="en-US"/>
          </a:p>
        </p:txBody>
      </p:sp>
      <p:sp>
        <p:nvSpPr>
          <p:cNvPr id="22" name="Sous-titre 21"/>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a:t>Cliquez pour modifier le style des sous-titres du masque</a:t>
            </a:r>
            <a:endParaRPr kumimoji="0" lang="en-US"/>
          </a:p>
        </p:txBody>
      </p:sp>
      <p:sp>
        <p:nvSpPr>
          <p:cNvPr id="7" name="Espace réservé de la date 6"/>
          <p:cNvSpPr>
            <a:spLocks noGrp="1"/>
          </p:cNvSpPr>
          <p:nvPr>
            <p:ph type="dt" sz="half" idx="10"/>
          </p:nvPr>
        </p:nvSpPr>
        <p:spPr/>
        <p:txBody>
          <a:bodyPr/>
          <a:lstStyle/>
          <a:p>
            <a:fld id="{76F3205E-C7B5-40A8-8319-3770C71BD16E}" type="datetimeFigureOut">
              <a:rPr lang="fr-FR" smtClean="0"/>
              <a:pPr/>
              <a:t>08/04/2026</a:t>
            </a:fld>
            <a:endParaRPr lang="fr-FR"/>
          </a:p>
        </p:txBody>
      </p:sp>
      <p:sp>
        <p:nvSpPr>
          <p:cNvPr id="20" name="Espace réservé du pied de page 19"/>
          <p:cNvSpPr>
            <a:spLocks noGrp="1"/>
          </p:cNvSpPr>
          <p:nvPr>
            <p:ph type="ftr" sz="quarter" idx="11"/>
          </p:nvPr>
        </p:nvSpPr>
        <p:spPr/>
        <p:txBody>
          <a:bodyPr/>
          <a:lstStyle/>
          <a:p>
            <a:endParaRPr lang="fr-FR"/>
          </a:p>
        </p:txBody>
      </p:sp>
      <p:sp>
        <p:nvSpPr>
          <p:cNvPr id="10" name="Espace réservé du numéro de diapositive 9"/>
          <p:cNvSpPr>
            <a:spLocks noGrp="1"/>
          </p:cNvSpPr>
          <p:nvPr>
            <p:ph type="sldNum" sz="quarter" idx="12"/>
          </p:nvPr>
        </p:nvSpPr>
        <p:spPr/>
        <p:txBody>
          <a:bodyPr/>
          <a:lstStyle/>
          <a:p>
            <a:fld id="{2635922C-7146-4E60-ACFE-97848480F3C7}" type="slidenum">
              <a:rPr lang="fr-FR" smtClean="0"/>
              <a:pPr/>
              <a:t>‹N°›</a:t>
            </a:fld>
            <a:endParaRPr lang="fr-FR"/>
          </a:p>
        </p:txBody>
      </p:sp>
      <p:sp>
        <p:nvSpPr>
          <p:cNvPr id="8" name="Ellipse 7"/>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Ellipse 8"/>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76F3205E-C7B5-40A8-8319-3770C71BD16E}" type="datetimeFigureOut">
              <a:rPr lang="fr-FR" smtClean="0"/>
              <a:pPr/>
              <a:t>08/04/2026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635922C-7146-4E60-ACFE-97848480F3C7}"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3043853" y="-54"/>
            <a:ext cx="9144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3437856" y="2600325"/>
            <a:ext cx="8534400" cy="2286000"/>
          </a:xfrm>
        </p:spPr>
        <p:txBody>
          <a:bodyPr anchor="t"/>
          <a:lstStyle>
            <a:lvl1pPr algn="l">
              <a:lnSpc>
                <a:spcPts val="4500"/>
              </a:lnSpc>
              <a:buNone/>
              <a:defRPr sz="4000" b="1" cap="all"/>
            </a:lvl1pPr>
            <a:extLst/>
          </a:lstStyle>
          <a:p>
            <a:r>
              <a:rPr kumimoji="0" lang="fr-FR"/>
              <a:t>Cliquez pour modifier le style du titre</a:t>
            </a:r>
            <a:endParaRPr kumimoji="0" lang="en-US"/>
          </a:p>
        </p:txBody>
      </p:sp>
      <p:sp>
        <p:nvSpPr>
          <p:cNvPr id="3" name="Espace réservé du texte 2"/>
          <p:cNvSpPr>
            <a:spLocks noGrp="1"/>
          </p:cNvSpPr>
          <p:nvPr>
            <p:ph type="body" idx="1"/>
          </p:nvPr>
        </p:nvSpPr>
        <p:spPr>
          <a:xfrm>
            <a:off x="3437856" y="1066800"/>
            <a:ext cx="85344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a:t>Cliquez pour modifier les styles du texte du masque</a:t>
            </a:r>
          </a:p>
        </p:txBody>
      </p:sp>
      <p:sp>
        <p:nvSpPr>
          <p:cNvPr id="4" name="Espace réservé de la date 3"/>
          <p:cNvSpPr>
            <a:spLocks noGrp="1"/>
          </p:cNvSpPr>
          <p:nvPr>
            <p:ph type="dt" sz="half" idx="10"/>
          </p:nvPr>
        </p:nvSpPr>
        <p:spPr/>
        <p:txBody>
          <a:bodyPr/>
          <a:lstStyle/>
          <a:p>
            <a:fld id="{76F3205E-C7B5-40A8-8319-3770C71BD16E}" type="datetimeFigureOut">
              <a:rPr lang="fr-FR" smtClean="0"/>
              <a:pPr/>
              <a:t>08/04/2026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635922C-7146-4E60-ACFE-97848480F3C7}" type="slidenum">
              <a:rPr lang="fr-FR" smtClean="0"/>
              <a:pPr/>
              <a:t>‹N°›</a:t>
            </a:fld>
            <a:endParaRPr lang="fr-FR"/>
          </a:p>
        </p:txBody>
      </p:sp>
      <p:sp>
        <p:nvSpPr>
          <p:cNvPr id="10" name="Rectangle 9"/>
          <p:cNvSpPr/>
          <p:nvPr/>
        </p:nvSpPr>
        <p:spPr bwMode="invGray">
          <a:xfrm>
            <a:off x="3048000" y="0"/>
            <a:ext cx="1016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Ellipse 7"/>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Ellipse 8"/>
          <p:cNvSpPr/>
          <p:nvPr/>
        </p:nvSpPr>
        <p:spPr>
          <a:xfrm>
            <a:off x="3210752" y="2745870"/>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914144" y="274320"/>
            <a:ext cx="9997440" cy="1143000"/>
          </a:xfrm>
        </p:spPr>
        <p:txBody>
          <a:bodyPr/>
          <a:lstStyle/>
          <a:p>
            <a:r>
              <a:rPr kumimoji="0" lang="fr-FR"/>
              <a:t>Cliquez pour modifier le style du titre</a:t>
            </a:r>
            <a:endParaRPr kumimoji="0" lang="en-US"/>
          </a:p>
        </p:txBody>
      </p:sp>
      <p:sp>
        <p:nvSpPr>
          <p:cNvPr id="3" name="Espace réservé du contenu 2"/>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76F3205E-C7B5-40A8-8319-3770C71BD16E}" type="datetimeFigureOut">
              <a:rPr lang="fr-FR" smtClean="0"/>
              <a:pPr/>
              <a:t>08/04/2026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635922C-7146-4E60-ACFE-97848480F3C7}"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09600" y="5160336"/>
            <a:ext cx="10972800" cy="1143000"/>
          </a:xfrm>
        </p:spPr>
        <p:txBody>
          <a:bodyPr anchor="ctr"/>
          <a:lstStyle>
            <a:lvl1pPr algn="ctr">
              <a:defRPr sz="4500" b="1" cap="none" baseline="0"/>
            </a:lvl1pPr>
            <a:extLst/>
          </a:lstStyle>
          <a:p>
            <a:r>
              <a:rPr kumimoji="0" lang="fr-FR"/>
              <a:t>Cliquez pour modifier le style du titre</a:t>
            </a:r>
            <a:endParaRPr kumimoji="0" lang="en-US"/>
          </a:p>
        </p:txBody>
      </p:sp>
      <p:sp>
        <p:nvSpPr>
          <p:cNvPr id="3" name="Espace réservé du texte 2"/>
          <p:cNvSpPr>
            <a:spLocks noGrp="1"/>
          </p:cNvSpPr>
          <p:nvPr>
            <p:ph type="body" idx="1"/>
          </p:nvPr>
        </p:nvSpPr>
        <p:spPr>
          <a:xfrm>
            <a:off x="60960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Cliquez pour modifier les styles du texte du masque</a:t>
            </a:r>
          </a:p>
        </p:txBody>
      </p:sp>
      <p:sp>
        <p:nvSpPr>
          <p:cNvPr id="4" name="Espace réservé du texte 3"/>
          <p:cNvSpPr>
            <a:spLocks noGrp="1"/>
          </p:cNvSpPr>
          <p:nvPr>
            <p:ph type="body" sz="half" idx="3"/>
          </p:nvPr>
        </p:nvSpPr>
        <p:spPr>
          <a:xfrm>
            <a:off x="621792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Cliquez pour modifier les styles du texte du masque</a:t>
            </a:r>
          </a:p>
        </p:txBody>
      </p:sp>
      <p:sp>
        <p:nvSpPr>
          <p:cNvPr id="5" name="Espace réservé du contenu 4"/>
          <p:cNvSpPr>
            <a:spLocks noGrp="1"/>
          </p:cNvSpPr>
          <p:nvPr>
            <p:ph sz="quarter" idx="2"/>
          </p:nvPr>
        </p:nvSpPr>
        <p:spPr>
          <a:xfrm>
            <a:off x="60960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621792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76F3205E-C7B5-40A8-8319-3770C71BD16E}" type="datetimeFigureOut">
              <a:rPr lang="fr-FR" smtClean="0"/>
              <a:pPr/>
              <a:t>08/04/2026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635922C-7146-4E60-ACFE-97848480F3C7}"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1914144" y="274320"/>
            <a:ext cx="9997440" cy="1143000"/>
          </a:xfrm>
        </p:spPr>
        <p:txBody>
          <a:bodyPr anchor="ctr"/>
          <a:lstStyle/>
          <a:p>
            <a:r>
              <a:rPr kumimoji="0" lang="fr-FR"/>
              <a:t>Cliquez pour modifier le style du titre</a:t>
            </a:r>
            <a:endParaRPr kumimoji="0" lang="en-US"/>
          </a:p>
        </p:txBody>
      </p:sp>
      <p:sp>
        <p:nvSpPr>
          <p:cNvPr id="3" name="Espace réservé de la date 2"/>
          <p:cNvSpPr>
            <a:spLocks noGrp="1"/>
          </p:cNvSpPr>
          <p:nvPr>
            <p:ph type="dt" sz="half" idx="10"/>
          </p:nvPr>
        </p:nvSpPr>
        <p:spPr/>
        <p:txBody>
          <a:bodyPr/>
          <a:lstStyle/>
          <a:p>
            <a:fld id="{76F3205E-C7B5-40A8-8319-3770C71BD16E}" type="datetimeFigureOut">
              <a:rPr lang="fr-FR" smtClean="0"/>
              <a:pPr/>
              <a:t>08/04/2026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635922C-7146-4E60-ACFE-97848480F3C7}"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1353312" y="0"/>
            <a:ext cx="10838688"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Espace réservé de la date 1"/>
          <p:cNvSpPr>
            <a:spLocks noGrp="1"/>
          </p:cNvSpPr>
          <p:nvPr>
            <p:ph type="dt" sz="half" idx="10"/>
          </p:nvPr>
        </p:nvSpPr>
        <p:spPr/>
        <p:txBody>
          <a:bodyPr/>
          <a:lstStyle/>
          <a:p>
            <a:fld id="{76F3205E-C7B5-40A8-8319-3770C71BD16E}" type="datetimeFigureOut">
              <a:rPr lang="fr-FR" smtClean="0"/>
              <a:pPr/>
              <a:t>08/04/2026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635922C-7146-4E60-ACFE-97848480F3C7}" type="slidenum">
              <a:rPr lang="fr-FR" smtClean="0"/>
              <a:pPr/>
              <a:t>‹N°›</a:t>
            </a:fld>
            <a:endParaRPr lang="fr-FR"/>
          </a:p>
        </p:txBody>
      </p:sp>
      <p:sp>
        <p:nvSpPr>
          <p:cNvPr id="6" name="Rectangle 5"/>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0" y="216778"/>
            <a:ext cx="5080000" cy="1162050"/>
          </a:xfrm>
          <a:ln>
            <a:noFill/>
          </a:ln>
        </p:spPr>
        <p:txBody>
          <a:bodyPr anchor="b"/>
          <a:lstStyle>
            <a:lvl1pPr algn="l">
              <a:lnSpc>
                <a:spcPts val="2000"/>
              </a:lnSpc>
              <a:buNone/>
              <a:defRPr sz="2200" b="1" cap="all" baseline="0"/>
            </a:lvl1pPr>
            <a:extLst/>
          </a:lstStyle>
          <a:p>
            <a:r>
              <a:rPr kumimoji="0" lang="fr-FR"/>
              <a:t>Cliquez pour modifier le style du titre</a:t>
            </a:r>
            <a:endParaRPr kumimoji="0" lang="en-US"/>
          </a:p>
        </p:txBody>
      </p:sp>
      <p:sp>
        <p:nvSpPr>
          <p:cNvPr id="3" name="Espace réservé du texte 2"/>
          <p:cNvSpPr>
            <a:spLocks noGrp="1"/>
          </p:cNvSpPr>
          <p:nvPr>
            <p:ph type="body" idx="2"/>
          </p:nvPr>
        </p:nvSpPr>
        <p:spPr>
          <a:xfrm>
            <a:off x="609600" y="1406964"/>
            <a:ext cx="508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a:t>Cliquez pour modifier les styles du texte du masque</a:t>
            </a:r>
          </a:p>
        </p:txBody>
      </p:sp>
      <p:sp>
        <p:nvSpPr>
          <p:cNvPr id="4" name="Espace réservé du contenu 3"/>
          <p:cNvSpPr>
            <a:spLocks noGrp="1"/>
          </p:cNvSpPr>
          <p:nvPr>
            <p:ph sz="half" idx="1"/>
          </p:nvPr>
        </p:nvSpPr>
        <p:spPr>
          <a:xfrm>
            <a:off x="609600" y="2133601"/>
            <a:ext cx="108712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76F3205E-C7B5-40A8-8319-3770C71BD16E}" type="datetimeFigureOut">
              <a:rPr lang="fr-FR" smtClean="0"/>
              <a:pPr/>
              <a:t>08/04/2026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635922C-7146-4E60-ACFE-97848480F3C7}"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7849195" y="1066800"/>
            <a:ext cx="3657600" cy="1981200"/>
          </a:xfrm>
        </p:spPr>
        <p:txBody>
          <a:bodyPr anchor="b">
            <a:noAutofit/>
          </a:bodyPr>
          <a:lstStyle>
            <a:lvl1pPr algn="l">
              <a:buNone/>
              <a:defRPr sz="2100" b="1">
                <a:effectLst/>
              </a:defRPr>
            </a:lvl1pPr>
            <a:extLst/>
          </a:lstStyle>
          <a:p>
            <a:r>
              <a:rPr kumimoji="0" lang="fr-FR"/>
              <a:t>Cliquez pour modifier le style du titre</a:t>
            </a:r>
            <a:endParaRPr kumimoji="0" lang="en-US"/>
          </a:p>
        </p:txBody>
      </p:sp>
      <p:sp>
        <p:nvSpPr>
          <p:cNvPr id="5" name="Espace réservé de la date 4"/>
          <p:cNvSpPr>
            <a:spLocks noGrp="1"/>
          </p:cNvSpPr>
          <p:nvPr>
            <p:ph type="dt" sz="half" idx="10"/>
          </p:nvPr>
        </p:nvSpPr>
        <p:spPr/>
        <p:txBody>
          <a:bodyPr/>
          <a:lstStyle/>
          <a:p>
            <a:fld id="{76F3205E-C7B5-40A8-8319-3770C71BD16E}" type="datetimeFigureOut">
              <a:rPr lang="fr-FR" smtClean="0"/>
              <a:pPr/>
              <a:t>08/04/2026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635922C-7146-4E60-ACFE-97848480F3C7}" type="slidenum">
              <a:rPr lang="fr-FR" smtClean="0"/>
              <a:pPr/>
              <a:t>‹N°›</a:t>
            </a:fld>
            <a:endParaRPr lang="fr-FR"/>
          </a:p>
        </p:txBody>
      </p:sp>
      <p:sp>
        <p:nvSpPr>
          <p:cNvPr id="8" name="Rectangle 7"/>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Espace réservé pour une image  2"/>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fr-FR"/>
              <a:t>Cliquez sur l'icône pour ajouter une image</a:t>
            </a:r>
            <a:endParaRPr kumimoji="0" lang="en-US" dirty="0"/>
          </a:p>
        </p:txBody>
      </p:sp>
      <p:sp>
        <p:nvSpPr>
          <p:cNvPr id="9" name="Organigramme : Processus 8"/>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Organigramme : Processus 9"/>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Espace réservé du texte 3"/>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fr-FR"/>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76F3205E-C7B5-40A8-8319-3770C71BD16E}" type="datetimeFigureOut">
              <a:rPr lang="fr-FR" smtClean="0"/>
              <a:pPr/>
              <a:t>08/04/2026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635922C-7146-4E60-ACFE-97848480F3C7}"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9144000" y="274640"/>
            <a:ext cx="2438400" cy="5851525"/>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1524000" y="274641"/>
            <a:ext cx="7416800" cy="5851525"/>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76F3205E-C7B5-40A8-8319-3770C71BD16E}" type="datetimeFigureOut">
              <a:rPr lang="fr-FR" smtClean="0"/>
              <a:pPr/>
              <a:t>08/04/2026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635922C-7146-4E60-ACFE-97848480F3C7}"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ecteurs 6"/>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Ellipse 7"/>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Bouée 10"/>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Espace réservé du titre 4"/>
          <p:cNvSpPr>
            <a:spLocks noGrp="1"/>
          </p:cNvSpPr>
          <p:nvPr>
            <p:ph type="title"/>
          </p:nvPr>
        </p:nvSpPr>
        <p:spPr>
          <a:xfrm>
            <a:off x="1914144" y="274638"/>
            <a:ext cx="9997440" cy="1143000"/>
          </a:xfrm>
          <a:prstGeom prst="rect">
            <a:avLst/>
          </a:prstGeom>
        </p:spPr>
        <p:txBody>
          <a:bodyPr anchor="ctr">
            <a:normAutofit/>
          </a:bodyPr>
          <a:lstStyle/>
          <a:p>
            <a:r>
              <a:rPr kumimoji="0" lang="fr-FR"/>
              <a:t>Cliquez pour modifier le style du titre</a:t>
            </a:r>
            <a:endParaRPr kumimoji="0" lang="en-US"/>
          </a:p>
        </p:txBody>
      </p:sp>
      <p:sp>
        <p:nvSpPr>
          <p:cNvPr id="9" name="Espace réservé du texte 8"/>
          <p:cNvSpPr>
            <a:spLocks noGrp="1"/>
          </p:cNvSpPr>
          <p:nvPr>
            <p:ph type="body" idx="1"/>
          </p:nvPr>
        </p:nvSpPr>
        <p:spPr>
          <a:xfrm>
            <a:off x="1914144" y="1447800"/>
            <a:ext cx="9997440" cy="4800600"/>
          </a:xfrm>
          <a:prstGeom prst="rect">
            <a:avLst/>
          </a:prstGeom>
        </p:spPr>
        <p:txBody>
          <a:bodyPr>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24" name="Espace réservé de la date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6F3205E-C7B5-40A8-8319-3770C71BD16E}" type="datetimeFigureOut">
              <a:rPr lang="fr-FR" smtClean="0"/>
              <a:pPr/>
              <a:t>08/04/2026</a:t>
            </a:fld>
            <a:endParaRPr lang="fr-FR"/>
          </a:p>
        </p:txBody>
      </p:sp>
      <p:sp>
        <p:nvSpPr>
          <p:cNvPr id="10" name="Espace réservé du pied de page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fr-FR"/>
          </a:p>
        </p:txBody>
      </p:sp>
      <p:sp>
        <p:nvSpPr>
          <p:cNvPr id="22" name="Espace réservé du numéro de diapositive 21"/>
          <p:cNvSpPr>
            <a:spLocks noGrp="1"/>
          </p:cNvSpPr>
          <p:nvPr>
            <p:ph type="sldNum" sz="quarter" idx="4"/>
          </p:nvPr>
        </p:nvSpPr>
        <p:spPr>
          <a:xfrm>
            <a:off x="11484864" y="6305550"/>
            <a:ext cx="6096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2635922C-7146-4E60-ACFE-97848480F3C7}" type="slidenum">
              <a:rPr lang="fr-FR" smtClean="0"/>
              <a:pPr/>
              <a:t>‹N°›</a:t>
            </a:fld>
            <a:endParaRPr lang="fr-FR"/>
          </a:p>
        </p:txBody>
      </p:sp>
      <p:sp>
        <p:nvSpPr>
          <p:cNvPr id="15" name="Rectangle 14"/>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F57E04-F01D-37DE-7F21-D219B520BD63}"/>
              </a:ext>
            </a:extLst>
          </p:cNvPr>
          <p:cNvSpPr>
            <a:spLocks noGrp="1"/>
          </p:cNvSpPr>
          <p:nvPr>
            <p:ph type="ctrTitle"/>
          </p:nvPr>
        </p:nvSpPr>
        <p:spPr>
          <a:xfrm>
            <a:off x="5605077" y="216762"/>
            <a:ext cx="6586923" cy="2372168"/>
          </a:xfrm>
        </p:spPr>
        <p:txBody>
          <a:bodyPr>
            <a:normAutofit/>
          </a:bodyPr>
          <a:lstStyle/>
          <a:p>
            <a:pPr algn="ctr">
              <a:lnSpc>
                <a:spcPct val="90000"/>
              </a:lnSpc>
            </a:pPr>
            <a:r>
              <a:rPr lang="fr-FR" sz="3800" b="1" i="1" u="sng" dirty="0">
                <a:solidFill>
                  <a:srgbClr val="00B0F0"/>
                </a:solidFill>
              </a:rPr>
              <a:t>PRESENTATION </a:t>
            </a:r>
            <a:br>
              <a:rPr lang="fr-FR" sz="3800" b="1" i="1" u="sng" dirty="0">
                <a:solidFill>
                  <a:srgbClr val="00B0F0"/>
                </a:solidFill>
              </a:rPr>
            </a:br>
            <a:r>
              <a:rPr lang="fr-FR" sz="3800" b="1" i="1" u="sng" dirty="0">
                <a:solidFill>
                  <a:srgbClr val="00B0F0"/>
                </a:solidFill>
              </a:rPr>
              <a:t>OF MY IT CAREER </a:t>
            </a:r>
            <a:br>
              <a:rPr lang="fr-FR" sz="3800" b="1" i="1" u="sng" dirty="0">
                <a:solidFill>
                  <a:srgbClr val="00B0F0"/>
                </a:solidFill>
              </a:rPr>
            </a:br>
            <a:r>
              <a:rPr lang="fr-FR" sz="3800" b="1" i="1" u="sng" dirty="0">
                <a:solidFill>
                  <a:srgbClr val="00B0F0"/>
                </a:solidFill>
              </a:rPr>
              <a:t>AND RESEARCH INTERESTS</a:t>
            </a:r>
          </a:p>
        </p:txBody>
      </p:sp>
      <p:sp>
        <p:nvSpPr>
          <p:cNvPr id="3" name="Sous-titre 2">
            <a:extLst>
              <a:ext uri="{FF2B5EF4-FFF2-40B4-BE49-F238E27FC236}">
                <a16:creationId xmlns:a16="http://schemas.microsoft.com/office/drawing/2014/main" id="{1AFA39E3-9ABB-3F05-F29C-4E9073578AAC}"/>
              </a:ext>
            </a:extLst>
          </p:cNvPr>
          <p:cNvSpPr>
            <a:spLocks noGrp="1"/>
          </p:cNvSpPr>
          <p:nvPr>
            <p:ph type="subTitle" idx="1"/>
          </p:nvPr>
        </p:nvSpPr>
        <p:spPr>
          <a:xfrm>
            <a:off x="6319478" y="3227679"/>
            <a:ext cx="5295873" cy="1096899"/>
          </a:xfrm>
        </p:spPr>
        <p:txBody>
          <a:bodyPr>
            <a:normAutofit/>
          </a:bodyPr>
          <a:lstStyle/>
          <a:p>
            <a:pPr algn="ctr"/>
            <a:r>
              <a:rPr lang="fr-FR" sz="2200" b="1" i="1" u="sng" dirty="0">
                <a:solidFill>
                  <a:srgbClr val="00B0F0"/>
                </a:solidFill>
              </a:rPr>
              <a:t>BY: ELBATJI YASMINE AMAL</a:t>
            </a:r>
          </a:p>
          <a:p>
            <a:pPr algn="ctr"/>
            <a:r>
              <a:rPr lang="fr-FR" sz="2200" b="1" i="1" u="sng" dirty="0">
                <a:solidFill>
                  <a:srgbClr val="00B0F0"/>
                </a:solidFill>
              </a:rPr>
              <a:t>FACILITATOR AND ENGINEER</a:t>
            </a:r>
          </a:p>
        </p:txBody>
      </p:sp>
      <p:pic>
        <p:nvPicPr>
          <p:cNvPr id="5" name="Image 4" descr="Une image contenant ampoule, jaune, léger&#10;&#10;Description générée automatiquement">
            <a:extLst>
              <a:ext uri="{FF2B5EF4-FFF2-40B4-BE49-F238E27FC236}">
                <a16:creationId xmlns:a16="http://schemas.microsoft.com/office/drawing/2014/main" id="{252EA960-EB38-9455-85AF-DA9A8ED809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5696712" cy="6780403"/>
          </a:xfrm>
          <a:prstGeom prst="rect">
            <a:avLst/>
          </a:prstGeom>
        </p:spPr>
      </p:pic>
    </p:spTree>
    <p:extLst>
      <p:ext uri="{BB962C8B-B14F-4D97-AF65-F5344CB8AC3E}">
        <p14:creationId xmlns:p14="http://schemas.microsoft.com/office/powerpoint/2010/main" val="2109894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CB0A9B-B9E9-79B3-F503-70E89053F3A3}"/>
              </a:ext>
            </a:extLst>
          </p:cNvPr>
          <p:cNvSpPr>
            <a:spLocks noGrp="1"/>
          </p:cNvSpPr>
          <p:nvPr>
            <p:ph type="ctrTitle"/>
          </p:nvPr>
        </p:nvSpPr>
        <p:spPr>
          <a:xfrm>
            <a:off x="1900854" y="2260944"/>
            <a:ext cx="9875520" cy="1472184"/>
          </a:xfrm>
        </p:spPr>
        <p:txBody>
          <a:bodyPr/>
          <a:lstStyle/>
          <a:p>
            <a:pPr algn="ctr"/>
            <a:r>
              <a:rPr lang="fr-FR" b="1" i="1" u="sng" cap="all" dirty="0">
                <a:solidFill>
                  <a:srgbClr val="00B0F0"/>
                </a:solidFill>
              </a:rPr>
              <a:t>1-Academic </a:t>
            </a:r>
            <a:r>
              <a:rPr lang="fr-FR" b="1" i="1" u="sng" cap="all" dirty="0" err="1">
                <a:solidFill>
                  <a:srgbClr val="00B0F0"/>
                </a:solidFill>
              </a:rPr>
              <a:t>experience</a:t>
            </a:r>
            <a:r>
              <a:rPr lang="fr-FR" b="1" i="1" u="sng" cap="all" dirty="0">
                <a:solidFill>
                  <a:srgbClr val="00B0F0"/>
                </a:solidFill>
              </a:rPr>
              <a:t> </a:t>
            </a:r>
            <a:br>
              <a:rPr lang="fr-FR" b="1" i="1" u="sng" cap="all" dirty="0">
                <a:solidFill>
                  <a:srgbClr val="00B0F0"/>
                </a:solidFill>
              </a:rPr>
            </a:br>
            <a:r>
              <a:rPr lang="fr-FR" b="1" i="1" u="sng" cap="all" dirty="0">
                <a:solidFill>
                  <a:srgbClr val="00B0F0"/>
                </a:solidFill>
              </a:rPr>
              <a:t>and skills</a:t>
            </a:r>
          </a:p>
        </p:txBody>
      </p:sp>
    </p:spTree>
    <p:extLst>
      <p:ext uri="{BB962C8B-B14F-4D97-AF65-F5344CB8AC3E}">
        <p14:creationId xmlns:p14="http://schemas.microsoft.com/office/powerpoint/2010/main" val="146746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DA0F0E-A1CE-2F47-9887-17F9192F4CE2}"/>
              </a:ext>
            </a:extLst>
          </p:cNvPr>
          <p:cNvSpPr>
            <a:spLocks noGrp="1"/>
          </p:cNvSpPr>
          <p:nvPr>
            <p:ph type="title"/>
          </p:nvPr>
        </p:nvSpPr>
        <p:spPr>
          <a:xfrm>
            <a:off x="185260" y="4511006"/>
            <a:ext cx="11340148" cy="1934260"/>
          </a:xfrm>
        </p:spPr>
        <p:txBody>
          <a:bodyPr>
            <a:normAutofit fontScale="90000"/>
          </a:bodyPr>
          <a:lstStyle/>
          <a:p>
            <a:pPr>
              <a:lnSpc>
                <a:spcPct val="120000"/>
              </a:lnSpc>
              <a:spcAft>
                <a:spcPts val="1000"/>
              </a:spcAft>
              <a:tabLst>
                <a:tab pos="628650" algn="l"/>
              </a:tabLst>
            </a:pPr>
            <a:r>
              <a:rPr lang="en-US" sz="1800" b="1" i="1" u="sng"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SKILLS</a:t>
            </a:r>
            <a:br>
              <a:rPr lang="fr-FR" sz="1800" dirty="0">
                <a:effectLst/>
                <a:latin typeface="Aptos" panose="020B0004020202020204" pitchFamily="34" charset="0"/>
                <a:ea typeface="Times New Roman" panose="02020603050405020304" pitchFamily="18" charset="0"/>
                <a:cs typeface="Times New Roman" panose="02020603050405020304" pitchFamily="18" charset="0"/>
              </a:rPr>
            </a:b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Team Leadership, </a:t>
            </a:r>
            <a:r>
              <a:rPr lang="en-US" sz="2200" dirty="0">
                <a:solidFill>
                  <a:srgbClr val="3D3D3D"/>
                </a:solidFill>
                <a:effectLst/>
                <a:latin typeface="Times New Roman" panose="02020603050405020304" pitchFamily="18" charset="0"/>
                <a:ea typeface="Times New Roman" panose="02020603050405020304" pitchFamily="18" charset="0"/>
                <a:cs typeface="Times New Roman" panose="02020603050405020304" pitchFamily="18" charset="0"/>
              </a:rPr>
              <a:t>Professional</a:t>
            </a:r>
            <a:r>
              <a:rPr lang="en-US" sz="2200" dirty="0">
                <a:solidFill>
                  <a:srgbClr val="3D3D3D"/>
                </a:solidFill>
                <a:effectLst/>
                <a:latin typeface="IBM Plex Sans" panose="020B0503050203000203" pitchFamily="34" charset="0"/>
                <a:ea typeface="Times New Roman" panose="02020603050405020304" pitchFamily="18" charset="0"/>
                <a:cs typeface="Times New Roman" panose="02020603050405020304" pitchFamily="18" charset="0"/>
              </a:rPr>
              <a:t>, </a:t>
            </a: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Engineering Management, University Lecturing, Delivering Presentations, Conducting Research, Training and Mentoring to students, Supervising projects,  Collective Intelligence and Diversity, IT Project Management, Emotional Intelligence, Engineering Innovation, Writing publications, Empathy and Ethics, Data Analysis, Development and Deployment of IT projects.</a:t>
            </a:r>
            <a:br>
              <a:rPr lang="fr-FR" sz="2200" dirty="0">
                <a:effectLst/>
                <a:latin typeface="Aptos" panose="020B0004020202020204" pitchFamily="34" charset="0"/>
                <a:ea typeface="Times New Roman" panose="02020603050405020304" pitchFamily="18" charset="0"/>
                <a:cs typeface="Times New Roman" panose="02020603050405020304" pitchFamily="18" charset="0"/>
              </a:rPr>
            </a:br>
            <a:endParaRPr lang="fr-FR" sz="2200" dirty="0"/>
          </a:p>
        </p:txBody>
      </p:sp>
      <p:sp>
        <p:nvSpPr>
          <p:cNvPr id="3" name="Espace réservé du contenu 2">
            <a:extLst>
              <a:ext uri="{FF2B5EF4-FFF2-40B4-BE49-F238E27FC236}">
                <a16:creationId xmlns:a16="http://schemas.microsoft.com/office/drawing/2014/main" id="{B13919A8-6B37-DE69-B2CC-2EAA89B8AAF3}"/>
              </a:ext>
            </a:extLst>
          </p:cNvPr>
          <p:cNvSpPr>
            <a:spLocks noGrp="1"/>
          </p:cNvSpPr>
          <p:nvPr>
            <p:ph idx="1"/>
          </p:nvPr>
        </p:nvSpPr>
        <p:spPr>
          <a:xfrm>
            <a:off x="185260" y="1073763"/>
            <a:ext cx="11743830" cy="3141622"/>
          </a:xfrm>
        </p:spPr>
        <p:txBody>
          <a:bodyPr>
            <a:normAutofit fontScale="77500" lnSpcReduction="20000"/>
          </a:bodyPr>
          <a:lstStyle/>
          <a:p>
            <a:pPr marL="0" indent="0" algn="just">
              <a:buNone/>
            </a:pP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Highly skilled </a:t>
            </a:r>
            <a:r>
              <a:rPr lang="en-US" b="1" i="1" u="sng"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project manager </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with a proven track record of successfully overseeing and executing projects from conception to completion. Eager to contribute my expertise to a dynamic team environment</a:t>
            </a:r>
            <a:r>
              <a:rPr lang="en-US" dirty="0">
                <a:solidFill>
                  <a:srgbClr val="3F3F3F"/>
                </a:solidFill>
                <a:effectLst/>
                <a:latin typeface="Tahoma" panose="020B0604030504040204" pitchFamily="34" charset="0"/>
                <a:ea typeface="Times New Roman" panose="02020603050405020304" pitchFamily="18" charset="0"/>
                <a:cs typeface="Times New Roman" panose="02020603050405020304" pitchFamily="18" charset="0"/>
              </a:rPr>
              <a:t>. </a:t>
            </a:r>
            <a:r>
              <a:rPr lang="en-US" dirty="0">
                <a:solidFill>
                  <a:srgbClr val="374151"/>
                </a:solidFill>
                <a:effectLst/>
                <a:latin typeface="Times New Roman" panose="02020603050405020304" pitchFamily="18" charset="0"/>
                <a:ea typeface="Times New Roman" panose="02020603050405020304" pitchFamily="18" charset="0"/>
                <a:cs typeface="Times New Roman" panose="02020603050405020304" pitchFamily="18" charset="0"/>
              </a:rPr>
              <a:t>I am currently a project manager and facilitator with over </a:t>
            </a:r>
            <a:r>
              <a:rPr lang="en-US" b="1" i="1" u="sng"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b="1" i="1" u="sng"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5</a:t>
            </a:r>
            <a:r>
              <a:rPr lang="en-US" b="1" i="1" u="sng"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 years of experience at the Ministry of Tourism in Morocco</a:t>
            </a:r>
            <a:r>
              <a:rPr lang="en-US" dirty="0">
                <a:solidFill>
                  <a:srgbClr val="374151"/>
                </a:solidFill>
                <a:effectLst/>
                <a:latin typeface="Times New Roman" panose="02020603050405020304" pitchFamily="18" charset="0"/>
                <a:ea typeface="Times New Roman" panose="02020603050405020304" pitchFamily="18" charset="0"/>
                <a:cs typeface="Times New Roman" panose="02020603050405020304" pitchFamily="18" charset="0"/>
              </a:rPr>
              <a:t>, where I manage project development and IT systems. I have also lectured at various institutions, including the University of Plymouth and Al Akhawayn University, focusing on programming and computer skills. I hold a Master's in Computer Networks and a Bachelor's in Software Engineering, along with certifications in PMP, ITIL, and PowerBI. I am fluent in Arabic, English, and French, and I have strong competencies in project management, team leadership, and IT project development.</a:t>
            </a:r>
            <a:endParaRPr lang="fr-FR"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fr-FR" dirty="0"/>
          </a:p>
        </p:txBody>
      </p:sp>
      <p:sp>
        <p:nvSpPr>
          <p:cNvPr id="4" name="ZoneTexte 3">
            <a:extLst>
              <a:ext uri="{FF2B5EF4-FFF2-40B4-BE49-F238E27FC236}">
                <a16:creationId xmlns:a16="http://schemas.microsoft.com/office/drawing/2014/main" id="{8EEC60EB-024F-A9E3-AF24-1A5DA15E1366}"/>
              </a:ext>
            </a:extLst>
          </p:cNvPr>
          <p:cNvSpPr txBox="1"/>
          <p:nvPr/>
        </p:nvSpPr>
        <p:spPr>
          <a:xfrm>
            <a:off x="2834640" y="412734"/>
            <a:ext cx="6228420" cy="477054"/>
          </a:xfrm>
          <a:prstGeom prst="rect">
            <a:avLst/>
          </a:prstGeom>
          <a:noFill/>
        </p:spPr>
        <p:txBody>
          <a:bodyPr wrap="square" rtlCol="0">
            <a:spAutoFit/>
          </a:bodyPr>
          <a:lstStyle/>
          <a:p>
            <a:r>
              <a:rPr lang="fr-FR" sz="2500" b="1" i="1" u="sng" dirty="0">
                <a:solidFill>
                  <a:srgbClr val="00B0F0"/>
                </a:solidFill>
              </a:rPr>
              <a:t>DATA ANALYST AND AI EXPERT PROFILE</a:t>
            </a:r>
          </a:p>
        </p:txBody>
      </p:sp>
    </p:spTree>
    <p:extLst>
      <p:ext uri="{BB962C8B-B14F-4D97-AF65-F5344CB8AC3E}">
        <p14:creationId xmlns:p14="http://schemas.microsoft.com/office/powerpoint/2010/main" val="16786158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B47DF-3240-5284-54D9-F78CAF286B2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4316A9D-BB08-DF31-FF7C-8705CA1E5BCD}"/>
              </a:ext>
            </a:extLst>
          </p:cNvPr>
          <p:cNvSpPr>
            <a:spLocks noGrp="1"/>
          </p:cNvSpPr>
          <p:nvPr>
            <p:ph type="ctrTitle"/>
          </p:nvPr>
        </p:nvSpPr>
        <p:spPr>
          <a:xfrm>
            <a:off x="1851508" y="1788916"/>
            <a:ext cx="9875520" cy="1472184"/>
          </a:xfrm>
        </p:spPr>
        <p:txBody>
          <a:bodyPr/>
          <a:lstStyle/>
          <a:p>
            <a:pPr algn="ctr"/>
            <a:r>
              <a:rPr lang="fr-FR" b="1" i="1" u="sng" dirty="0">
                <a:solidFill>
                  <a:srgbClr val="00B0F0"/>
                </a:solidFill>
              </a:rPr>
              <a:t>2-RESEARCH AND CAREER GOALS</a:t>
            </a:r>
          </a:p>
        </p:txBody>
      </p:sp>
    </p:spTree>
    <p:extLst>
      <p:ext uri="{BB962C8B-B14F-4D97-AF65-F5344CB8AC3E}">
        <p14:creationId xmlns:p14="http://schemas.microsoft.com/office/powerpoint/2010/main" val="3249972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B9EA69-1325-0931-2916-389776C86E6B}"/>
              </a:ext>
            </a:extLst>
          </p:cNvPr>
          <p:cNvSpPr>
            <a:spLocks noGrp="1"/>
          </p:cNvSpPr>
          <p:nvPr>
            <p:ph type="ctrTitle"/>
          </p:nvPr>
        </p:nvSpPr>
        <p:spPr>
          <a:xfrm>
            <a:off x="1334529" y="2853047"/>
            <a:ext cx="10752937" cy="2057400"/>
          </a:xfrm>
        </p:spPr>
        <p:txBody>
          <a:bodyPr>
            <a:noAutofit/>
          </a:bodyPr>
          <a:lstStyle/>
          <a:p>
            <a:pPr algn="l"/>
            <a:r>
              <a:rPr lang="en-US" sz="2000" dirty="0">
                <a:solidFill>
                  <a:schemeClr val="tx1"/>
                </a:solidFill>
              </a:rPr>
              <a:t>               </a:t>
            </a:r>
            <a:br>
              <a:rPr lang="en-US" sz="2000" dirty="0">
                <a:solidFill>
                  <a:schemeClr val="tx1"/>
                </a:solidFill>
              </a:rPr>
            </a:br>
            <a:br>
              <a:rPr lang="en-US" sz="2000" dirty="0">
                <a:solidFill>
                  <a:schemeClr val="tx1"/>
                </a:solidFill>
              </a:rPr>
            </a:br>
            <a:r>
              <a:rPr lang="en-US" sz="2000" dirty="0">
                <a:solidFill>
                  <a:schemeClr val="tx1"/>
                </a:solidFill>
              </a:rPr>
              <a:t>- My research interests are about </a:t>
            </a:r>
            <a:r>
              <a:rPr lang="en-US" sz="2000" b="1" dirty="0">
                <a:solidFill>
                  <a:schemeClr val="tx1"/>
                </a:solidFill>
              </a:rPr>
              <a:t>Sustainability modeling and Circular Economy </a:t>
            </a:r>
            <a:br>
              <a:rPr lang="en-US" sz="2000" b="1" dirty="0">
                <a:solidFill>
                  <a:schemeClr val="tx1"/>
                </a:solidFill>
              </a:rPr>
            </a:br>
            <a:r>
              <a:rPr lang="en-US" sz="2000" dirty="0">
                <a:solidFill>
                  <a:schemeClr val="tx1"/>
                </a:solidFill>
              </a:rPr>
              <a:t>-I am an Engineer and I have both a bachelor and a master in computer science. </a:t>
            </a:r>
            <a:br>
              <a:rPr lang="en-US" sz="2000" dirty="0">
                <a:solidFill>
                  <a:schemeClr val="tx1"/>
                </a:solidFill>
              </a:rPr>
            </a:br>
            <a:r>
              <a:rPr lang="en-US" sz="2000" dirty="0">
                <a:solidFill>
                  <a:schemeClr val="tx1"/>
                </a:solidFill>
              </a:rPr>
              <a:t>I am currently working in the Ministry of Tourism in Morocco as a project manager and a facilitator, </a:t>
            </a:r>
            <a:br>
              <a:rPr lang="en-US" sz="2000" dirty="0">
                <a:solidFill>
                  <a:schemeClr val="tx1"/>
                </a:solidFill>
              </a:rPr>
            </a:br>
            <a:r>
              <a:rPr lang="en-US" sz="2000" dirty="0">
                <a:solidFill>
                  <a:schemeClr val="tx1"/>
                </a:solidFill>
              </a:rPr>
              <a:t>and I have different certificates in project management, ITIL and PowerBI.</a:t>
            </a:r>
            <a:br>
              <a:rPr lang="en-US" sz="2000" dirty="0">
                <a:solidFill>
                  <a:schemeClr val="tx1"/>
                </a:solidFill>
              </a:rPr>
            </a:br>
            <a:br>
              <a:rPr lang="en-US" sz="2000" dirty="0">
                <a:solidFill>
                  <a:schemeClr val="tx1"/>
                </a:solidFill>
              </a:rPr>
            </a:br>
            <a:br>
              <a:rPr lang="en-US" sz="2000" dirty="0"/>
            </a:br>
            <a:r>
              <a:rPr lang="en-US" sz="2000" dirty="0"/>
              <a:t>-</a:t>
            </a:r>
            <a:r>
              <a:rPr lang="en-US" sz="2000" dirty="0">
                <a:solidFill>
                  <a:schemeClr val="tx1"/>
                </a:solidFill>
              </a:rPr>
              <a:t>I CAN PRESENT MY PORTFOLIO OF PROJECTS AND PUBLICATIONS, and I would be pleased to work on a new field of research in sustainability modeling and circular economy. I attended 2 conferences of the </a:t>
            </a:r>
            <a:r>
              <a:rPr lang="en-US" sz="2000" b="1" i="1" u="sng" dirty="0">
                <a:solidFill>
                  <a:schemeClr val="tx1"/>
                </a:solidFill>
              </a:rPr>
              <a:t>World Future Energy Summit in UAE</a:t>
            </a:r>
            <a:r>
              <a:rPr lang="en-US" sz="2000" b="1" dirty="0">
                <a:solidFill>
                  <a:schemeClr val="tx1"/>
                </a:solidFill>
              </a:rPr>
              <a:t>, </a:t>
            </a:r>
            <a:r>
              <a:rPr lang="en-US" sz="2000" dirty="0">
                <a:solidFill>
                  <a:schemeClr val="tx1"/>
                </a:solidFill>
              </a:rPr>
              <a:t>and I was amazed about the latest advancements in sustainability, and I would like to make it my new field of research.</a:t>
            </a:r>
            <a:br>
              <a:rPr lang="en-US" sz="2000" dirty="0">
                <a:solidFill>
                  <a:schemeClr val="tx1"/>
                </a:solidFill>
              </a:rPr>
            </a:br>
            <a:br>
              <a:rPr lang="en-US" sz="2000" dirty="0"/>
            </a:br>
            <a:endParaRPr lang="fr-FR" sz="2000" dirty="0"/>
          </a:p>
        </p:txBody>
      </p:sp>
      <p:sp>
        <p:nvSpPr>
          <p:cNvPr id="3" name="Sous-titre 2">
            <a:extLst>
              <a:ext uri="{FF2B5EF4-FFF2-40B4-BE49-F238E27FC236}">
                <a16:creationId xmlns:a16="http://schemas.microsoft.com/office/drawing/2014/main" id="{3EBA7D78-ED08-789A-2698-F0A31DF902DE}"/>
              </a:ext>
            </a:extLst>
          </p:cNvPr>
          <p:cNvSpPr>
            <a:spLocks noGrp="1"/>
          </p:cNvSpPr>
          <p:nvPr>
            <p:ph type="subTitle" idx="1"/>
          </p:nvPr>
        </p:nvSpPr>
        <p:spPr>
          <a:xfrm>
            <a:off x="1301392" y="4770626"/>
            <a:ext cx="11577892" cy="1947333"/>
          </a:xfrm>
        </p:spPr>
        <p:txBody>
          <a:bodyPr/>
          <a:lstStyle/>
          <a:p>
            <a:pPr algn="l">
              <a:lnSpc>
                <a:spcPts val="1200"/>
              </a:lnSpc>
              <a:spcAft>
                <a:spcPts val="1000"/>
              </a:spcAft>
            </a:pPr>
            <a:r>
              <a:rPr lang="en-US" sz="2000"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STRENGHTS </a:t>
            </a:r>
            <a:endParaRPr lang="fr-FR" sz="2000" dirty="0">
              <a:effectLst/>
              <a:latin typeface="Aptos" panose="020B0004020202020204" pitchFamily="34" charset="0"/>
              <a:ea typeface="Times New Roman" panose="02020603050405020304" pitchFamily="18" charset="0"/>
              <a:cs typeface="Times New Roman" panose="02020603050405020304" pitchFamily="18" charset="0"/>
            </a:endParaRPr>
          </a:p>
          <a:p>
            <a:pPr algn="just">
              <a:lnSpc>
                <a:spcPts val="1200"/>
              </a:lnSpc>
              <a:spcAft>
                <a:spcPts val="1000"/>
              </a:spcAf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Leadership skills, Problem-solving ability, Time management, Team collaboration, Risk management</a:t>
            </a:r>
            <a:endParaRPr lang="fr-FR" sz="2000" dirty="0">
              <a:effectLst/>
              <a:latin typeface="Aptos" panose="020B0004020202020204" pitchFamily="34" charset="0"/>
              <a:ea typeface="Times New Roman" panose="02020603050405020304" pitchFamily="18" charset="0"/>
              <a:cs typeface="Times New Roman" panose="02020603050405020304" pitchFamily="18" charset="0"/>
            </a:endParaRPr>
          </a:p>
          <a:p>
            <a:pPr algn="just">
              <a:lnSpc>
                <a:spcPts val="1200"/>
              </a:lnSpc>
              <a:spcAft>
                <a:spcPts val="1000"/>
              </a:spcAf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 Effective communication.</a:t>
            </a:r>
            <a:endParaRPr lang="fr-FR" sz="20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fr-FR" dirty="0"/>
          </a:p>
        </p:txBody>
      </p:sp>
      <p:sp>
        <p:nvSpPr>
          <p:cNvPr id="4" name="ZoneTexte 3">
            <a:extLst>
              <a:ext uri="{FF2B5EF4-FFF2-40B4-BE49-F238E27FC236}">
                <a16:creationId xmlns:a16="http://schemas.microsoft.com/office/drawing/2014/main" id="{52F5AEFF-CF2A-DA76-EDA8-F3D316457FCF}"/>
              </a:ext>
            </a:extLst>
          </p:cNvPr>
          <p:cNvSpPr txBox="1"/>
          <p:nvPr/>
        </p:nvSpPr>
        <p:spPr>
          <a:xfrm>
            <a:off x="4398032" y="30313"/>
            <a:ext cx="5012500" cy="430887"/>
          </a:xfrm>
          <a:prstGeom prst="rect">
            <a:avLst/>
          </a:prstGeom>
          <a:noFill/>
        </p:spPr>
        <p:txBody>
          <a:bodyPr wrap="square" rtlCol="0">
            <a:spAutoFit/>
          </a:bodyPr>
          <a:lstStyle/>
          <a:p>
            <a:r>
              <a:rPr lang="fr-FR" sz="2200" b="1" i="1" u="sng" dirty="0">
                <a:solidFill>
                  <a:srgbClr val="00B0F0"/>
                </a:solidFill>
              </a:rPr>
              <a:t>MY RESEARCH INTERESTS</a:t>
            </a:r>
          </a:p>
        </p:txBody>
      </p:sp>
    </p:spTree>
    <p:extLst>
      <p:ext uri="{BB962C8B-B14F-4D97-AF65-F5344CB8AC3E}">
        <p14:creationId xmlns:p14="http://schemas.microsoft.com/office/powerpoint/2010/main" val="24272453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6B63E4-5C79-A1E0-35F7-77C2DC60BD81}"/>
              </a:ext>
            </a:extLst>
          </p:cNvPr>
          <p:cNvSpPr>
            <a:spLocks noGrp="1"/>
          </p:cNvSpPr>
          <p:nvPr>
            <p:ph type="title"/>
          </p:nvPr>
        </p:nvSpPr>
        <p:spPr>
          <a:xfrm>
            <a:off x="5078499" y="-18288"/>
            <a:ext cx="2035001" cy="1320800"/>
          </a:xfrm>
        </p:spPr>
        <p:txBody>
          <a:bodyPr>
            <a:normAutofit/>
          </a:bodyPr>
          <a:lstStyle/>
          <a:p>
            <a:r>
              <a:rPr lang="en-US" sz="2200" b="1" i="1" u="sng"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Proposal Idea</a:t>
            </a:r>
            <a:endParaRPr lang="fr-FR" sz="2200" b="1" i="1" u="sng" dirty="0">
              <a:solidFill>
                <a:srgbClr val="00B0F0"/>
              </a:solidFill>
            </a:endParaRPr>
          </a:p>
        </p:txBody>
      </p:sp>
      <p:sp>
        <p:nvSpPr>
          <p:cNvPr id="3" name="Espace réservé du contenu 2">
            <a:extLst>
              <a:ext uri="{FF2B5EF4-FFF2-40B4-BE49-F238E27FC236}">
                <a16:creationId xmlns:a16="http://schemas.microsoft.com/office/drawing/2014/main" id="{EFBA8E52-60D9-6D4B-4FA6-C510B6F2F418}"/>
              </a:ext>
            </a:extLst>
          </p:cNvPr>
          <p:cNvSpPr>
            <a:spLocks noGrp="1"/>
          </p:cNvSpPr>
          <p:nvPr>
            <p:ph idx="1"/>
          </p:nvPr>
        </p:nvSpPr>
        <p:spPr>
          <a:xfrm>
            <a:off x="1408670" y="1037967"/>
            <a:ext cx="10635049" cy="3942582"/>
          </a:xfrm>
        </p:spPr>
        <p:txBody>
          <a:bodyPr>
            <a:normAutofit/>
          </a:bodyPr>
          <a:lstStyle/>
          <a:p>
            <a:r>
              <a:rPr lang="en-US" sz="1800" dirty="0">
                <a:effectLst/>
                <a:latin typeface="Times New Roman" panose="02020603050405020304" pitchFamily="18" charset="0"/>
                <a:ea typeface="Aptos" panose="020B0004020202020204" pitchFamily="34" charset="0"/>
                <a:cs typeface="Times New Roman" panose="02020603050405020304" pitchFamily="18" charset="0"/>
              </a:rPr>
              <a:t>I am interested in designing and developing </a:t>
            </a:r>
            <a:r>
              <a:rPr lang="en-US" sz="1800" b="1" i="1" u="sng" dirty="0">
                <a:effectLst/>
                <a:highlight>
                  <a:srgbClr val="00FFFF"/>
                </a:highlight>
                <a:latin typeface="Times New Roman" panose="02020603050405020304" pitchFamily="18" charset="0"/>
                <a:ea typeface="Aptos" panose="020B0004020202020204" pitchFamily="34" charset="0"/>
                <a:cs typeface="Times New Roman" panose="02020603050405020304" pitchFamily="18" charset="0"/>
              </a:rPr>
              <a:t>models using PowerBI for sustainability data analysis in real-time. </a:t>
            </a:r>
            <a:endParaRPr lang="en-US" b="1" i="1" u="sng" dirty="0">
              <a:highlight>
                <a:srgbClr val="00FFFF"/>
              </a:highlight>
              <a:latin typeface="Times New Roman" panose="02020603050405020304" pitchFamily="18" charset="0"/>
              <a:ea typeface="Aptos" panose="020B0004020202020204" pitchFamily="34" charset="0"/>
              <a:cs typeface="Times New Roman" panose="02020603050405020304" pitchFamily="18" charset="0"/>
            </a:endParaRPr>
          </a:p>
          <a:p>
            <a:r>
              <a:rPr lang="en-US" sz="1800" dirty="0">
                <a:effectLst/>
                <a:latin typeface="Times New Roman" panose="02020603050405020304" pitchFamily="18" charset="0"/>
                <a:ea typeface="Aptos" panose="020B0004020202020204" pitchFamily="34" charset="0"/>
                <a:cs typeface="Times New Roman" panose="02020603050405020304" pitchFamily="18" charset="0"/>
              </a:rPr>
              <a:t>PowerBI is an excellent tool to analyze and visualize sustainability</a:t>
            </a:r>
          </a:p>
          <a:p>
            <a:r>
              <a:rPr lang="en-US" sz="1800" dirty="0">
                <a:effectLst/>
                <a:latin typeface="Times New Roman" panose="02020603050405020304" pitchFamily="18" charset="0"/>
                <a:ea typeface="Aptos" panose="020B0004020202020204" pitchFamily="34" charset="0"/>
                <a:cs typeface="Times New Roman" panose="02020603050405020304" pitchFamily="18" charset="0"/>
              </a:rPr>
              <a:t>We can develop interactive dashboards to </a:t>
            </a:r>
            <a:r>
              <a:rPr lang="en-US" sz="1800" b="1" i="1" u="sng" dirty="0">
                <a:effectLst/>
                <a:latin typeface="Times New Roman" panose="02020603050405020304" pitchFamily="18" charset="0"/>
                <a:ea typeface="Aptos" panose="020B0004020202020204" pitchFamily="34" charset="0"/>
                <a:cs typeface="Times New Roman" panose="02020603050405020304" pitchFamily="18" charset="0"/>
              </a:rPr>
              <a:t>monitor environmental performance in real-time</a:t>
            </a:r>
            <a:r>
              <a:rPr lang="en-US" sz="1800" dirty="0">
                <a:effectLst/>
                <a:latin typeface="Times New Roman" panose="02020603050405020304" pitchFamily="18" charset="0"/>
                <a:ea typeface="Aptos" panose="020B0004020202020204" pitchFamily="34" charset="0"/>
                <a:cs typeface="Times New Roman" panose="02020603050405020304" pitchFamily="18" charset="0"/>
              </a:rPr>
              <a:t>.</a:t>
            </a:r>
          </a:p>
          <a:p>
            <a:pPr algn="just"/>
            <a:r>
              <a:rPr lang="en-US" sz="1800" dirty="0">
                <a:effectLst/>
                <a:latin typeface="Times New Roman" panose="02020603050405020304" pitchFamily="18" charset="0"/>
                <a:ea typeface="Aptos" panose="020B0004020202020204" pitchFamily="34" charset="0"/>
                <a:cs typeface="Times New Roman" panose="02020603050405020304" pitchFamily="18" charset="0"/>
              </a:rPr>
              <a:t>I plan to expand this framework by using </a:t>
            </a:r>
            <a:r>
              <a:rPr lang="en-US" sz="1800" b="1" i="1" u="sng" dirty="0">
                <a:effectLst/>
                <a:highlight>
                  <a:srgbClr val="00FFFF"/>
                </a:highlight>
                <a:latin typeface="Times New Roman" panose="02020603050405020304" pitchFamily="18" charset="0"/>
                <a:ea typeface="Aptos" panose="020B0004020202020204" pitchFamily="34" charset="0"/>
                <a:cs typeface="Times New Roman" panose="02020603050405020304" pitchFamily="18" charset="0"/>
              </a:rPr>
              <a:t>machine learning for predictive capabilities</a:t>
            </a:r>
            <a:r>
              <a:rPr lang="en-US" sz="1800" dirty="0">
                <a:effectLst/>
                <a:latin typeface="Times New Roman" panose="02020603050405020304" pitchFamily="18" charset="0"/>
                <a:ea typeface="Aptos" panose="020B0004020202020204" pitchFamily="34" charset="0"/>
                <a:cs typeface="Times New Roman" panose="02020603050405020304" pitchFamily="18" charset="0"/>
              </a:rPr>
              <a:t>. Machine learning will improve the analysis and prediction of sustainability metrics by using patterns and trends. </a:t>
            </a:r>
          </a:p>
          <a:p>
            <a:pPr algn="just"/>
            <a:r>
              <a:rPr lang="en-US" sz="1800" dirty="0">
                <a:effectLst/>
                <a:latin typeface="Times New Roman" panose="02020603050405020304" pitchFamily="18" charset="0"/>
                <a:ea typeface="Aptos" panose="020B0004020202020204" pitchFamily="34" charset="0"/>
                <a:cs typeface="Times New Roman" panose="02020603050405020304" pitchFamily="18" charset="0"/>
              </a:rPr>
              <a:t>I aim to design </a:t>
            </a:r>
            <a:r>
              <a:rPr lang="en-US" sz="1800" b="1" i="1" u="sng" dirty="0">
                <a:effectLst/>
                <a:latin typeface="Times New Roman" panose="02020603050405020304" pitchFamily="18" charset="0"/>
                <a:ea typeface="Aptos" panose="020B0004020202020204" pitchFamily="34" charset="0"/>
                <a:cs typeface="Times New Roman" panose="02020603050405020304" pitchFamily="18" charset="0"/>
              </a:rPr>
              <a:t>sustainability metrics </a:t>
            </a:r>
            <a:r>
              <a:rPr lang="en-US" sz="1800" dirty="0">
                <a:effectLst/>
                <a:latin typeface="Times New Roman" panose="02020603050405020304" pitchFamily="18" charset="0"/>
                <a:ea typeface="Aptos" panose="020B0004020202020204" pitchFamily="34" charset="0"/>
                <a:cs typeface="Times New Roman" panose="02020603050405020304" pitchFamily="18" charset="0"/>
              </a:rPr>
              <a:t>that can adapt to changing conditions. Additionally, I will explore the role of policymakers in the metric development process. </a:t>
            </a:r>
            <a:endParaRPr lang="fr-FR" sz="1800" dirty="0">
              <a:effectLst/>
              <a:latin typeface="Aptos" panose="020B0004020202020204" pitchFamily="34" charset="0"/>
              <a:ea typeface="Aptos" panose="020B000402020202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2285029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9CFC9-A8AA-299A-B1D8-FD01BAF39C9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9552353-B2BB-FCEF-00F7-37548DE4C4D8}"/>
              </a:ext>
            </a:extLst>
          </p:cNvPr>
          <p:cNvSpPr>
            <a:spLocks noGrp="1"/>
          </p:cNvSpPr>
          <p:nvPr>
            <p:ph type="ctrTitle"/>
          </p:nvPr>
        </p:nvSpPr>
        <p:spPr>
          <a:xfrm>
            <a:off x="2114131" y="1715929"/>
            <a:ext cx="9875520" cy="1472184"/>
          </a:xfrm>
        </p:spPr>
        <p:txBody>
          <a:bodyPr/>
          <a:lstStyle/>
          <a:p>
            <a:pPr algn="ctr"/>
            <a:r>
              <a:rPr lang="fr-FR" b="1" i="1" u="sng" dirty="0">
                <a:solidFill>
                  <a:srgbClr val="00B0F0"/>
                </a:solidFill>
              </a:rPr>
              <a:t>3-HONORS AND ACTIVITIES</a:t>
            </a:r>
          </a:p>
        </p:txBody>
      </p:sp>
    </p:spTree>
    <p:extLst>
      <p:ext uri="{BB962C8B-B14F-4D97-AF65-F5344CB8AC3E}">
        <p14:creationId xmlns:p14="http://schemas.microsoft.com/office/powerpoint/2010/main" val="42185620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AAC143-598C-6930-235B-2B3FB8046235}"/>
              </a:ext>
            </a:extLst>
          </p:cNvPr>
          <p:cNvSpPr>
            <a:spLocks noGrp="1"/>
          </p:cNvSpPr>
          <p:nvPr>
            <p:ph type="ctrTitle"/>
          </p:nvPr>
        </p:nvSpPr>
        <p:spPr>
          <a:xfrm>
            <a:off x="1511056" y="2798148"/>
            <a:ext cx="10471468" cy="2971801"/>
          </a:xfrm>
        </p:spPr>
        <p:txBody>
          <a:bodyPr>
            <a:noAutofit/>
          </a:bodyPr>
          <a:lstStyle/>
          <a:p>
            <a:pPr algn="l">
              <a:lnSpc>
                <a:spcPct val="120000"/>
              </a:lnSpc>
              <a:spcAft>
                <a:spcPts val="1000"/>
              </a:spcAft>
            </a:pP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Fulbrighter 2006 </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i="1" u="sng"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Research Thesis publications of a Master in Engineering Research in </a:t>
            </a:r>
            <a:br>
              <a:rPr lang="en-US" sz="2000" i="1" u="sng"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2000" i="1" u="sng"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Al Akhawayn University, respectively: in IASTED2003 (Spain), WCNC2004-IEEE (USA), and INC2004 (England) conferences. </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Best internship in the School of Science and Engineering, Alakhawayn University. </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u="sng"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PROFESSIONAL ACTIVITIES</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Charity association: ‘Hand in Hand’ tutoring coordinator.</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Member of the Moroccan Democratic Association of Women.</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Member of Women's Empowerment in Feminine Plural.            </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Member of Adult Group in Rabat EEAM TEMPLE. </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Member of Ribat AlFath Environment Club.</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endParaRPr lang="fr-FR" sz="2000" dirty="0">
              <a:solidFill>
                <a:schemeClr val="tx1"/>
              </a:solidFill>
            </a:endParaRPr>
          </a:p>
        </p:txBody>
      </p:sp>
      <p:sp>
        <p:nvSpPr>
          <p:cNvPr id="3" name="ZoneTexte 2">
            <a:extLst>
              <a:ext uri="{FF2B5EF4-FFF2-40B4-BE49-F238E27FC236}">
                <a16:creationId xmlns:a16="http://schemas.microsoft.com/office/drawing/2014/main" id="{B5C58C0B-1244-55E1-4812-17C818D887EA}"/>
              </a:ext>
            </a:extLst>
          </p:cNvPr>
          <p:cNvSpPr txBox="1"/>
          <p:nvPr/>
        </p:nvSpPr>
        <p:spPr>
          <a:xfrm>
            <a:off x="3335973" y="170927"/>
            <a:ext cx="5012500" cy="430887"/>
          </a:xfrm>
          <a:prstGeom prst="rect">
            <a:avLst/>
          </a:prstGeom>
          <a:noFill/>
        </p:spPr>
        <p:txBody>
          <a:bodyPr wrap="square" rtlCol="0">
            <a:spAutoFit/>
          </a:bodyPr>
          <a:lstStyle/>
          <a:p>
            <a:r>
              <a:rPr lang="fr-FR" sz="2200" b="1" i="1" u="sng" dirty="0">
                <a:solidFill>
                  <a:srgbClr val="00B0F0"/>
                </a:solidFill>
              </a:rPr>
              <a:t>AWARDS AND HONORS</a:t>
            </a:r>
          </a:p>
        </p:txBody>
      </p:sp>
    </p:spTree>
    <p:extLst>
      <p:ext uri="{BB962C8B-B14F-4D97-AF65-F5344CB8AC3E}">
        <p14:creationId xmlns:p14="http://schemas.microsoft.com/office/powerpoint/2010/main" val="11918512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CDD04E-2ED5-5A7F-19E6-E6CE5B0000CA}"/>
              </a:ext>
            </a:extLst>
          </p:cNvPr>
          <p:cNvSpPr>
            <a:spLocks noGrp="1"/>
          </p:cNvSpPr>
          <p:nvPr>
            <p:ph type="ctrTitle"/>
          </p:nvPr>
        </p:nvSpPr>
        <p:spPr>
          <a:xfrm>
            <a:off x="2176986" y="1820714"/>
            <a:ext cx="9875520" cy="1472184"/>
          </a:xfrm>
        </p:spPr>
        <p:txBody>
          <a:bodyPr/>
          <a:lstStyle/>
          <a:p>
            <a:pPr algn="ctr"/>
            <a:r>
              <a:rPr lang="fr-FR" b="1" i="1" u="sng" cap="all" dirty="0">
                <a:solidFill>
                  <a:srgbClr val="00B0F0"/>
                </a:solidFill>
              </a:rPr>
              <a:t>4-Professional Experience</a:t>
            </a:r>
          </a:p>
        </p:txBody>
      </p:sp>
    </p:spTree>
    <p:extLst>
      <p:ext uri="{BB962C8B-B14F-4D97-AF65-F5344CB8AC3E}">
        <p14:creationId xmlns:p14="http://schemas.microsoft.com/office/powerpoint/2010/main" val="38365357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78A65F-EF3A-4B9F-0EE0-5C107745BE39}"/>
              </a:ext>
            </a:extLst>
          </p:cNvPr>
          <p:cNvSpPr>
            <a:spLocks noGrp="1"/>
          </p:cNvSpPr>
          <p:nvPr>
            <p:ph type="ctrTitle"/>
          </p:nvPr>
        </p:nvSpPr>
        <p:spPr>
          <a:xfrm>
            <a:off x="1479658" y="2967270"/>
            <a:ext cx="10480612" cy="2971801"/>
          </a:xfrm>
        </p:spPr>
        <p:txBody>
          <a:bodyPr>
            <a:noAutofit/>
          </a:bodyPr>
          <a:lstStyle/>
          <a:p>
            <a:pPr marL="342900" lvl="0" indent="-342900" algn="l">
              <a:lnSpc>
                <a:spcPct val="120000"/>
              </a:lnSpc>
              <a:spcAft>
                <a:spcPts val="1000"/>
              </a:spcAft>
            </a:pPr>
            <a:r>
              <a:rPr lang="en-US" sz="20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2011-present </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Project Manager and Facilitator </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Ministry of Tourism, Rabat</a:t>
            </a:r>
            <a:br>
              <a:rPr lang="en-US" sz="20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Participate in the development of the Ministry projects.</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Analyze the functional needs.</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Ensure the design, development, deployment and maintenance of computer systems.</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Contribute to the preparation of the Operating environment.</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Monitor and evaluate the use of applications developed.</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Improve application versions taking into account the comments and suggestions of managers and users.</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Contribute to the choice of acquisitions of software development tools.</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Provide training and assistance to users and provide them with user guides.    </a:t>
            </a:r>
            <a:br>
              <a:rPr lang="fr-FR"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endParaRPr lang="fr-FR" sz="2000" dirty="0">
              <a:solidFill>
                <a:schemeClr val="tx1"/>
              </a:solidFill>
            </a:endParaRPr>
          </a:p>
        </p:txBody>
      </p:sp>
      <p:sp>
        <p:nvSpPr>
          <p:cNvPr id="3" name="ZoneTexte 2">
            <a:extLst>
              <a:ext uri="{FF2B5EF4-FFF2-40B4-BE49-F238E27FC236}">
                <a16:creationId xmlns:a16="http://schemas.microsoft.com/office/drawing/2014/main" id="{95DD3502-3D50-ECF2-04C7-0BE5033F63FB}"/>
              </a:ext>
            </a:extLst>
          </p:cNvPr>
          <p:cNvSpPr txBox="1"/>
          <p:nvPr/>
        </p:nvSpPr>
        <p:spPr>
          <a:xfrm>
            <a:off x="2999232" y="237746"/>
            <a:ext cx="8147304" cy="430887"/>
          </a:xfrm>
          <a:prstGeom prst="rect">
            <a:avLst/>
          </a:prstGeom>
          <a:noFill/>
        </p:spPr>
        <p:txBody>
          <a:bodyPr wrap="square" rtlCol="0">
            <a:spAutoFit/>
          </a:bodyPr>
          <a:lstStyle/>
          <a:p>
            <a:r>
              <a:rPr lang="fr-FR" sz="2200" b="1" i="1" u="sng" dirty="0">
                <a:solidFill>
                  <a:srgbClr val="00B0F0"/>
                </a:solidFill>
              </a:rPr>
              <a:t>MY MISSIONS IN THE MINISTRY OF TOURISM IN MOROCCO</a:t>
            </a:r>
          </a:p>
        </p:txBody>
      </p:sp>
    </p:spTree>
    <p:extLst>
      <p:ext uri="{BB962C8B-B14F-4D97-AF65-F5344CB8AC3E}">
        <p14:creationId xmlns:p14="http://schemas.microsoft.com/office/powerpoint/2010/main" val="5741143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67AE0-0DC1-D659-9AA9-40766D10251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6F76565-F095-52B1-9E4D-34059738448C}"/>
              </a:ext>
            </a:extLst>
          </p:cNvPr>
          <p:cNvSpPr>
            <a:spLocks noGrp="1"/>
          </p:cNvSpPr>
          <p:nvPr>
            <p:ph type="ctrTitle"/>
          </p:nvPr>
        </p:nvSpPr>
        <p:spPr>
          <a:xfrm>
            <a:off x="1525272" y="1166571"/>
            <a:ext cx="10040651" cy="1646302"/>
          </a:xfrm>
        </p:spPr>
        <p:txBody>
          <a:bodyPr/>
          <a:lstStyle/>
          <a:p>
            <a:pPr algn="ctr"/>
            <a:r>
              <a:rPr lang="fr-FR" b="1" i="1" u="sng" cap="all" dirty="0">
                <a:solidFill>
                  <a:srgbClr val="00B0F0"/>
                </a:solidFill>
              </a:rPr>
              <a:t>5-COMPUTER and </a:t>
            </a:r>
            <a:r>
              <a:rPr lang="fr-FR" b="1" i="1" u="sng" cap="all" dirty="0" err="1">
                <a:solidFill>
                  <a:srgbClr val="00B0F0"/>
                </a:solidFill>
              </a:rPr>
              <a:t>english</a:t>
            </a:r>
            <a:r>
              <a:rPr lang="fr-FR" b="1" i="1" u="sng" cap="all" dirty="0">
                <a:solidFill>
                  <a:srgbClr val="00B0F0"/>
                </a:solidFill>
              </a:rPr>
              <a:t> SKILLS</a:t>
            </a:r>
          </a:p>
        </p:txBody>
      </p:sp>
    </p:spTree>
    <p:extLst>
      <p:ext uri="{BB962C8B-B14F-4D97-AF65-F5344CB8AC3E}">
        <p14:creationId xmlns:p14="http://schemas.microsoft.com/office/powerpoint/2010/main" val="3543279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7A0B81-A336-2357-2DF2-D798AA522FDD}"/>
              </a:ext>
            </a:extLst>
          </p:cNvPr>
          <p:cNvSpPr>
            <a:spLocks noGrp="1"/>
          </p:cNvSpPr>
          <p:nvPr>
            <p:ph type="title"/>
          </p:nvPr>
        </p:nvSpPr>
        <p:spPr>
          <a:xfrm>
            <a:off x="270961" y="0"/>
            <a:ext cx="8596668" cy="1320800"/>
          </a:xfrm>
        </p:spPr>
        <p:txBody>
          <a:bodyPr>
            <a:normAutofit/>
          </a:bodyPr>
          <a:lstStyle/>
          <a:p>
            <a:r>
              <a:rPr lang="fr-FR" sz="2000" b="1" i="1" u="sng" dirty="0">
                <a:solidFill>
                  <a:srgbClr val="00B0F0"/>
                </a:solidFill>
              </a:rPr>
              <a:t>CERTIFICATES</a:t>
            </a:r>
          </a:p>
        </p:txBody>
      </p:sp>
      <p:sp>
        <p:nvSpPr>
          <p:cNvPr id="3" name="Espace réservé du contenu 2">
            <a:extLst>
              <a:ext uri="{FF2B5EF4-FFF2-40B4-BE49-F238E27FC236}">
                <a16:creationId xmlns:a16="http://schemas.microsoft.com/office/drawing/2014/main" id="{30CFCD41-5262-0A62-9797-D4871636C65E}"/>
              </a:ext>
            </a:extLst>
          </p:cNvPr>
          <p:cNvSpPr>
            <a:spLocks noGrp="1"/>
          </p:cNvSpPr>
          <p:nvPr>
            <p:ph idx="1"/>
          </p:nvPr>
        </p:nvSpPr>
        <p:spPr>
          <a:xfrm>
            <a:off x="2310651" y="387800"/>
            <a:ext cx="8596668" cy="5459984"/>
          </a:xfrm>
        </p:spPr>
        <p:txBody>
          <a:bodyPr>
            <a:normAutofit fontScale="47500" lnSpcReduction="20000"/>
          </a:bodyPr>
          <a:lstStyle/>
          <a:p>
            <a:pPr algn="just">
              <a:lnSpc>
                <a:spcPct val="120000"/>
              </a:lnSpc>
              <a:buFont typeface="Symbol" panose="05050102010706020507" pitchFamily="18" charset="2"/>
              <a:buChar char=""/>
            </a:pPr>
            <a:r>
              <a:rPr lang="en-US" sz="3400" b="1" u="sng"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New training in Advanced English Communication in Rabat*</a:t>
            </a:r>
          </a:p>
          <a:p>
            <a:pPr algn="just">
              <a:lnSpc>
                <a:spcPct val="120000"/>
              </a:lnSpc>
              <a:buFont typeface="Symbol" panose="05050102010706020507" pitchFamily="18" charset="2"/>
              <a:buChar char=""/>
            </a:pPr>
            <a:r>
              <a:rPr lang="en-US" sz="3400" b="1" u="sng"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New training in Artificial Intelligence in Casablanca*</a:t>
            </a:r>
          </a:p>
          <a:p>
            <a:pPr algn="just">
              <a:lnSpc>
                <a:spcPct val="120000"/>
              </a:lnSpc>
              <a:buFont typeface="Symbol" panose="05050102010706020507" pitchFamily="18" charset="2"/>
              <a:buChar char=""/>
            </a:pPr>
            <a:r>
              <a:rPr lang="en-US" sz="3400" b="1" u="sng"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Training as Data Analyst in Casablanca*</a:t>
            </a:r>
          </a:p>
          <a:p>
            <a:pPr algn="just">
              <a:lnSpc>
                <a:spcPct val="120000"/>
              </a:lnSpc>
              <a:buFont typeface="Symbol" panose="05050102010706020507" pitchFamily="18" charset="2"/>
              <a:buChar char=""/>
            </a:pPr>
            <a:r>
              <a:rPr lang="en-US" sz="3400" b="1" u="sng"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B2 IELTS SCORE OF 6</a:t>
            </a:r>
            <a:endParaRPr lang="en-US" sz="3400" b="1"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20000"/>
              </a:lnSpc>
              <a:buFont typeface="Symbol" panose="05050102010706020507" pitchFamily="18" charset="2"/>
              <a:buChar char=""/>
            </a:pPr>
            <a:r>
              <a:rPr lang="en-US" sz="3400" b="1"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First student score in Advanced English Certificate </a:t>
            </a:r>
          </a:p>
          <a:p>
            <a:pPr algn="just">
              <a:lnSpc>
                <a:spcPct val="120000"/>
              </a:lnSpc>
              <a:buFont typeface="Symbol" panose="05050102010706020507" pitchFamily="18" charset="2"/>
              <a:buChar char=""/>
            </a:pPr>
            <a:r>
              <a:rPr lang="en-US" sz="3400" b="1"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3 Certificates of USA Embassy in Rabat about student assessment</a:t>
            </a:r>
          </a:p>
          <a:p>
            <a:pPr marL="342900" lvl="0" indent="-342900" algn="just">
              <a:lnSpc>
                <a:spcPct val="120000"/>
              </a:lnSpc>
              <a:buFont typeface="Symbol" panose="05050102010706020507" pitchFamily="18" charset="2"/>
              <a:buChar char=""/>
            </a:pPr>
            <a:r>
              <a:rPr lang="en-US" sz="3400" b="1"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Teaching C programming and VB.NET </a:t>
            </a:r>
          </a:p>
          <a:p>
            <a:pPr marL="342900" lvl="0" indent="-342900" algn="just">
              <a:lnSpc>
                <a:spcPct val="120000"/>
              </a:lnSpc>
              <a:buFont typeface="Symbol" panose="05050102010706020507" pitchFamily="18" charset="2"/>
              <a:buChar char=""/>
            </a:pPr>
            <a:r>
              <a:rPr lang="en-US" sz="3400" b="1"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Digital Transformation and Its Application in Tourism Certificate</a:t>
            </a:r>
          </a:p>
          <a:p>
            <a:pPr marL="342900" lvl="0" indent="-342900" algn="just">
              <a:lnSpc>
                <a:spcPct val="120000"/>
              </a:lnSpc>
              <a:buFont typeface="Symbol" panose="05050102010706020507" pitchFamily="18" charset="2"/>
              <a:buChar char=""/>
            </a:pPr>
            <a:r>
              <a:rPr lang="en-US" sz="3400" b="1"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Getting LinkedIn certificates in Introduction to Artificial Intelligence </a:t>
            </a:r>
          </a:p>
          <a:p>
            <a:pPr marL="342900" lvl="0" indent="-342900" algn="just">
              <a:lnSpc>
                <a:spcPct val="120000"/>
              </a:lnSpc>
              <a:buFont typeface="Symbol" panose="05050102010706020507" pitchFamily="18" charset="2"/>
              <a:buChar char=""/>
            </a:pPr>
            <a:r>
              <a:rPr lang="en-US" sz="3400" b="1"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PMP, ITIL and Project Management trainings and Certificates </a:t>
            </a:r>
            <a:endParaRPr lang="fr-FR" sz="3400" b="1" dirty="0">
              <a:solidFill>
                <a:srgbClr val="00B050"/>
              </a:solidFill>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just">
              <a:lnSpc>
                <a:spcPct val="120000"/>
              </a:lnSpc>
              <a:buFont typeface="Symbol" panose="05050102010706020507" pitchFamily="18" charset="2"/>
              <a:buChar char=""/>
            </a:pPr>
            <a:r>
              <a:rPr lang="en-US" sz="3400" b="1" u="sng"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PowerBI, </a:t>
            </a:r>
            <a:r>
              <a:rPr lang="en-US" sz="3400" b="1"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Power Apps and Power automate Trainings and Certificates </a:t>
            </a:r>
            <a:endParaRPr lang="fr-FR" sz="3400" b="1" dirty="0">
              <a:solidFill>
                <a:srgbClr val="00B050"/>
              </a:solidFill>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just">
              <a:lnSpc>
                <a:spcPct val="120000"/>
              </a:lnSpc>
              <a:buFont typeface="Symbol" panose="05050102010706020507" pitchFamily="18" charset="2"/>
              <a:buChar char=""/>
            </a:pPr>
            <a:r>
              <a:rPr lang="en-US" sz="3400" b="1"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Conflicts Manager Certificate</a:t>
            </a:r>
            <a:r>
              <a:rPr lang="en-US" sz="34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3400" b="1" dirty="0">
              <a:solidFill>
                <a:srgbClr val="00B050"/>
              </a:solidFill>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just">
              <a:lnSpc>
                <a:spcPct val="120000"/>
              </a:lnSpc>
              <a:buFont typeface="Symbol" panose="05050102010706020507" pitchFamily="18" charset="2"/>
              <a:buChar char=""/>
            </a:pPr>
            <a:r>
              <a:rPr lang="en-US" sz="3400" b="1"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ITILv3 and ISO 27002 certificates</a:t>
            </a:r>
            <a:r>
              <a:rPr lang="en-US" sz="34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3400" b="1" dirty="0">
              <a:solidFill>
                <a:srgbClr val="00B050"/>
              </a:solidFill>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just">
              <a:lnSpc>
                <a:spcPct val="120000"/>
              </a:lnSpc>
              <a:spcAft>
                <a:spcPts val="1000"/>
              </a:spcAft>
              <a:buFont typeface="Symbol" panose="05050102010706020507" pitchFamily="18" charset="2"/>
              <a:buChar char=""/>
            </a:pPr>
            <a:r>
              <a:rPr lang="en-US" sz="3400" b="1" u="sng"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Certificate of Mediator from International Center CIMAR</a:t>
            </a:r>
            <a:r>
              <a:rPr lang="en-US" sz="34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for Mediation and Arbitration of Rabat </a:t>
            </a:r>
            <a:endParaRPr lang="fr-FR" sz="3400" b="1" dirty="0">
              <a:solidFill>
                <a:srgbClr val="00B050"/>
              </a:solidFill>
              <a:effectLst/>
              <a:latin typeface="Aptos" panose="020B0004020202020204" pitchFamily="34" charset="0"/>
              <a:ea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455222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F8ABD-02AD-59B7-C69E-29B9BF7D5BA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CFE79B5-C9B6-126E-AB82-23D2F8D5F859}"/>
              </a:ext>
            </a:extLst>
          </p:cNvPr>
          <p:cNvSpPr>
            <a:spLocks noGrp="1"/>
          </p:cNvSpPr>
          <p:nvPr>
            <p:ph type="ctrTitle"/>
          </p:nvPr>
        </p:nvSpPr>
        <p:spPr>
          <a:xfrm>
            <a:off x="1919224" y="2188698"/>
            <a:ext cx="9875520" cy="1472184"/>
          </a:xfrm>
        </p:spPr>
        <p:txBody>
          <a:bodyPr>
            <a:normAutofit fontScale="90000"/>
          </a:bodyPr>
          <a:lstStyle/>
          <a:p>
            <a:pPr algn="ctr"/>
            <a:r>
              <a:rPr lang="fr-FR" b="1" i="1" u="sng" dirty="0">
                <a:solidFill>
                  <a:srgbClr val="00B0F0"/>
                </a:solidFill>
              </a:rPr>
              <a:t>ALL MY DIPLOMAS ARE STAMPED</a:t>
            </a:r>
            <a:br>
              <a:rPr lang="fr-FR" b="1" i="1" u="sng" dirty="0">
                <a:solidFill>
                  <a:srgbClr val="00B0F0"/>
                </a:solidFill>
              </a:rPr>
            </a:br>
            <a:r>
              <a:rPr lang="fr-FR" b="1" i="1" u="sng" dirty="0">
                <a:solidFill>
                  <a:srgbClr val="00B0F0"/>
                </a:solidFill>
              </a:rPr>
              <a:t> BY EMIRATES* EMBASSY IN RABAT*</a:t>
            </a:r>
            <a:br>
              <a:rPr lang="fr-FR" dirty="0"/>
            </a:br>
            <a:endParaRPr lang="fr-FR" dirty="0"/>
          </a:p>
        </p:txBody>
      </p:sp>
    </p:spTree>
    <p:extLst>
      <p:ext uri="{BB962C8B-B14F-4D97-AF65-F5344CB8AC3E}">
        <p14:creationId xmlns:p14="http://schemas.microsoft.com/office/powerpoint/2010/main" val="1088566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255A15-4FFC-5071-A793-DF20277FA893}"/>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F206DA97-43ED-20BA-123C-80EC2BA09761}"/>
              </a:ext>
            </a:extLst>
          </p:cNvPr>
          <p:cNvSpPr>
            <a:spLocks noGrp="1"/>
          </p:cNvSpPr>
          <p:nvPr>
            <p:ph type="subTitle" idx="1"/>
          </p:nvPr>
        </p:nvSpPr>
        <p:spPr/>
        <p:txBody>
          <a:bodyPr/>
          <a:lstStyle/>
          <a:p>
            <a:endParaRPr lang="fr-FR"/>
          </a:p>
        </p:txBody>
      </p:sp>
      <p:pic>
        <p:nvPicPr>
          <p:cNvPr id="5" name="Image 4" descr="Une image contenant texte, capture d’écran, lettre, Police&#10;&#10;Description générée automatiquement">
            <a:extLst>
              <a:ext uri="{FF2B5EF4-FFF2-40B4-BE49-F238E27FC236}">
                <a16:creationId xmlns:a16="http://schemas.microsoft.com/office/drawing/2014/main" id="{C6CE0891-9A3B-DAD5-7DC7-71F3348132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1129241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DE8DE2B-61C1-46D5-BEB8-521321C182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E012C92A-B902-4B69-BDCF-CCA3021FCB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2BDBC14-42A0-4182-BFBA-0751F6350C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902DC474-5BCC-4188-ACDC-AD63E6B18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4" name="Rectangle 25">
              <a:extLst>
                <a:ext uri="{FF2B5EF4-FFF2-40B4-BE49-F238E27FC236}">
                  <a16:creationId xmlns:a16="http://schemas.microsoft.com/office/drawing/2014/main" id="{7B427019-8592-4032-931B-4F27104C9D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5" name="Isosceles Triangle 14">
              <a:extLst>
                <a:ext uri="{FF2B5EF4-FFF2-40B4-BE49-F238E27FC236}">
                  <a16:creationId xmlns:a16="http://schemas.microsoft.com/office/drawing/2014/main" id="{1D6E2CEA-A5BB-4CF7-B907-AE4DBF6748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6" name="Rectangle 27">
              <a:extLst>
                <a:ext uri="{FF2B5EF4-FFF2-40B4-BE49-F238E27FC236}">
                  <a16:creationId xmlns:a16="http://schemas.microsoft.com/office/drawing/2014/main" id="{78D09D5A-29CC-4B32-9CE1-72E607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7" name="Rectangle 28">
              <a:extLst>
                <a:ext uri="{FF2B5EF4-FFF2-40B4-BE49-F238E27FC236}">
                  <a16:creationId xmlns:a16="http://schemas.microsoft.com/office/drawing/2014/main" id="{6DF3A3FC-950B-40B0-923D-0F0BC1A5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8" name="Rectangle 29">
              <a:extLst>
                <a:ext uri="{FF2B5EF4-FFF2-40B4-BE49-F238E27FC236}">
                  <a16:creationId xmlns:a16="http://schemas.microsoft.com/office/drawing/2014/main" id="{BCA0F2E1-CD3D-4521-9CCB-41A5CC6C5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9" name="Isosceles Triangle 18">
              <a:extLst>
                <a:ext uri="{FF2B5EF4-FFF2-40B4-BE49-F238E27FC236}">
                  <a16:creationId xmlns:a16="http://schemas.microsoft.com/office/drawing/2014/main" id="{9BA4F16A-21DC-462A-AD37-0A93C8B79E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0" name="Isosceles Triangle 19">
              <a:extLst>
                <a:ext uri="{FF2B5EF4-FFF2-40B4-BE49-F238E27FC236}">
                  <a16:creationId xmlns:a16="http://schemas.microsoft.com/office/drawing/2014/main" id="{FB75EBDD-038D-4572-A372-114938295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grpSp>
      <p:pic>
        <p:nvPicPr>
          <p:cNvPr id="5" name="Espace réservé du contenu 4" descr="Une image contenant texte, écriture manuscrite, encre, papier&#10;&#10;Description générée automatiquement">
            <a:extLst>
              <a:ext uri="{FF2B5EF4-FFF2-40B4-BE49-F238E27FC236}">
                <a16:creationId xmlns:a16="http://schemas.microsoft.com/office/drawing/2014/main" id="{66D5F729-0083-8F3D-DE6B-7BC0E461E53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b="4255"/>
          <a:stretch>
            <a:fillRect/>
          </a:stretch>
        </p:blipFill>
        <p:spPr>
          <a:xfrm>
            <a:off x="21" y="10"/>
            <a:ext cx="12191980" cy="6857990"/>
          </a:xfrm>
          <a:prstGeom prst="rect">
            <a:avLst/>
          </a:prstGeom>
        </p:spPr>
      </p:pic>
    </p:spTree>
    <p:extLst>
      <p:ext uri="{BB962C8B-B14F-4D97-AF65-F5344CB8AC3E}">
        <p14:creationId xmlns:p14="http://schemas.microsoft.com/office/powerpoint/2010/main" val="29902183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7308F4-133A-6CF5-13D5-07A35B7B3C97}"/>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6DA362CF-2FE8-44D8-90DA-9D4E7998B6D9}"/>
              </a:ext>
            </a:extLst>
          </p:cNvPr>
          <p:cNvSpPr>
            <a:spLocks noGrp="1"/>
          </p:cNvSpPr>
          <p:nvPr>
            <p:ph type="subTitle" idx="1"/>
          </p:nvPr>
        </p:nvSpPr>
        <p:spPr/>
        <p:txBody>
          <a:bodyPr/>
          <a:lstStyle/>
          <a:p>
            <a:endParaRPr lang="fr-FR"/>
          </a:p>
        </p:txBody>
      </p:sp>
      <p:pic>
        <p:nvPicPr>
          <p:cNvPr id="5" name="Image 4" descr="Une image contenant texte, écriture manuscrite, papier, Police&#10;&#10;Description générée automatiquement">
            <a:extLst>
              <a:ext uri="{FF2B5EF4-FFF2-40B4-BE49-F238E27FC236}">
                <a16:creationId xmlns:a16="http://schemas.microsoft.com/office/drawing/2014/main" id="{1019A1CA-A4B4-8908-F75E-48D0E45C08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56122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0A8ADE-881F-BA75-2191-FAF39B4DE5FF}"/>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3102945E-4908-32B6-9849-A6210129B404}"/>
              </a:ext>
            </a:extLst>
          </p:cNvPr>
          <p:cNvSpPr>
            <a:spLocks noGrp="1"/>
          </p:cNvSpPr>
          <p:nvPr>
            <p:ph type="subTitle" idx="1"/>
          </p:nvPr>
        </p:nvSpPr>
        <p:spPr/>
        <p:txBody>
          <a:bodyPr/>
          <a:lstStyle/>
          <a:p>
            <a:endParaRPr lang="fr-FR"/>
          </a:p>
        </p:txBody>
      </p:sp>
      <p:pic>
        <p:nvPicPr>
          <p:cNvPr id="5" name="Image 4" descr="Une image contenant texte, papier, lettre, Police&#10;&#10;Description générée automatiquement">
            <a:extLst>
              <a:ext uri="{FF2B5EF4-FFF2-40B4-BE49-F238E27FC236}">
                <a16:creationId xmlns:a16="http://schemas.microsoft.com/office/drawing/2014/main" id="{18B975E2-281E-1B9C-9CB3-914DCBDAE7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39840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Police, menu&#10;&#10;Description générée automatiquement">
            <a:extLst>
              <a:ext uri="{FF2B5EF4-FFF2-40B4-BE49-F238E27FC236}">
                <a16:creationId xmlns:a16="http://schemas.microsoft.com/office/drawing/2014/main" id="{50831680-FBA1-8148-68ED-439E0B4BCB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13820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019965-FC81-EE48-9509-E22E76487043}"/>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58F37ACE-9DEF-0453-FCED-9A143D68ADAD}"/>
              </a:ext>
            </a:extLst>
          </p:cNvPr>
          <p:cNvSpPr>
            <a:spLocks noGrp="1"/>
          </p:cNvSpPr>
          <p:nvPr>
            <p:ph type="subTitle" idx="1"/>
          </p:nvPr>
        </p:nvSpPr>
        <p:spPr/>
        <p:txBody>
          <a:bodyPr/>
          <a:lstStyle/>
          <a:p>
            <a:endParaRPr lang="fr-FR"/>
          </a:p>
        </p:txBody>
      </p:sp>
      <p:pic>
        <p:nvPicPr>
          <p:cNvPr id="5" name="Image 4" descr="Une image contenant texte, capture d’écran, Police&#10;&#10;Description générée automatiquement">
            <a:extLst>
              <a:ext uri="{FF2B5EF4-FFF2-40B4-BE49-F238E27FC236}">
                <a16:creationId xmlns:a16="http://schemas.microsoft.com/office/drawing/2014/main" id="{B15EE880-3EBC-D474-7786-9E086960F7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337"/>
            <a:ext cx="12192000" cy="6791325"/>
          </a:xfrm>
          <a:prstGeom prst="rect">
            <a:avLst/>
          </a:prstGeom>
        </p:spPr>
      </p:pic>
    </p:spTree>
    <p:extLst>
      <p:ext uri="{BB962C8B-B14F-4D97-AF65-F5344CB8AC3E}">
        <p14:creationId xmlns:p14="http://schemas.microsoft.com/office/powerpoint/2010/main" val="1007799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4E1A27-8ED6-7985-D525-E4A6E710B9FD}"/>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2711C55C-0ECB-ECF0-68B3-AECA8669F3E7}"/>
              </a:ext>
            </a:extLst>
          </p:cNvPr>
          <p:cNvSpPr>
            <a:spLocks noGrp="1"/>
          </p:cNvSpPr>
          <p:nvPr>
            <p:ph type="subTitle" idx="1"/>
          </p:nvPr>
        </p:nvSpPr>
        <p:spPr/>
        <p:txBody>
          <a:bodyPr/>
          <a:lstStyle/>
          <a:p>
            <a:endParaRPr lang="fr-FR"/>
          </a:p>
        </p:txBody>
      </p:sp>
      <p:pic>
        <p:nvPicPr>
          <p:cNvPr id="5" name="Image 4" descr="Une image contenant texte, capture d’écran, Police, vert&#10;&#10;Description générée automatiquement">
            <a:extLst>
              <a:ext uri="{FF2B5EF4-FFF2-40B4-BE49-F238E27FC236}">
                <a16:creationId xmlns:a16="http://schemas.microsoft.com/office/drawing/2014/main" id="{348AEE4C-8E24-0DA8-9918-7786A4875B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36135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6C2108-26D1-586D-5543-35C1DD781792}"/>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DA4D4F7F-C5E3-8152-FFC4-39BD4490D555}"/>
              </a:ext>
            </a:extLst>
          </p:cNvPr>
          <p:cNvSpPr>
            <a:spLocks noGrp="1"/>
          </p:cNvSpPr>
          <p:nvPr>
            <p:ph type="subTitle" idx="1"/>
          </p:nvPr>
        </p:nvSpPr>
        <p:spPr/>
        <p:txBody>
          <a:bodyPr/>
          <a:lstStyle/>
          <a:p>
            <a:endParaRPr lang="fr-FR"/>
          </a:p>
        </p:txBody>
      </p:sp>
      <p:pic>
        <p:nvPicPr>
          <p:cNvPr id="5" name="Image 4" descr="Une image contenant texte, capture d’écran, Police, conception&#10;&#10;Description générée automatiquement">
            <a:extLst>
              <a:ext uri="{FF2B5EF4-FFF2-40B4-BE49-F238E27FC236}">
                <a16:creationId xmlns:a16="http://schemas.microsoft.com/office/drawing/2014/main" id="{463308F6-950F-8C60-4E02-443BF5FB5E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 y="0"/>
            <a:ext cx="12399264" cy="6858000"/>
          </a:xfrm>
          <a:prstGeom prst="rect">
            <a:avLst/>
          </a:prstGeom>
        </p:spPr>
      </p:pic>
    </p:spTree>
    <p:extLst>
      <p:ext uri="{BB962C8B-B14F-4D97-AF65-F5344CB8AC3E}">
        <p14:creationId xmlns:p14="http://schemas.microsoft.com/office/powerpoint/2010/main" val="11919568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5C3C26-4176-EDFD-3605-3431D3737234}"/>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15CF0642-B4F6-EA3C-129B-25B5C4B12686}"/>
              </a:ext>
            </a:extLst>
          </p:cNvPr>
          <p:cNvSpPr>
            <a:spLocks noGrp="1"/>
          </p:cNvSpPr>
          <p:nvPr>
            <p:ph type="subTitle" idx="1"/>
          </p:nvPr>
        </p:nvSpPr>
        <p:spPr/>
        <p:txBody>
          <a:bodyPr/>
          <a:lstStyle/>
          <a:p>
            <a:endParaRPr lang="fr-FR"/>
          </a:p>
        </p:txBody>
      </p:sp>
      <p:pic>
        <p:nvPicPr>
          <p:cNvPr id="5" name="Image 4" descr="Une image contenant texte, cercle, logo, Police&#10;&#10;Description générée automatiquement">
            <a:extLst>
              <a:ext uri="{FF2B5EF4-FFF2-40B4-BE49-F238E27FC236}">
                <a16:creationId xmlns:a16="http://schemas.microsoft.com/office/drawing/2014/main" id="{2A5135CE-D6A9-210E-06AE-0BEF6DD1FF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301333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F9F57B-FED0-B61F-FA38-026C6602C0A3}"/>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084E7B32-A197-3C1B-415F-B87935922DD3}"/>
              </a:ext>
            </a:extLst>
          </p:cNvPr>
          <p:cNvSpPr>
            <a:spLocks noGrp="1"/>
          </p:cNvSpPr>
          <p:nvPr>
            <p:ph type="subTitle" idx="1"/>
          </p:nvPr>
        </p:nvSpPr>
        <p:spPr/>
        <p:txBody>
          <a:bodyPr/>
          <a:lstStyle/>
          <a:p>
            <a:endParaRPr lang="fr-FR"/>
          </a:p>
        </p:txBody>
      </p:sp>
      <p:pic>
        <p:nvPicPr>
          <p:cNvPr id="5" name="Image 4" descr="Une image contenant texte, cercle, logo, Police&#10;&#10;Description générée automatiquement">
            <a:extLst>
              <a:ext uri="{FF2B5EF4-FFF2-40B4-BE49-F238E27FC236}">
                <a16:creationId xmlns:a16="http://schemas.microsoft.com/office/drawing/2014/main" id="{12CC714A-54DD-6577-B8D7-09362240B7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097512" cy="6793992"/>
          </a:xfrm>
          <a:prstGeom prst="rect">
            <a:avLst/>
          </a:prstGeom>
        </p:spPr>
      </p:pic>
    </p:spTree>
    <p:extLst>
      <p:ext uri="{BB962C8B-B14F-4D97-AF65-F5344CB8AC3E}">
        <p14:creationId xmlns:p14="http://schemas.microsoft.com/office/powerpoint/2010/main" val="26416056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BF3350-9B80-C782-AA56-0753A409631A}"/>
              </a:ext>
            </a:extLst>
          </p:cNvPr>
          <p:cNvSpPr>
            <a:spLocks noGrp="1"/>
          </p:cNvSpPr>
          <p:nvPr>
            <p:ph type="ctrTitle"/>
          </p:nvPr>
        </p:nvSpPr>
        <p:spPr>
          <a:xfrm>
            <a:off x="1919224" y="2188698"/>
            <a:ext cx="9875520" cy="1472184"/>
          </a:xfrm>
        </p:spPr>
        <p:txBody>
          <a:bodyPr/>
          <a:lstStyle/>
          <a:p>
            <a:pPr algn="ctr"/>
            <a:r>
              <a:rPr lang="fr-FR" b="1" i="1" u="sng" dirty="0">
                <a:solidFill>
                  <a:srgbClr val="00B0F0"/>
                </a:solidFill>
              </a:rPr>
              <a:t>4 AI IBM* CERTIFICATES</a:t>
            </a:r>
            <a:br>
              <a:rPr lang="fr-FR" dirty="0"/>
            </a:br>
            <a:endParaRPr lang="fr-FR" dirty="0"/>
          </a:p>
        </p:txBody>
      </p:sp>
    </p:spTree>
    <p:extLst>
      <p:ext uri="{BB962C8B-B14F-4D97-AF65-F5344CB8AC3E}">
        <p14:creationId xmlns:p14="http://schemas.microsoft.com/office/powerpoint/2010/main" val="3407354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87A5BD-4499-309E-CF28-33E5BCDC2D37}"/>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777FB078-7458-E8C1-4A67-6B439D0B7192}"/>
              </a:ext>
            </a:extLst>
          </p:cNvPr>
          <p:cNvSpPr>
            <a:spLocks noGrp="1"/>
          </p:cNvSpPr>
          <p:nvPr>
            <p:ph type="subTitle" idx="1"/>
          </p:nvPr>
        </p:nvSpPr>
        <p:spPr/>
        <p:txBody>
          <a:bodyPr/>
          <a:lstStyle/>
          <a:p>
            <a:endParaRPr lang="fr-FR"/>
          </a:p>
        </p:txBody>
      </p:sp>
      <p:pic>
        <p:nvPicPr>
          <p:cNvPr id="5" name="Image 4" descr="Une image contenant texte, capture d’écran, Police, conception&#10;&#10;Description générée automatiquement">
            <a:extLst>
              <a:ext uri="{FF2B5EF4-FFF2-40B4-BE49-F238E27FC236}">
                <a16:creationId xmlns:a16="http://schemas.microsoft.com/office/drawing/2014/main" id="{011E255B-71E8-B8C4-C647-925AE2387A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343628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B090EB-C32A-0598-9DD0-03B21F65294A}"/>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31C0E202-1214-B8BE-2C31-FF18BCD9FDA3}"/>
              </a:ext>
            </a:extLst>
          </p:cNvPr>
          <p:cNvSpPr>
            <a:spLocks noGrp="1"/>
          </p:cNvSpPr>
          <p:nvPr>
            <p:ph type="subTitle" idx="1"/>
          </p:nvPr>
        </p:nvSpPr>
        <p:spPr/>
        <p:txBody>
          <a:bodyPr/>
          <a:lstStyle/>
          <a:p>
            <a:endParaRPr lang="fr-FR"/>
          </a:p>
        </p:txBody>
      </p:sp>
      <p:pic>
        <p:nvPicPr>
          <p:cNvPr id="5" name="Image 4" descr="Une image contenant texte, capture d’écran, conception&#10;&#10;Description générée automatiquement">
            <a:extLst>
              <a:ext uri="{FF2B5EF4-FFF2-40B4-BE49-F238E27FC236}">
                <a16:creationId xmlns:a16="http://schemas.microsoft.com/office/drawing/2014/main" id="{0581E37B-A7C2-FB9E-5EFB-6536CCFDFB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01847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5A23FB-742A-2721-CCC9-797456D41CD6}"/>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DC50AE70-585F-FE4D-49E7-A3732BAFDE71}"/>
              </a:ext>
            </a:extLst>
          </p:cNvPr>
          <p:cNvSpPr>
            <a:spLocks noGrp="1"/>
          </p:cNvSpPr>
          <p:nvPr>
            <p:ph type="subTitle" idx="1"/>
          </p:nvPr>
        </p:nvSpPr>
        <p:spPr/>
        <p:txBody>
          <a:bodyPr/>
          <a:lstStyle/>
          <a:p>
            <a:endParaRPr lang="fr-FR"/>
          </a:p>
        </p:txBody>
      </p:sp>
      <p:pic>
        <p:nvPicPr>
          <p:cNvPr id="5" name="Image 4" descr="Une image contenant texte, capture d’écran, conception&#10;&#10;Description générée automatiquement">
            <a:extLst>
              <a:ext uri="{FF2B5EF4-FFF2-40B4-BE49-F238E27FC236}">
                <a16:creationId xmlns:a16="http://schemas.microsoft.com/office/drawing/2014/main" id="{B41EEDA7-6CBE-3168-3BC5-C162B190EC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784848"/>
          </a:xfrm>
          <a:prstGeom prst="rect">
            <a:avLst/>
          </a:prstGeom>
        </p:spPr>
      </p:pic>
    </p:spTree>
    <p:extLst>
      <p:ext uri="{BB962C8B-B14F-4D97-AF65-F5344CB8AC3E}">
        <p14:creationId xmlns:p14="http://schemas.microsoft.com/office/powerpoint/2010/main" val="9318695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0E44DE-FB31-F41D-4107-7A3932D376B0}"/>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24E3D23E-126B-78F8-131E-745F74912683}"/>
              </a:ext>
            </a:extLst>
          </p:cNvPr>
          <p:cNvSpPr>
            <a:spLocks noGrp="1"/>
          </p:cNvSpPr>
          <p:nvPr>
            <p:ph type="subTitle" idx="1"/>
          </p:nvPr>
        </p:nvSpPr>
        <p:spPr/>
        <p:txBody>
          <a:bodyPr/>
          <a:lstStyle/>
          <a:p>
            <a:endParaRPr lang="fr-FR"/>
          </a:p>
        </p:txBody>
      </p:sp>
      <p:pic>
        <p:nvPicPr>
          <p:cNvPr id="5" name="Image 4" descr="Une image contenant texte, capture d’écran, conception&#10;&#10;Description générée automatiquement">
            <a:extLst>
              <a:ext uri="{FF2B5EF4-FFF2-40B4-BE49-F238E27FC236}">
                <a16:creationId xmlns:a16="http://schemas.microsoft.com/office/drawing/2014/main" id="{315A04CC-53C1-7B19-1CF9-D4DDA7D619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758315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EFBF5-2A97-200E-ACBF-96B64AB62AD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248992E-4245-5588-7022-FD5BA7008C51}"/>
              </a:ext>
            </a:extLst>
          </p:cNvPr>
          <p:cNvSpPr>
            <a:spLocks noGrp="1"/>
          </p:cNvSpPr>
          <p:nvPr>
            <p:ph type="ctrTitle"/>
          </p:nvPr>
        </p:nvSpPr>
        <p:spPr>
          <a:xfrm>
            <a:off x="2028952" y="2389866"/>
            <a:ext cx="9875520" cy="1472184"/>
          </a:xfrm>
        </p:spPr>
        <p:txBody>
          <a:bodyPr>
            <a:normAutofit fontScale="90000"/>
          </a:bodyPr>
          <a:lstStyle/>
          <a:p>
            <a:pPr algn="ctr"/>
            <a:r>
              <a:rPr lang="fr-FR" b="1" i="1" u="sng" dirty="0">
                <a:solidFill>
                  <a:srgbClr val="00B0F0"/>
                </a:solidFill>
              </a:rPr>
              <a:t>7 MICROSOFT* POWERBI CERTIFICATES</a:t>
            </a:r>
            <a:br>
              <a:rPr lang="fr-FR" dirty="0"/>
            </a:br>
            <a:endParaRPr lang="fr-FR" dirty="0"/>
          </a:p>
        </p:txBody>
      </p:sp>
    </p:spTree>
    <p:extLst>
      <p:ext uri="{BB962C8B-B14F-4D97-AF65-F5344CB8AC3E}">
        <p14:creationId xmlns:p14="http://schemas.microsoft.com/office/powerpoint/2010/main" val="516222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013475-2190-16A3-F03D-AB1904A8A290}"/>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12E05EEA-A55C-ABF3-6923-4907D8699A80}"/>
              </a:ext>
            </a:extLst>
          </p:cNvPr>
          <p:cNvSpPr>
            <a:spLocks noGrp="1"/>
          </p:cNvSpPr>
          <p:nvPr>
            <p:ph type="subTitle" idx="1"/>
          </p:nvPr>
        </p:nvSpPr>
        <p:spPr/>
        <p:txBody>
          <a:bodyPr/>
          <a:lstStyle/>
          <a:p>
            <a:endParaRPr lang="fr-FR"/>
          </a:p>
        </p:txBody>
      </p:sp>
      <p:pic>
        <p:nvPicPr>
          <p:cNvPr id="5" name="Image 4" descr="Une image contenant texte, capture d’écran, conception&#10;&#10;Description générée automatiquement">
            <a:extLst>
              <a:ext uri="{FF2B5EF4-FFF2-40B4-BE49-F238E27FC236}">
                <a16:creationId xmlns:a16="http://schemas.microsoft.com/office/drawing/2014/main" id="{834F0A8B-2348-94C1-5ADF-9A3451C03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343235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601FDB-EA65-3703-06DD-BB864DD67FC7}"/>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65B97A91-803B-43C9-00A3-85E38B382093}"/>
              </a:ext>
            </a:extLst>
          </p:cNvPr>
          <p:cNvSpPr>
            <a:spLocks noGrp="1"/>
          </p:cNvSpPr>
          <p:nvPr>
            <p:ph type="subTitle" idx="1"/>
          </p:nvPr>
        </p:nvSpPr>
        <p:spPr/>
        <p:txBody>
          <a:bodyPr/>
          <a:lstStyle/>
          <a:p>
            <a:endParaRPr lang="fr-FR"/>
          </a:p>
        </p:txBody>
      </p:sp>
      <p:pic>
        <p:nvPicPr>
          <p:cNvPr id="5" name="Image 4" descr="Une image contenant texte, capture d’écran, Police, conception&#10;&#10;Description générée automatiquement">
            <a:extLst>
              <a:ext uri="{FF2B5EF4-FFF2-40B4-BE49-F238E27FC236}">
                <a16:creationId xmlns:a16="http://schemas.microsoft.com/office/drawing/2014/main" id="{00A613F9-8066-778C-F226-9CE46A7D0A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204779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E5A725-C3D6-F326-F6FD-3B9CFB1C81F4}"/>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25E73871-17BA-22CC-E42C-C51F10CEAB2B}"/>
              </a:ext>
            </a:extLst>
          </p:cNvPr>
          <p:cNvSpPr>
            <a:spLocks noGrp="1"/>
          </p:cNvSpPr>
          <p:nvPr>
            <p:ph type="subTitle" idx="1"/>
          </p:nvPr>
        </p:nvSpPr>
        <p:spPr/>
        <p:txBody>
          <a:bodyPr/>
          <a:lstStyle/>
          <a:p>
            <a:endParaRPr lang="fr-FR"/>
          </a:p>
        </p:txBody>
      </p:sp>
      <p:pic>
        <p:nvPicPr>
          <p:cNvPr id="5" name="Image 4" descr="Une image contenant texte, capture d’écran, conception&#10;&#10;Description générée automatiquement">
            <a:extLst>
              <a:ext uri="{FF2B5EF4-FFF2-40B4-BE49-F238E27FC236}">
                <a16:creationId xmlns:a16="http://schemas.microsoft.com/office/drawing/2014/main" id="{C056E652-4AF3-710E-471D-2A9DE57E97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775704"/>
          </a:xfrm>
          <a:prstGeom prst="rect">
            <a:avLst/>
          </a:prstGeom>
        </p:spPr>
      </p:pic>
    </p:spTree>
    <p:extLst>
      <p:ext uri="{BB962C8B-B14F-4D97-AF65-F5344CB8AC3E}">
        <p14:creationId xmlns:p14="http://schemas.microsoft.com/office/powerpoint/2010/main" val="21684244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29D1A5-748D-32C4-078B-447FC29FAB07}"/>
              </a:ext>
            </a:extLst>
          </p:cNvPr>
          <p:cNvSpPr>
            <a:spLocks noGrp="1"/>
          </p:cNvSpPr>
          <p:nvPr>
            <p:ph type="title"/>
          </p:nvPr>
        </p:nvSpPr>
        <p:spPr/>
        <p:txBody>
          <a:bodyPr/>
          <a:lstStyle/>
          <a:p>
            <a:endParaRPr lang="fr-FR"/>
          </a:p>
        </p:txBody>
      </p:sp>
      <p:pic>
        <p:nvPicPr>
          <p:cNvPr id="5" name="Espace réservé du contenu 4" descr="Une image contenant texte, capture d’écran, conception&#10;&#10;Description générée automatiquement">
            <a:extLst>
              <a:ext uri="{FF2B5EF4-FFF2-40B4-BE49-F238E27FC236}">
                <a16:creationId xmlns:a16="http://schemas.microsoft.com/office/drawing/2014/main" id="{F7AD0DE0-4640-A5F2-8669-414FF93426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14457575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6CB25C-5CC6-780B-91C5-6DF77C81CD84}"/>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3A679191-58ED-EAB4-15C0-C09065F7E85A}"/>
              </a:ext>
            </a:extLst>
          </p:cNvPr>
          <p:cNvSpPr>
            <a:spLocks noGrp="1"/>
          </p:cNvSpPr>
          <p:nvPr>
            <p:ph type="subTitle" idx="1"/>
          </p:nvPr>
        </p:nvSpPr>
        <p:spPr/>
        <p:txBody>
          <a:bodyPr/>
          <a:lstStyle/>
          <a:p>
            <a:endParaRPr lang="fr-FR"/>
          </a:p>
        </p:txBody>
      </p:sp>
      <p:pic>
        <p:nvPicPr>
          <p:cNvPr id="5" name="Image 4" descr="Une image contenant texte, capture d’écran, Police, conception&#10;&#10;Description générée automatiquement">
            <a:extLst>
              <a:ext uri="{FF2B5EF4-FFF2-40B4-BE49-F238E27FC236}">
                <a16:creationId xmlns:a16="http://schemas.microsoft.com/office/drawing/2014/main" id="{2067A983-8CBC-7171-4827-266BAD9A70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534594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152431-1260-F2CE-1D30-BB36FC6472F4}"/>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D8CEB01C-ECB0-011A-5793-7C839915D286}"/>
              </a:ext>
            </a:extLst>
          </p:cNvPr>
          <p:cNvSpPr>
            <a:spLocks noGrp="1"/>
          </p:cNvSpPr>
          <p:nvPr>
            <p:ph type="subTitle" idx="1"/>
          </p:nvPr>
        </p:nvSpPr>
        <p:spPr/>
        <p:txBody>
          <a:bodyPr/>
          <a:lstStyle/>
          <a:p>
            <a:endParaRPr lang="fr-FR"/>
          </a:p>
        </p:txBody>
      </p:sp>
      <p:pic>
        <p:nvPicPr>
          <p:cNvPr id="5" name="Image 4" descr="Une image contenant texte, capture d’écran, conception&#10;&#10;Description générée automatiquement">
            <a:extLst>
              <a:ext uri="{FF2B5EF4-FFF2-40B4-BE49-F238E27FC236}">
                <a16:creationId xmlns:a16="http://schemas.microsoft.com/office/drawing/2014/main" id="{E0A8023E-46E8-3ED2-80C4-410E8AAB68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01960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66BFC9-E7EF-0EA1-8F73-B6DD9B23F519}"/>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B4A5BF4C-8CC4-B40E-71BD-92BA08A50336}"/>
              </a:ext>
            </a:extLst>
          </p:cNvPr>
          <p:cNvSpPr>
            <a:spLocks noGrp="1"/>
          </p:cNvSpPr>
          <p:nvPr>
            <p:ph type="subTitle" idx="1"/>
          </p:nvPr>
        </p:nvSpPr>
        <p:spPr/>
        <p:txBody>
          <a:bodyPr/>
          <a:lstStyle/>
          <a:p>
            <a:endParaRPr lang="fr-FR"/>
          </a:p>
        </p:txBody>
      </p:sp>
      <p:pic>
        <p:nvPicPr>
          <p:cNvPr id="5" name="Image 4" descr="Une image contenant texte, capture d’écran, conception&#10;&#10;Description générée automatiquement">
            <a:extLst>
              <a:ext uri="{FF2B5EF4-FFF2-40B4-BE49-F238E27FC236}">
                <a16:creationId xmlns:a16="http://schemas.microsoft.com/office/drawing/2014/main" id="{09C2D2B9-12FC-F133-A8B4-0E22F8CAA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201212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420720-AB0B-64BC-0D82-720C48722CA2}"/>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641A2FEE-F80F-5C0E-A47D-6DAB29F02454}"/>
              </a:ext>
            </a:extLst>
          </p:cNvPr>
          <p:cNvSpPr>
            <a:spLocks noGrp="1"/>
          </p:cNvSpPr>
          <p:nvPr>
            <p:ph type="subTitle" idx="1"/>
          </p:nvPr>
        </p:nvSpPr>
        <p:spPr/>
        <p:txBody>
          <a:bodyPr/>
          <a:lstStyle/>
          <a:p>
            <a:endParaRPr lang="fr-FR"/>
          </a:p>
        </p:txBody>
      </p:sp>
      <p:pic>
        <p:nvPicPr>
          <p:cNvPr id="5" name="Image 4" descr="Une image contenant texte, encre, papier, lettre&#10;&#10;Description générée automatiquement">
            <a:extLst>
              <a:ext uri="{FF2B5EF4-FFF2-40B4-BE49-F238E27FC236}">
                <a16:creationId xmlns:a16="http://schemas.microsoft.com/office/drawing/2014/main" id="{460A6774-06EC-E08A-361D-A80FCCEA66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839682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C7D400-AFC1-9B1A-C6A9-2CBCF9DEF230}"/>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391124D9-809D-A285-CCF5-7E9DB3FDB992}"/>
              </a:ext>
            </a:extLst>
          </p:cNvPr>
          <p:cNvSpPr>
            <a:spLocks noGrp="1"/>
          </p:cNvSpPr>
          <p:nvPr>
            <p:ph type="subTitle" idx="1"/>
          </p:nvPr>
        </p:nvSpPr>
        <p:spPr/>
        <p:txBody>
          <a:bodyPr/>
          <a:lstStyle/>
          <a:p>
            <a:endParaRPr lang="fr-FR"/>
          </a:p>
        </p:txBody>
      </p:sp>
      <p:pic>
        <p:nvPicPr>
          <p:cNvPr id="5" name="Image 4" descr="Une image contenant texte, lettre, Police, papier&#10;&#10;Description générée automatiquement">
            <a:extLst>
              <a:ext uri="{FF2B5EF4-FFF2-40B4-BE49-F238E27FC236}">
                <a16:creationId xmlns:a16="http://schemas.microsoft.com/office/drawing/2014/main" id="{BAA18301-3A0A-E827-B6AB-58ACBDE9D9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2"/>
            <a:ext cx="12192001" cy="6729983"/>
          </a:xfrm>
          <a:prstGeom prst="rect">
            <a:avLst/>
          </a:prstGeom>
        </p:spPr>
      </p:pic>
    </p:spTree>
    <p:extLst>
      <p:ext uri="{BB962C8B-B14F-4D97-AF65-F5344CB8AC3E}">
        <p14:creationId xmlns:p14="http://schemas.microsoft.com/office/powerpoint/2010/main" val="25707343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008352-BFE9-638B-FFC6-12D792B99BB5}"/>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11817127-1937-7031-DC9C-F227E378FD7B}"/>
              </a:ext>
            </a:extLst>
          </p:cNvPr>
          <p:cNvSpPr>
            <a:spLocks noGrp="1"/>
          </p:cNvSpPr>
          <p:nvPr>
            <p:ph type="subTitle" idx="1"/>
          </p:nvPr>
        </p:nvSpPr>
        <p:spPr/>
        <p:txBody>
          <a:bodyPr/>
          <a:lstStyle/>
          <a:p>
            <a:endParaRPr lang="fr-FR"/>
          </a:p>
        </p:txBody>
      </p:sp>
      <p:pic>
        <p:nvPicPr>
          <p:cNvPr id="5" name="Image 4" descr="Une image contenant texte, Visage humain, capture d’écran, personne&#10;&#10;Description générée automatiquement">
            <a:extLst>
              <a:ext uri="{FF2B5EF4-FFF2-40B4-BE49-F238E27FC236}">
                <a16:creationId xmlns:a16="http://schemas.microsoft.com/office/drawing/2014/main" id="{DE1896FC-BFFF-1E85-5533-86C0C0F7A6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0"/>
            <a:ext cx="12262103" cy="6858000"/>
          </a:xfrm>
          <a:prstGeom prst="rect">
            <a:avLst/>
          </a:prstGeom>
        </p:spPr>
      </p:pic>
    </p:spTree>
    <p:extLst>
      <p:ext uri="{BB962C8B-B14F-4D97-AF65-F5344CB8AC3E}">
        <p14:creationId xmlns:p14="http://schemas.microsoft.com/office/powerpoint/2010/main" val="34985108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C6E1F1-9BCE-E6D2-9E31-66500C48C88A}"/>
              </a:ext>
            </a:extLst>
          </p:cNvPr>
          <p:cNvSpPr>
            <a:spLocks noGrp="1"/>
          </p:cNvSpPr>
          <p:nvPr>
            <p:ph type="title"/>
          </p:nvPr>
        </p:nvSpPr>
        <p:spPr/>
        <p:txBody>
          <a:bodyPr/>
          <a:lstStyle/>
          <a:p>
            <a:endParaRPr lang="fr-FR"/>
          </a:p>
        </p:txBody>
      </p:sp>
      <p:pic>
        <p:nvPicPr>
          <p:cNvPr id="5" name="Espace réservé du contenu 4" descr="Une image contenant texte, capture d’écran, Police, conception&#10;&#10;Description générée automatiquement">
            <a:extLst>
              <a:ext uri="{FF2B5EF4-FFF2-40B4-BE49-F238E27FC236}">
                <a16:creationId xmlns:a16="http://schemas.microsoft.com/office/drawing/2014/main" id="{268426D2-AC6F-6DE2-FCB3-64FB49E8954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139764"/>
            <a:ext cx="5943600" cy="6718236"/>
          </a:xfrm>
        </p:spPr>
      </p:pic>
      <p:pic>
        <p:nvPicPr>
          <p:cNvPr id="7" name="Image 6" descr="Une image contenant texte, capture d’écran, conception&#10;&#10;Description générée automatiquement">
            <a:extLst>
              <a:ext uri="{FF2B5EF4-FFF2-40B4-BE49-F238E27FC236}">
                <a16:creationId xmlns:a16="http://schemas.microsoft.com/office/drawing/2014/main" id="{7577F5E2-3A93-047B-25C9-590DC79503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3602" y="0"/>
            <a:ext cx="6248399" cy="6858000"/>
          </a:xfrm>
          <a:prstGeom prst="rect">
            <a:avLst/>
          </a:prstGeom>
        </p:spPr>
      </p:pic>
    </p:spTree>
    <p:extLst>
      <p:ext uri="{BB962C8B-B14F-4D97-AF65-F5344CB8AC3E}">
        <p14:creationId xmlns:p14="http://schemas.microsoft.com/office/powerpoint/2010/main" val="289519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BC4F2D-386A-88DD-5C16-B1D0F60B78F5}"/>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B579AC6A-0021-034F-B3FD-C51117360F01}"/>
              </a:ext>
            </a:extLst>
          </p:cNvPr>
          <p:cNvSpPr>
            <a:spLocks noGrp="1"/>
          </p:cNvSpPr>
          <p:nvPr>
            <p:ph type="subTitle" idx="1"/>
          </p:nvPr>
        </p:nvSpPr>
        <p:spPr/>
        <p:txBody>
          <a:bodyPr/>
          <a:lstStyle/>
          <a:p>
            <a:endParaRPr lang="fr-FR"/>
          </a:p>
        </p:txBody>
      </p:sp>
      <p:pic>
        <p:nvPicPr>
          <p:cNvPr id="5" name="Image 4" descr="Une image contenant texte, écriture manuscrite, capture d’écran, Police&#10;&#10;Description générée automatiquement">
            <a:extLst>
              <a:ext uri="{FF2B5EF4-FFF2-40B4-BE49-F238E27FC236}">
                <a16:creationId xmlns:a16="http://schemas.microsoft.com/office/drawing/2014/main" id="{182AFE4A-527A-BE18-6D5C-5B0E48497C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700895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020CB-BD80-AED5-2647-B2E3DBEA852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5835E64-53E7-F12E-9C74-75689A0A6BD9}"/>
              </a:ext>
            </a:extLst>
          </p:cNvPr>
          <p:cNvSpPr>
            <a:spLocks noGrp="1"/>
          </p:cNvSpPr>
          <p:nvPr>
            <p:ph type="ctrTitle"/>
          </p:nvPr>
        </p:nvSpPr>
        <p:spPr>
          <a:xfrm>
            <a:off x="1882648" y="3093954"/>
            <a:ext cx="9875520" cy="1472184"/>
          </a:xfrm>
        </p:spPr>
        <p:txBody>
          <a:bodyPr>
            <a:normAutofit fontScale="90000"/>
          </a:bodyPr>
          <a:lstStyle/>
          <a:p>
            <a:pPr algn="ctr"/>
            <a:r>
              <a:rPr lang="fr-FR" b="1" i="1" u="sng" dirty="0">
                <a:solidFill>
                  <a:srgbClr val="00B0F0"/>
                </a:solidFill>
              </a:rPr>
              <a:t>3 ONLINE TRAININGS </a:t>
            </a:r>
            <a:br>
              <a:rPr lang="fr-FR" b="1" i="1" u="sng" dirty="0">
                <a:solidFill>
                  <a:srgbClr val="00B0F0"/>
                </a:solidFill>
              </a:rPr>
            </a:br>
            <a:r>
              <a:rPr lang="fr-FR" b="1" i="1" u="sng" dirty="0">
                <a:solidFill>
                  <a:srgbClr val="00B0F0"/>
                </a:solidFill>
              </a:rPr>
              <a:t>WITH USA* EMBASSY IN RABAT*</a:t>
            </a:r>
            <a:br>
              <a:rPr lang="fr-FR" b="1" i="1" u="sng" dirty="0">
                <a:solidFill>
                  <a:srgbClr val="00B0F0"/>
                </a:solidFill>
              </a:rPr>
            </a:br>
            <a:r>
              <a:rPr lang="fr-FR" b="1" i="1" u="sng" dirty="0">
                <a:solidFill>
                  <a:srgbClr val="00B0F0"/>
                </a:solidFill>
              </a:rPr>
              <a:t> IN STUDENT ASSESSMENT </a:t>
            </a:r>
            <a:br>
              <a:rPr lang="fr-FR" dirty="0"/>
            </a:br>
            <a:endParaRPr lang="fr-FR" dirty="0"/>
          </a:p>
        </p:txBody>
      </p:sp>
    </p:spTree>
    <p:extLst>
      <p:ext uri="{BB962C8B-B14F-4D97-AF65-F5344CB8AC3E}">
        <p14:creationId xmlns:p14="http://schemas.microsoft.com/office/powerpoint/2010/main" val="5478398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5B1B7D-4261-6F81-9D2B-7039B185598E}"/>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149F1B2E-1770-A513-1572-2175D1FF1C54}"/>
              </a:ext>
            </a:extLst>
          </p:cNvPr>
          <p:cNvSpPr>
            <a:spLocks noGrp="1"/>
          </p:cNvSpPr>
          <p:nvPr>
            <p:ph type="subTitle" idx="1"/>
          </p:nvPr>
        </p:nvSpPr>
        <p:spPr/>
        <p:txBody>
          <a:bodyPr/>
          <a:lstStyle/>
          <a:p>
            <a:endParaRPr lang="fr-FR"/>
          </a:p>
        </p:txBody>
      </p:sp>
      <p:pic>
        <p:nvPicPr>
          <p:cNvPr id="5" name="Image 4" descr="Une image contenant texte, capture d’écran, Police&#10;&#10;Description générée automatiquement">
            <a:extLst>
              <a:ext uri="{FF2B5EF4-FFF2-40B4-BE49-F238E27FC236}">
                <a16:creationId xmlns:a16="http://schemas.microsoft.com/office/drawing/2014/main" id="{C4724B12-70F7-3772-A9EC-F493C633A7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05479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2EADA7-4E28-46DB-BD36-C511E6236AB5}"/>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D088E766-37D8-315D-AC90-3AD57F81EF11}"/>
              </a:ext>
            </a:extLst>
          </p:cNvPr>
          <p:cNvSpPr>
            <a:spLocks noGrp="1"/>
          </p:cNvSpPr>
          <p:nvPr>
            <p:ph type="subTitle" idx="1"/>
          </p:nvPr>
        </p:nvSpPr>
        <p:spPr/>
        <p:txBody>
          <a:bodyPr/>
          <a:lstStyle/>
          <a:p>
            <a:endParaRPr lang="fr-FR"/>
          </a:p>
        </p:txBody>
      </p:sp>
      <p:pic>
        <p:nvPicPr>
          <p:cNvPr id="5" name="Image 4" descr="Une image contenant texte, capture d’écran, Police&#10;&#10;Description générée automatiquement">
            <a:extLst>
              <a:ext uri="{FF2B5EF4-FFF2-40B4-BE49-F238E27FC236}">
                <a16:creationId xmlns:a16="http://schemas.microsoft.com/office/drawing/2014/main" id="{D8FD81AE-BEBB-0F03-1A32-AFF6A00DF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820073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EC5438-28E1-099C-B7D0-12A3A42152B7}"/>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D2277BF9-6609-EB2C-E886-F01874822E91}"/>
              </a:ext>
            </a:extLst>
          </p:cNvPr>
          <p:cNvSpPr>
            <a:spLocks noGrp="1"/>
          </p:cNvSpPr>
          <p:nvPr>
            <p:ph type="subTitle" idx="1"/>
          </p:nvPr>
        </p:nvSpPr>
        <p:spPr/>
        <p:txBody>
          <a:bodyPr/>
          <a:lstStyle/>
          <a:p>
            <a:endParaRPr lang="fr-FR"/>
          </a:p>
        </p:txBody>
      </p:sp>
      <p:pic>
        <p:nvPicPr>
          <p:cNvPr id="5" name="Image 4" descr="Une image contenant texte, capture d’écran, Police&#10;&#10;Description générée automatiquement">
            <a:extLst>
              <a:ext uri="{FF2B5EF4-FFF2-40B4-BE49-F238E27FC236}">
                <a16:creationId xmlns:a16="http://schemas.microsoft.com/office/drawing/2014/main" id="{B214E8C2-044A-40AA-0563-3BDEBF1F61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76884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623B59-BD54-FCD5-558D-F3C8F1021DCA}"/>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DFB89D7A-23E6-508F-165D-1060840BE91A}"/>
              </a:ext>
            </a:extLst>
          </p:cNvPr>
          <p:cNvSpPr>
            <a:spLocks noGrp="1"/>
          </p:cNvSpPr>
          <p:nvPr>
            <p:ph type="subTitle" idx="1"/>
          </p:nvPr>
        </p:nvSpPr>
        <p:spPr/>
        <p:txBody>
          <a:bodyPr/>
          <a:lstStyle/>
          <a:p>
            <a:endParaRPr lang="fr-FR"/>
          </a:p>
        </p:txBody>
      </p:sp>
      <p:pic>
        <p:nvPicPr>
          <p:cNvPr id="5" name="Image 4" descr="Une image contenant texte, capture d’écran, Police&#10;&#10;Description générée automatiquement">
            <a:extLst>
              <a:ext uri="{FF2B5EF4-FFF2-40B4-BE49-F238E27FC236}">
                <a16:creationId xmlns:a16="http://schemas.microsoft.com/office/drawing/2014/main" id="{AE865BA6-5504-F8A2-223E-9B750AA34D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4657"/>
            <a:ext cx="12192000" cy="6793345"/>
          </a:xfrm>
          <a:prstGeom prst="rect">
            <a:avLst/>
          </a:prstGeom>
        </p:spPr>
      </p:pic>
    </p:spTree>
    <p:extLst>
      <p:ext uri="{BB962C8B-B14F-4D97-AF65-F5344CB8AC3E}">
        <p14:creationId xmlns:p14="http://schemas.microsoft.com/office/powerpoint/2010/main" val="1891223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DBB2C4-8B19-AFC6-59AF-555C72E1E7F8}"/>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952599E6-FFEC-6510-46FC-BEA2196DDBE0}"/>
              </a:ext>
            </a:extLst>
          </p:cNvPr>
          <p:cNvSpPr>
            <a:spLocks noGrp="1"/>
          </p:cNvSpPr>
          <p:nvPr>
            <p:ph type="subTitle" idx="1"/>
          </p:nvPr>
        </p:nvSpPr>
        <p:spPr/>
        <p:txBody>
          <a:bodyPr/>
          <a:lstStyle/>
          <a:p>
            <a:endParaRPr lang="fr-FR"/>
          </a:p>
        </p:txBody>
      </p:sp>
      <p:pic>
        <p:nvPicPr>
          <p:cNvPr id="5" name="Image 4" descr="Une image contenant texte, capture d’écran, Police&#10;&#10;Description générée automatiquement">
            <a:extLst>
              <a:ext uri="{FF2B5EF4-FFF2-40B4-BE49-F238E27FC236}">
                <a16:creationId xmlns:a16="http://schemas.microsoft.com/office/drawing/2014/main" id="{98756836-F632-4B6E-C61D-F090772738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692082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53D316-7CC9-0B97-0FEF-04B119306BC2}"/>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07808AB2-62E3-C5BA-1C93-23B29F67C638}"/>
              </a:ext>
            </a:extLst>
          </p:cNvPr>
          <p:cNvSpPr>
            <a:spLocks noGrp="1"/>
          </p:cNvSpPr>
          <p:nvPr>
            <p:ph type="subTitle" idx="1"/>
          </p:nvPr>
        </p:nvSpPr>
        <p:spPr/>
        <p:txBody>
          <a:bodyPr/>
          <a:lstStyle/>
          <a:p>
            <a:endParaRPr lang="fr-FR"/>
          </a:p>
        </p:txBody>
      </p:sp>
      <p:pic>
        <p:nvPicPr>
          <p:cNvPr id="5" name="Image 4" descr="Une image contenant texte, capture d’écran, Police&#10;&#10;Description générée automatiquement">
            <a:extLst>
              <a:ext uri="{FF2B5EF4-FFF2-40B4-BE49-F238E27FC236}">
                <a16:creationId xmlns:a16="http://schemas.microsoft.com/office/drawing/2014/main" id="{0469D1B3-3E1B-366B-6D29-6197989203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59323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78D35B-A8B2-57B4-CF2E-0F2B6279CEED}"/>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110CFBD2-BCAB-72BF-F70C-0602E9EFB86B}"/>
              </a:ext>
            </a:extLst>
          </p:cNvPr>
          <p:cNvSpPr>
            <a:spLocks noGrp="1"/>
          </p:cNvSpPr>
          <p:nvPr>
            <p:ph type="subTitle" idx="1"/>
          </p:nvPr>
        </p:nvSpPr>
        <p:spPr/>
        <p:txBody>
          <a:bodyPr/>
          <a:lstStyle/>
          <a:p>
            <a:endParaRPr lang="fr-FR"/>
          </a:p>
        </p:txBody>
      </p:sp>
      <p:pic>
        <p:nvPicPr>
          <p:cNvPr id="5" name="Image 4" descr="Une image contenant texte, capture d’écran, Police, conception&#10;&#10;Description générée automatiquement">
            <a:extLst>
              <a:ext uri="{FF2B5EF4-FFF2-40B4-BE49-F238E27FC236}">
                <a16:creationId xmlns:a16="http://schemas.microsoft.com/office/drawing/2014/main" id="{00B74615-DF05-0F63-43AC-7A676C9FDE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621651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B05186-EBDA-703E-28D6-7F11A6448A39}"/>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D878A38B-5B55-1997-13BE-F2DDED150DAA}"/>
              </a:ext>
            </a:extLst>
          </p:cNvPr>
          <p:cNvSpPr>
            <a:spLocks noGrp="1"/>
          </p:cNvSpPr>
          <p:nvPr>
            <p:ph type="subTitle" idx="1"/>
          </p:nvPr>
        </p:nvSpPr>
        <p:spPr/>
        <p:txBody>
          <a:bodyPr/>
          <a:lstStyle/>
          <a:p>
            <a:endParaRPr lang="fr-FR"/>
          </a:p>
        </p:txBody>
      </p:sp>
      <p:pic>
        <p:nvPicPr>
          <p:cNvPr id="5" name="Image 4" descr="Une image contenant texte, capture d’écran, motif&#10;&#10;Description générée automatiquement">
            <a:extLst>
              <a:ext uri="{FF2B5EF4-FFF2-40B4-BE49-F238E27FC236}">
                <a16:creationId xmlns:a16="http://schemas.microsoft.com/office/drawing/2014/main" id="{D9655107-E4BE-7E7F-DB34-9F86D61660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0"/>
            <a:ext cx="12191999" cy="6858000"/>
          </a:xfrm>
          <a:prstGeom prst="rect">
            <a:avLst/>
          </a:prstGeom>
        </p:spPr>
      </p:pic>
    </p:spTree>
    <p:extLst>
      <p:ext uri="{BB962C8B-B14F-4D97-AF65-F5344CB8AC3E}">
        <p14:creationId xmlns:p14="http://schemas.microsoft.com/office/powerpoint/2010/main" val="34431803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2417E9-08AB-A2BE-A98C-9D3B00839122}"/>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AB7792EA-4DD7-9929-5FC3-13464EA4EB5B}"/>
              </a:ext>
            </a:extLst>
          </p:cNvPr>
          <p:cNvSpPr>
            <a:spLocks noGrp="1"/>
          </p:cNvSpPr>
          <p:nvPr>
            <p:ph type="subTitle" idx="1"/>
          </p:nvPr>
        </p:nvSpPr>
        <p:spPr/>
        <p:txBody>
          <a:bodyPr/>
          <a:lstStyle/>
          <a:p>
            <a:endParaRPr lang="fr-FR"/>
          </a:p>
        </p:txBody>
      </p:sp>
      <p:pic>
        <p:nvPicPr>
          <p:cNvPr id="5" name="Image 4" descr="Une image contenant texte, capture d’écran, logiciel, Page web&#10;&#10;Description générée automatiquement">
            <a:extLst>
              <a:ext uri="{FF2B5EF4-FFF2-40B4-BE49-F238E27FC236}">
                <a16:creationId xmlns:a16="http://schemas.microsoft.com/office/drawing/2014/main" id="{1281544B-8754-21A5-4B4C-E0D09B3839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298680" cy="6858000"/>
          </a:xfrm>
          <a:prstGeom prst="rect">
            <a:avLst/>
          </a:prstGeom>
        </p:spPr>
      </p:pic>
    </p:spTree>
    <p:extLst>
      <p:ext uri="{BB962C8B-B14F-4D97-AF65-F5344CB8AC3E}">
        <p14:creationId xmlns:p14="http://schemas.microsoft.com/office/powerpoint/2010/main" val="28279462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ADCC26-C99F-3AF6-193C-C4F61D686C6E}"/>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1B16C411-E9FA-F2CD-A0EE-066161577D35}"/>
              </a:ext>
            </a:extLst>
          </p:cNvPr>
          <p:cNvSpPr>
            <a:spLocks noGrp="1"/>
          </p:cNvSpPr>
          <p:nvPr>
            <p:ph type="subTitle" idx="1"/>
          </p:nvPr>
        </p:nvSpPr>
        <p:spPr/>
        <p:txBody>
          <a:bodyPr/>
          <a:lstStyle/>
          <a:p>
            <a:endParaRPr lang="fr-FR"/>
          </a:p>
        </p:txBody>
      </p:sp>
      <p:pic>
        <p:nvPicPr>
          <p:cNvPr id="5" name="Image 4" descr="Une image contenant texte, capture d’écran, logiciel, Page web&#10;&#10;Description générée automatiquement">
            <a:extLst>
              <a:ext uri="{FF2B5EF4-FFF2-40B4-BE49-F238E27FC236}">
                <a16:creationId xmlns:a16="http://schemas.microsoft.com/office/drawing/2014/main" id="{EDE7AFBF-9EA8-DAE5-6DAB-24678C0311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270645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731B9C-3AD2-F003-B36E-C1D32A19B2F1}"/>
              </a:ext>
            </a:extLst>
          </p:cNvPr>
          <p:cNvSpPr>
            <a:spLocks noGrp="1"/>
          </p:cNvSpPr>
          <p:nvPr>
            <p:ph type="title"/>
          </p:nvPr>
        </p:nvSpPr>
        <p:spPr>
          <a:xfrm>
            <a:off x="3595332" y="168216"/>
            <a:ext cx="8596668" cy="734568"/>
          </a:xfrm>
        </p:spPr>
        <p:txBody>
          <a:bodyPr>
            <a:normAutofit fontScale="90000"/>
          </a:bodyPr>
          <a:lstStyle/>
          <a:p>
            <a:r>
              <a:rPr lang="fr-FR" b="1" i="1" u="sng" dirty="0">
                <a:solidFill>
                  <a:srgbClr val="00B0F0"/>
                </a:solidFill>
              </a:rPr>
              <a:t>4 SCIENTIFIC PUBLICATIONS</a:t>
            </a:r>
          </a:p>
        </p:txBody>
      </p:sp>
      <p:sp>
        <p:nvSpPr>
          <p:cNvPr id="3" name="Espace réservé du contenu 2">
            <a:extLst>
              <a:ext uri="{FF2B5EF4-FFF2-40B4-BE49-F238E27FC236}">
                <a16:creationId xmlns:a16="http://schemas.microsoft.com/office/drawing/2014/main" id="{626D6ED1-CA71-E001-3D41-2FE290684F5C}"/>
              </a:ext>
            </a:extLst>
          </p:cNvPr>
          <p:cNvSpPr>
            <a:spLocks noGrp="1"/>
          </p:cNvSpPr>
          <p:nvPr>
            <p:ph idx="1"/>
          </p:nvPr>
        </p:nvSpPr>
        <p:spPr>
          <a:xfrm>
            <a:off x="1421046" y="975480"/>
            <a:ext cx="10507344" cy="5186507"/>
          </a:xfrm>
        </p:spPr>
        <p:txBody>
          <a:bodyPr>
            <a:normAutofit/>
          </a:bodyPr>
          <a:lstStyle/>
          <a:p>
            <a:pPr marL="457200" algn="just">
              <a:lnSpc>
                <a:spcPct val="120000"/>
              </a:lnSpc>
              <a:spcAft>
                <a:spcPts val="100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 Rachidi, A. Y. El Batji, M. Sebbane, and H. Bouzekri, (2005), "An Integrated System for QoS Provisioning in 3G WCDMA Cellular Networks", in Proc. of MWCN05, Marrakech in Morocco September 19-21 </a:t>
            </a:r>
            <a:endParaRPr lang="fr-FR"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457200" algn="just">
              <a:lnSpc>
                <a:spcPct val="120000"/>
              </a:lnSpc>
              <a:spcAft>
                <a:spcPts val="1000"/>
              </a:spcAft>
            </a:pPr>
            <a:r>
              <a:rPr lang="fr-MA" sz="1800" dirty="0">
                <a:effectLst/>
                <a:latin typeface="Times New Roman" panose="02020603050405020304" pitchFamily="18" charset="0"/>
                <a:ea typeface="Times New Roman" panose="02020603050405020304" pitchFamily="18" charset="0"/>
                <a:cs typeface="Times New Roman" panose="02020603050405020304" pitchFamily="18" charset="0"/>
              </a:rPr>
              <a:t>T. Rachidi, A. Y. El Batji, M. Sebbane, and H. Bouzekri, (2004), "QoS-</a:t>
            </a:r>
            <a:r>
              <a:rPr lang="fr-MA" sz="1800" dirty="0" err="1">
                <a:effectLst/>
                <a:latin typeface="Times New Roman" panose="02020603050405020304" pitchFamily="18" charset="0"/>
                <a:ea typeface="Times New Roman" panose="02020603050405020304" pitchFamily="18" charset="0"/>
                <a:cs typeface="Times New Roman" panose="02020603050405020304" pitchFamily="18" charset="0"/>
              </a:rPr>
              <a:t>aware</a:t>
            </a:r>
            <a:r>
              <a:rPr lang="fr-MA" sz="1800" dirty="0">
                <a:effectLst/>
                <a:latin typeface="Times New Roman" panose="02020603050405020304" pitchFamily="18" charset="0"/>
                <a:ea typeface="Times New Roman" panose="02020603050405020304" pitchFamily="18" charset="0"/>
                <a:cs typeface="Times New Roman" panose="02020603050405020304" pitchFamily="18" charset="0"/>
              </a:rPr>
              <a:t> Power Control and Handoff prioritization in 3G WCDMA Networks", Journal Marocain D'Automatique D'Informatique et de Traitement du Signal, pp99-112</a:t>
            </a:r>
            <a:endParaRPr lang="fr-FR"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457200" algn="just">
              <a:lnSpc>
                <a:spcPct val="120000"/>
              </a:lnSpc>
              <a:spcAft>
                <a:spcPts val="100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"QoS-aware Power Control and Handoff prioritization in 3G WCDMA Networks", T. Rachidi, A. Y. El Batji, M. Sebbane, and H. Bouzekri, (2004), Proceedings of IEEE Wireless Communications and Networking Conference, </a:t>
            </a:r>
            <a:r>
              <a:rPr lang="en-US" sz="1800" u="sng" dirty="0">
                <a:effectLst/>
                <a:latin typeface="Times New Roman" panose="02020603050405020304" pitchFamily="18" charset="0"/>
                <a:ea typeface="Times New Roman" panose="02020603050405020304" pitchFamily="18" charset="0"/>
                <a:cs typeface="Times New Roman" panose="02020603050405020304" pitchFamily="18" charset="0"/>
              </a:rPr>
              <a:t>WCNC04</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March 21-25, </a:t>
            </a:r>
            <a:r>
              <a:rPr lang="en-US" sz="1800" u="sng" dirty="0">
                <a:effectLst/>
                <a:latin typeface="Times New Roman" panose="02020603050405020304" pitchFamily="18" charset="0"/>
                <a:ea typeface="Times New Roman" panose="02020603050405020304" pitchFamily="18" charset="0"/>
                <a:cs typeface="Times New Roman" panose="02020603050405020304" pitchFamily="18" charset="0"/>
              </a:rPr>
              <a:t>Atlanta in America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(Ref 0-7803-8344-3/04(C) 2004 IEEE)</a:t>
            </a:r>
            <a:endParaRPr lang="fr-FR"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457200" algn="just">
              <a:lnSpc>
                <a:spcPct val="120000"/>
              </a:lnSpc>
              <a:spcAft>
                <a:spcPts val="100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 Testbed for the Evaluation of QoS Provisioning in WCDMA based 3G Wireless Networks", A. Y. El Batji, T. Rachidi, and H. Bouzekri (2003), Proceedings of the International Conference on Communication Systems and Networks, </a:t>
            </a:r>
            <a:r>
              <a:rPr lang="en-US" sz="1800" u="sng" dirty="0">
                <a:effectLst/>
                <a:latin typeface="Times New Roman" panose="02020603050405020304" pitchFamily="18" charset="0"/>
                <a:ea typeface="Times New Roman" panose="02020603050405020304" pitchFamily="18" charset="0"/>
                <a:cs typeface="Times New Roman" panose="02020603050405020304" pitchFamily="18" charset="0"/>
              </a:rPr>
              <a:t>IASTED, CSN,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September 8-10, </a:t>
            </a:r>
            <a:r>
              <a:rPr lang="en-US" sz="1800" u="sng" dirty="0" err="1">
                <a:effectLst/>
                <a:latin typeface="Times New Roman" panose="02020603050405020304" pitchFamily="18" charset="0"/>
                <a:ea typeface="Times New Roman" panose="02020603050405020304" pitchFamily="18" charset="0"/>
                <a:cs typeface="Times New Roman" panose="02020603050405020304" pitchFamily="18" charset="0"/>
              </a:rPr>
              <a:t>Benelmadena</a:t>
            </a:r>
            <a:r>
              <a:rPr lang="en-US" sz="1800" u="sng" dirty="0">
                <a:effectLst/>
                <a:latin typeface="Times New Roman" panose="02020603050405020304" pitchFamily="18" charset="0"/>
                <a:ea typeface="Times New Roman" panose="02020603050405020304" pitchFamily="18" charset="0"/>
                <a:cs typeface="Times New Roman" panose="02020603050405020304" pitchFamily="18" charset="0"/>
              </a:rPr>
              <a:t> in Spain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pp.31-36 (Ref 393-065).</a:t>
            </a:r>
            <a:endParaRPr lang="fr-FR"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31031377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3055FBF-E47D-FAB7-FB74-C118E782A994}"/>
              </a:ext>
            </a:extLst>
          </p:cNvPr>
          <p:cNvSpPr>
            <a:spLocks noGrp="1"/>
          </p:cNvSpPr>
          <p:nvPr>
            <p:ph idx="1"/>
          </p:nvPr>
        </p:nvSpPr>
        <p:spPr>
          <a:xfrm>
            <a:off x="1326292" y="633541"/>
            <a:ext cx="10865708" cy="6224459"/>
          </a:xfrm>
        </p:spPr>
        <p:txBody>
          <a:bodyPr>
            <a:normAutofit/>
          </a:bodyPr>
          <a:lstStyle/>
          <a:p>
            <a:pPr algn="just"/>
            <a:r>
              <a:rPr lang="en-US" sz="2200" dirty="0">
                <a:effectLst/>
                <a:latin typeface="Times New Roman" panose="02020603050405020304" pitchFamily="18" charset="0"/>
                <a:ea typeface="Aptos" panose="020B0004020202020204" pitchFamily="34" charset="0"/>
                <a:cs typeface="Times New Roman" panose="02020603050405020304" pitchFamily="18" charset="0"/>
              </a:rPr>
              <a:t>In my master thesis, I designed and implemented a Testbed that is WCDMA-Compliant for the evaluation of quality-of-service adaptation in 3G networks. QoS adaptation aimed to maintain QoS requirements of active connections and handoffs to remove congestion. </a:t>
            </a:r>
          </a:p>
          <a:p>
            <a:pPr algn="just"/>
            <a:r>
              <a:rPr lang="en-US" sz="2200" dirty="0">
                <a:effectLst/>
                <a:latin typeface="Times New Roman" panose="02020603050405020304" pitchFamily="18" charset="0"/>
                <a:ea typeface="Aptos" panose="020B0004020202020204" pitchFamily="34" charset="0"/>
                <a:cs typeface="Times New Roman" panose="02020603050405020304" pitchFamily="18" charset="0"/>
              </a:rPr>
              <a:t>The thesis employed different algorithms for congestion handling, and I represented my                            Al Akhawayn University in different international conferences of excellence in Spain (IASTED 2004), in the United States of America (WCNC 2004) and in England (INC 2004).</a:t>
            </a:r>
          </a:p>
          <a:p>
            <a:pPr algn="just"/>
            <a:r>
              <a:rPr lang="en-US" sz="2200" b="1" i="1" u="sng" dirty="0">
                <a:effectLst/>
                <a:highlight>
                  <a:srgbClr val="00FFFF"/>
                </a:highlight>
                <a:latin typeface="Times New Roman" panose="02020603050405020304" pitchFamily="18" charset="0"/>
                <a:ea typeface="Aptos" panose="020B0004020202020204" pitchFamily="34" charset="0"/>
                <a:cs typeface="Times New Roman" panose="02020603050405020304" pitchFamily="18" charset="0"/>
              </a:rPr>
              <a:t>I am interested in Multi-Criteria Decision Making for Sustainable Development. </a:t>
            </a:r>
            <a:r>
              <a:rPr lang="en-US" sz="2200" b="0" i="0" dirty="0">
                <a:solidFill>
                  <a:srgbClr val="5D5D5D"/>
                </a:solidFill>
                <a:effectLst/>
                <a:highlight>
                  <a:srgbClr val="00FFFF"/>
                </a:highlight>
                <a:latin typeface="Times New Roman" panose="02020603050405020304" pitchFamily="18" charset="0"/>
                <a:cs typeface="Times New Roman" panose="02020603050405020304" pitchFamily="18" charset="0"/>
              </a:rPr>
              <a:t> </a:t>
            </a:r>
            <a:endParaRPr lang="en-US" sz="2200" b="1" i="1" u="sng" dirty="0">
              <a:effectLst/>
              <a:highlight>
                <a:srgbClr val="00FFFF"/>
              </a:highlight>
              <a:latin typeface="Times New Roman" panose="02020603050405020304" pitchFamily="18" charset="0"/>
              <a:ea typeface="Aptos" panose="020B0004020202020204" pitchFamily="34" charset="0"/>
              <a:cs typeface="Times New Roman" panose="02020603050405020304" pitchFamily="18" charset="0"/>
            </a:endParaRPr>
          </a:p>
          <a:p>
            <a:pPr algn="just"/>
            <a:r>
              <a:rPr lang="en-US" sz="2200" dirty="0">
                <a:effectLst/>
                <a:latin typeface="Times New Roman" panose="02020603050405020304" pitchFamily="18" charset="0"/>
                <a:ea typeface="Aptos" panose="020B0004020202020204" pitchFamily="34" charset="0"/>
                <a:cs typeface="Times New Roman" panose="02020603050405020304" pitchFamily="18" charset="0"/>
              </a:rPr>
              <a:t>Through my future research, I will aim to design and implement </a:t>
            </a:r>
            <a:r>
              <a:rPr lang="en-US" sz="2200" b="1" i="1" u="sng" dirty="0">
                <a:effectLst/>
                <a:latin typeface="Times New Roman" panose="02020603050405020304" pitchFamily="18" charset="0"/>
                <a:ea typeface="Aptos" panose="020B0004020202020204" pitchFamily="34" charset="0"/>
                <a:cs typeface="Times New Roman" panose="02020603050405020304" pitchFamily="18" charset="0"/>
              </a:rPr>
              <a:t>models of sustainable development</a:t>
            </a:r>
            <a:r>
              <a:rPr lang="en-US" sz="2200" dirty="0">
                <a:effectLst/>
                <a:latin typeface="Times New Roman" panose="02020603050405020304" pitchFamily="18" charset="0"/>
                <a:ea typeface="Aptos" panose="020B0004020202020204" pitchFamily="34" charset="0"/>
                <a:cs typeface="Times New Roman" panose="02020603050405020304" pitchFamily="18" charset="0"/>
              </a:rPr>
              <a:t>. I would like to present solutions that address climate change and help take sustainability decisions. </a:t>
            </a:r>
          </a:p>
          <a:p>
            <a:pPr algn="just"/>
            <a:r>
              <a:rPr lang="en-US" sz="2200" dirty="0">
                <a:effectLst/>
                <a:latin typeface="Times New Roman" panose="02020603050405020304" pitchFamily="18" charset="0"/>
                <a:ea typeface="Aptos" panose="020B0004020202020204" pitchFamily="34" charset="0"/>
                <a:cs typeface="Times New Roman" panose="02020603050405020304" pitchFamily="18" charset="0"/>
              </a:rPr>
              <a:t>Additionally, I would like to collaborate with policymakers, urban planners, and communities for practical applications.</a:t>
            </a:r>
            <a:endParaRPr lang="fr-FR" sz="2200" dirty="0">
              <a:effectLst/>
              <a:latin typeface="Times New Roman" panose="02020603050405020304" pitchFamily="18" charset="0"/>
              <a:ea typeface="Aptos" panose="020B0004020202020204" pitchFamily="34" charset="0"/>
              <a:cs typeface="Times New Roman" panose="02020603050405020304" pitchFamily="18" charset="0"/>
            </a:endParaRPr>
          </a:p>
          <a:p>
            <a:pPr marL="0" indent="0" algn="just">
              <a:buNone/>
            </a:pPr>
            <a:endParaRPr lang="fr-FR" sz="1800" dirty="0">
              <a:effectLst/>
              <a:latin typeface="Aptos" panose="020B0004020202020204" pitchFamily="34" charset="0"/>
              <a:ea typeface="Aptos" panose="020B000402020202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9405042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Solstice</Template>
  <TotalTime>28896</TotalTime>
  <Words>1283</Words>
  <Application>Microsoft Office PowerPoint</Application>
  <PresentationFormat>Grand écran</PresentationFormat>
  <Paragraphs>56</Paragraphs>
  <Slides>54</Slides>
  <Notes>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54</vt:i4>
      </vt:variant>
    </vt:vector>
  </HeadingPairs>
  <TitlesOfParts>
    <vt:vector size="63" baseType="lpstr">
      <vt:lpstr>Aptos</vt:lpstr>
      <vt:lpstr>Gill Sans MT</vt:lpstr>
      <vt:lpstr>IBM Plex Sans</vt:lpstr>
      <vt:lpstr>Symbol</vt:lpstr>
      <vt:lpstr>Tahoma</vt:lpstr>
      <vt:lpstr>Times New Roman</vt:lpstr>
      <vt:lpstr>Verdana</vt:lpstr>
      <vt:lpstr>Wingdings 2</vt:lpstr>
      <vt:lpstr>Solstice</vt:lpstr>
      <vt:lpstr>PRESENTATION  OF MY IT CAREER  AND RESEARCH INTERESTS</vt:lpstr>
      <vt:lpstr>1-Academic experience  and skills</vt:lpstr>
      <vt:lpstr>SKILLS Team Leadership, Professional, Engineering Management, University Lecturing, Delivering Presentations, Conducting Research, Training and Mentoring to students, Supervising projects,  Collective Intelligence and Diversity, IT Project Management, Emotional Intelligence, Engineering Innovation, Writing publications, Empathy and Ethics, Data Analysis, Development and Deployment of IT projects. </vt:lpstr>
      <vt:lpstr>2-RESEARCH AND CAREER GOALS</vt:lpstr>
      <vt:lpstr>                 - My research interests are about Sustainability modeling and Circular Economy  -I am an Engineer and I have both a bachelor and a master in computer science.  I am currently working in the Ministry of Tourism in Morocco as a project manager and a facilitator,  and I have different certificates in project management, ITIL and PowerBI.   -I CAN PRESENT MY PORTFOLIO OF PROJECTS AND PUBLICATIONS, and I would be pleased to work on a new field of research in sustainability modeling and circular economy. I attended 2 conferences of the World Future Energy Summit in UAE, and I was amazed about the latest advancements in sustainability, and I would like to make it my new field of research.  </vt:lpstr>
      <vt:lpstr>Proposal Idea</vt:lpstr>
      <vt:lpstr>3-HONORS AND ACTIVITIES</vt:lpstr>
      <vt:lpstr> • Fulbrighter 2006  • Research Thesis publications of a Master in Engineering Research in  Al Akhawayn University, respectively: in IASTED2003 (Spain), WCNC2004-IEEE (USA), and INC2004 (England) conferences.  • Best internship in the School of Science and Engineering, Alakhawayn University.   PROFESSIONAL ACTIVITIES • Charity association: ‘Hand in Hand’ tutoring coordinator. • Member of the Moroccan Democratic Association of Women. • Member of Women's Empowerment in Feminine Plural.             • Member of Adult Group in Rabat EEAM TEMPLE.  • Member of Ribat AlFath Environment Club. </vt:lpstr>
      <vt:lpstr>4-Professional Experience</vt:lpstr>
      <vt:lpstr>2011-present  Project Manager and Facilitator  Ministry of Tourism, Rabat • Participate in the development of the Ministry projects. • Analyze the functional needs. • Ensure the design, development, deployment and maintenance of computer systems. • Contribute to the preparation of the Operating environment. • Monitor and evaluate the use of applications developed. • Improve application versions taking into account the comments and suggestions of managers and users. • Contribute to the choice of acquisitions of software development tools. • Provide training and assistance to users and provide them with user guides.     </vt:lpstr>
      <vt:lpstr>5-COMPUTER and english SKILLS</vt:lpstr>
      <vt:lpstr>CERTIFICATES</vt:lpstr>
      <vt:lpstr>ALL MY DIPLOMAS ARE STAMPED  BY EMIRATES* EMBASSY IN RABAT*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4 AI IBM* CERTIFICATES </vt:lpstr>
      <vt:lpstr>Présentation PowerPoint</vt:lpstr>
      <vt:lpstr>Présentation PowerPoint</vt:lpstr>
      <vt:lpstr>Présentation PowerPoint</vt:lpstr>
      <vt:lpstr>Présentation PowerPoint</vt:lpstr>
      <vt:lpstr>7 MICROSOFT* POWERBI CERTIFICATES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3 ONLINE TRAININGS  WITH USA* EMBASSY IN RABAT*  IN STUDENT ASSESSMENT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4 SCIENTIFIC PUBLICATIONS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OF MY  IT CAREER AND RESEARCH INTERESTS</dc:title>
  <dc:creator>EL BATJI Yasmine Amal</dc:creator>
  <cp:lastModifiedBy>EL BATJI Yasmine Amal</cp:lastModifiedBy>
  <cp:revision>121</cp:revision>
  <dcterms:created xsi:type="dcterms:W3CDTF">2025-04-14T11:55:34Z</dcterms:created>
  <dcterms:modified xsi:type="dcterms:W3CDTF">2026-04-10T14:31:00Z</dcterms:modified>
</cp:coreProperties>
</file>