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3" r:id="rId4"/>
    <p:sldId id="274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4" r:id="rId14"/>
    <p:sldId id="265" r:id="rId15"/>
    <p:sldId id="268" r:id="rId16"/>
    <p:sldId id="269" r:id="rId17"/>
    <p:sldId id="271" r:id="rId18"/>
    <p:sldId id="272" r:id="rId19"/>
  </p:sldIdLst>
  <p:sldSz cx="14630400" cy="8229600"/>
  <p:notesSz cx="8229600" cy="14630400"/>
  <p:embeddedFontLst>
    <p:embeddedFont>
      <p:font typeface="Baskervville" panose="020B0604020202020204" charset="0"/>
      <p:regular r:id="rId21"/>
    </p:embeddedFont>
    <p:embeddedFont>
      <p:font typeface="Poppins" panose="00000500000000000000" pitchFamily="2" charset="0"/>
      <p:regular r:id="rId22"/>
      <p:bold r:id="rId23"/>
      <p:italic r:id="rId24"/>
      <p:boldItalic r:id="rId2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3" d="100"/>
          <a:sy n="43" d="100"/>
        </p:scale>
        <p:origin x="8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48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2520-8BDF-92E3-F09B-FE78C3838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AAA76-8536-2FE4-A3CF-C9747F4AE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1D9EA-BDF0-94B9-B4F3-C6DBCBD3F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81974-5603-616A-BCA4-CD96CEBF7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81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A31D3-D9C8-12C4-AD1F-EF09569F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EB717-6442-FF26-3AFF-AA9D90721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F34DC0-CE84-2D25-4059-7A38534CC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26CC4-6091-9E46-321F-B83D136AD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8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83B7-FEB0-24DA-B515-7CCA56BAA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4E9704-877F-15EC-2F4A-5E9FE3EA7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31B32-16DF-53E1-7B1D-B399193CF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F1D62-58D7-6A3E-7094-079E11DFF5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57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6169-8AE9-9B7E-6599-239DFA64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69398-555F-62A2-BDC2-EF85E7B7B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CAF69-C049-82C7-6C0D-CD52236B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9959B-1829-40CC-920B-4DFB79735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32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94EA-7DD7-3E5C-E213-3DF3DD23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A0CF1-A002-B9E2-ED72-9DD2FCCC4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0F2B17-5B14-72AF-6790-8560FF5B5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3CFBA-626F-D364-5C6E-332606AAC8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34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3DA39-2436-7EBA-F89D-A4885D955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DF09A-9A43-0429-85ED-A645E2D72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F5C57-BBA6-AB9B-CA6B-B682E5C8D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594CB-5493-2B95-94B3-3B8BA83ACC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4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D85D-A8B1-8EB9-8E04-BEC1E1D0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05010-3C03-E886-4170-C458C4C9F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838A4-67EF-39B3-E4C4-99F514748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FEF6A-06D9-A6F1-DFC9-BA8D7E756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66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D85D-A8B1-8EB9-8E04-BEC1E1D0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05010-3C03-E886-4170-C458C4C9F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838A4-67EF-39B3-E4C4-99F514748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FEF6A-06D9-A6F1-DFC9-BA8D7E756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7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5529" y="2448401"/>
            <a:ext cx="7845743" cy="3332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Parfait ! Voici la structure complète de votre présentation, slide par slide, en langage simple :</a:t>
            </a:r>
            <a:endParaRPr lang="en-US" sz="5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256" y="33928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Introduction - </a:t>
            </a: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</a:rPr>
              <a:t>Pourquoi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 python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37256" y="84118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3000" dirty="0">
                <a:solidFill>
                  <a:srgbClr val="787878"/>
                </a:solidFill>
                <a:latin typeface="Baskervville" pitchFamily="34" charset="0"/>
              </a:rPr>
              <a:t>PYTHON : le </a:t>
            </a:r>
            <a:r>
              <a:rPr lang="en-US" sz="3000" dirty="0" err="1">
                <a:solidFill>
                  <a:srgbClr val="787878"/>
                </a:solidFill>
                <a:latin typeface="Baskervville" pitchFamily="34" charset="0"/>
              </a:rPr>
              <a:t>langage</a:t>
            </a:r>
            <a:r>
              <a:rPr lang="en-US" sz="3000" dirty="0">
                <a:solidFill>
                  <a:srgbClr val="787878"/>
                </a:solidFill>
                <a:latin typeface="Baskervville" pitchFamily="34" charset="0"/>
              </a:rPr>
              <a:t> du machine learning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348044" y="3636504"/>
            <a:ext cx="7245936" cy="138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50000"/>
              </a:lnSpc>
            </a:pPr>
            <a:r>
              <a:rPr lang="fr-MA" sz="3600" dirty="0"/>
              <a:t>🐍 Python : Le Choix </a:t>
            </a:r>
            <a:r>
              <a:rPr lang="fr-MA" sz="3600" b="1" dirty="0">
                <a:solidFill>
                  <a:schemeClr val="accent2"/>
                </a:solidFill>
              </a:rPr>
              <a:t>1</a:t>
            </a:r>
            <a:r>
              <a:rPr lang="fr-MA" sz="3600" dirty="0"/>
              <a:t> pour le ML</a:t>
            </a:r>
          </a:p>
          <a:p>
            <a:pPr>
              <a:lnSpc>
                <a:spcPct val="150000"/>
              </a:lnSpc>
            </a:pPr>
            <a:endParaRPr lang="fr-MA" sz="3600" dirty="0"/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  <p:pic>
        <p:nvPicPr>
          <p:cNvPr id="1027" name="Picture 3" descr="Logo, python icon - Free download on Iconfinder">
            <a:extLst>
              <a:ext uri="{FF2B5EF4-FFF2-40B4-BE49-F238E27FC236}">
                <a16:creationId xmlns:a16="http://schemas.microsoft.com/office/drawing/2014/main" id="{B8AE120C-5DB2-6463-3FC4-CCACD8E2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688" y="2066693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E3646-FC38-DC73-E977-C2B3E91E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85CD6F8-B730-0016-B03E-B733A0D7C6D8}"/>
              </a:ext>
            </a:extLst>
          </p:cNvPr>
          <p:cNvSpPr/>
          <p:nvPr/>
        </p:nvSpPr>
        <p:spPr>
          <a:xfrm>
            <a:off x="437256" y="33928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Introduction - </a:t>
            </a: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</a:rPr>
              <a:t>Pourquoi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 python ?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FD193EC-8FEC-9A81-663C-1D7B12D0B32A}"/>
              </a:ext>
            </a:extLst>
          </p:cNvPr>
          <p:cNvSpPr/>
          <p:nvPr/>
        </p:nvSpPr>
        <p:spPr>
          <a:xfrm>
            <a:off x="437256" y="84118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3000" dirty="0" err="1">
                <a:solidFill>
                  <a:srgbClr val="787878"/>
                </a:solidFill>
                <a:latin typeface="Baskervville" pitchFamily="34" charset="0"/>
              </a:rPr>
              <a:t>Avnatages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21FF51-D61B-CD7D-B5CD-25FF5DB8712D}"/>
              </a:ext>
            </a:extLst>
          </p:cNvPr>
          <p:cNvSpPr/>
          <p:nvPr/>
        </p:nvSpPr>
        <p:spPr>
          <a:xfrm>
            <a:off x="314592" y="1938098"/>
            <a:ext cx="6534537" cy="6291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200" dirty="0">
                <a:solidFill>
                  <a:srgbClr val="00B050"/>
                </a:solidFill>
              </a:rPr>
              <a:t>Simplicité et Lisibilité</a:t>
            </a:r>
          </a:p>
          <a:p>
            <a:pPr>
              <a:lnSpc>
                <a:spcPts val="2300"/>
              </a:lnSpc>
            </a:pPr>
            <a:r>
              <a:rPr lang="fr-MA" i="1" dirty="0"/>
              <a:t>Python est proche du langage naturel</a:t>
            </a:r>
            <a:r>
              <a:rPr lang="fr-MA" sz="2400" i="1" dirty="0"/>
              <a:t> </a:t>
            </a:r>
          </a:p>
          <a:p>
            <a:pPr>
              <a:lnSpc>
                <a:spcPts val="2300"/>
              </a:lnSpc>
            </a:pPr>
            <a:endParaRPr lang="fr-MA" sz="2400" dirty="0"/>
          </a:p>
          <a:p>
            <a:pPr>
              <a:lnSpc>
                <a:spcPts val="2300"/>
              </a:lnSpc>
            </a:pPr>
            <a:r>
              <a:rPr lang="fr-MA" sz="2400" dirty="0" err="1"/>
              <a:t>prix_moyen</a:t>
            </a:r>
            <a:r>
              <a:rPr lang="fr-MA" sz="2400" dirty="0"/>
              <a:t> </a:t>
            </a:r>
            <a:r>
              <a:rPr lang="fr-MA" dirty="0"/>
              <a:t>=</a:t>
            </a:r>
            <a:r>
              <a:rPr lang="fr-MA" sz="2400" dirty="0"/>
              <a:t> </a:t>
            </a:r>
            <a:r>
              <a:rPr lang="fr-MA" dirty="0" err="1"/>
              <a:t>sum</a:t>
            </a:r>
            <a:r>
              <a:rPr lang="fr-MA" dirty="0"/>
              <a:t>(</a:t>
            </a:r>
            <a:r>
              <a:rPr lang="fr-MA" sz="2400" dirty="0"/>
              <a:t>prix</a:t>
            </a:r>
            <a:r>
              <a:rPr lang="fr-MA" dirty="0"/>
              <a:t>)</a:t>
            </a:r>
            <a:r>
              <a:rPr lang="fr-MA" sz="2400" dirty="0"/>
              <a:t> </a:t>
            </a:r>
            <a:r>
              <a:rPr lang="fr-MA" dirty="0"/>
              <a:t>/</a:t>
            </a:r>
            <a:r>
              <a:rPr lang="fr-MA" sz="2400" dirty="0"/>
              <a:t> </a:t>
            </a:r>
            <a:r>
              <a:rPr lang="fr-MA" dirty="0" err="1"/>
              <a:t>len</a:t>
            </a:r>
            <a:r>
              <a:rPr lang="fr-MA" dirty="0"/>
              <a:t>(</a:t>
            </a:r>
            <a:r>
              <a:rPr lang="fr-MA" sz="2400" dirty="0"/>
              <a:t>prix</a:t>
            </a:r>
            <a:r>
              <a:rPr lang="fr-MA" dirty="0"/>
              <a:t>)</a:t>
            </a:r>
          </a:p>
          <a:p>
            <a:pPr>
              <a:lnSpc>
                <a:spcPts val="2300"/>
              </a:lnSpc>
            </a:pPr>
            <a:endParaRPr lang="fr-MA" dirty="0"/>
          </a:p>
          <a:p>
            <a:pPr>
              <a:lnSpc>
                <a:spcPts val="2300"/>
              </a:lnSpc>
            </a:pPr>
            <a:r>
              <a:rPr lang="fr-MA" dirty="0">
                <a:solidFill>
                  <a:srgbClr val="00B050"/>
                </a:solidFill>
              </a:rPr>
              <a:t>2.</a:t>
            </a:r>
            <a:r>
              <a:rPr lang="fr-MA" sz="2400" dirty="0">
                <a:solidFill>
                  <a:srgbClr val="00B050"/>
                </a:solidFill>
              </a:rPr>
              <a:t> Écosystème Riche</a:t>
            </a:r>
            <a:endParaRPr lang="fr-MA" dirty="0">
              <a:solidFill>
                <a:srgbClr val="00B050"/>
              </a:solidFill>
            </a:endParaRPr>
          </a:p>
          <a:p>
            <a:pPr>
              <a:lnSpc>
                <a:spcPts val="2300"/>
              </a:lnSpc>
            </a:pPr>
            <a:endParaRPr lang="fr-MA" sz="2400" dirty="0"/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200" dirty="0"/>
              <a:t>Des milliers de librairies spécialisées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200" dirty="0"/>
              <a:t>Grande communauté active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200" dirty="0"/>
              <a:t>Documentation abondante</a:t>
            </a:r>
          </a:p>
          <a:p>
            <a:pPr>
              <a:lnSpc>
                <a:spcPts val="2300"/>
              </a:lnSpc>
            </a:pPr>
            <a:endParaRPr lang="fr-MA" sz="2400" dirty="0"/>
          </a:p>
          <a:p>
            <a:pPr>
              <a:lnSpc>
                <a:spcPts val="2300"/>
              </a:lnSpc>
            </a:pPr>
            <a:r>
              <a:rPr lang="fr-MA" sz="2400" dirty="0">
                <a:solidFill>
                  <a:srgbClr val="00B050"/>
                </a:solidFill>
              </a:rPr>
              <a:t>3. Polyvalence</a:t>
            </a:r>
          </a:p>
          <a:p>
            <a:pPr>
              <a:lnSpc>
                <a:spcPts val="2300"/>
              </a:lnSpc>
            </a:pPr>
            <a:endParaRPr lang="fr-MA" dirty="0"/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Web </a:t>
            </a:r>
            <a:r>
              <a:rPr lang="fr-MA" sz="2400" dirty="0" err="1"/>
              <a:t>scraping</a:t>
            </a:r>
            <a:r>
              <a:rPr lang="fr-MA" sz="2400" dirty="0"/>
              <a:t> </a:t>
            </a:r>
            <a:r>
              <a:rPr lang="fr-MA" dirty="0"/>
              <a:t>(</a:t>
            </a:r>
            <a:r>
              <a:rPr lang="fr-MA" sz="2400" dirty="0"/>
              <a:t>collecter des données</a:t>
            </a:r>
            <a:r>
              <a:rPr lang="fr-MA" dirty="0"/>
              <a:t>)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Analyse de données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Machine Learning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Deep Learning</a:t>
            </a:r>
          </a:p>
          <a:p>
            <a:pPr>
              <a:lnSpc>
                <a:spcPts val="2300"/>
              </a:lnSpc>
            </a:pPr>
            <a:endParaRPr lang="fr-MA" dirty="0"/>
          </a:p>
          <a:p>
            <a:pPr>
              <a:lnSpc>
                <a:spcPts val="2300"/>
              </a:lnSpc>
            </a:pPr>
            <a:r>
              <a:rPr lang="fr-MA" dirty="0">
                <a:solidFill>
                  <a:srgbClr val="00B050"/>
                </a:solidFill>
              </a:rPr>
              <a:t>4.</a:t>
            </a:r>
            <a:r>
              <a:rPr lang="fr-MA" sz="2400" dirty="0">
                <a:solidFill>
                  <a:srgbClr val="00B050"/>
                </a:solidFill>
              </a:rPr>
              <a:t> Gratuit et Open Source</a:t>
            </a:r>
            <a:endParaRPr lang="fr-MA" sz="2200" dirty="0">
              <a:solidFill>
                <a:srgbClr val="00B050"/>
              </a:solidFill>
            </a:endParaRPr>
          </a:p>
          <a:p>
            <a:pPr>
              <a:lnSpc>
                <a:spcPts val="2300"/>
              </a:lnSpc>
            </a:pPr>
            <a:endParaRPr lang="fr-MA" sz="2200" dirty="0"/>
          </a:p>
          <a:p>
            <a:pPr>
              <a:lnSpc>
                <a:spcPts val="2300"/>
              </a:lnSpc>
            </a:pPr>
            <a:endParaRPr lang="fr-MA" sz="2200" dirty="0"/>
          </a:p>
          <a:p>
            <a:pPr>
              <a:lnSpc>
                <a:spcPts val="2300"/>
              </a:lnSpc>
            </a:pPr>
            <a:endParaRPr lang="fr-MA" sz="2200" dirty="0"/>
          </a:p>
          <a:p>
            <a:pPr>
              <a:lnSpc>
                <a:spcPts val="2300"/>
              </a:lnSpc>
            </a:pPr>
            <a:endParaRPr lang="fr-MA" sz="2400" dirty="0"/>
          </a:p>
          <a:p>
            <a:pPr>
              <a:lnSpc>
                <a:spcPts val="2300"/>
              </a:lnSpc>
            </a:pPr>
            <a:endParaRPr lang="en-US" sz="2200" dirty="0"/>
          </a:p>
        </p:txBody>
      </p:sp>
      <p:pic>
        <p:nvPicPr>
          <p:cNvPr id="2050" name="Picture 2" descr="Top python libraries – Artofit">
            <a:extLst>
              <a:ext uri="{FF2B5EF4-FFF2-40B4-BE49-F238E27FC236}">
                <a16:creationId xmlns:a16="http://schemas.microsoft.com/office/drawing/2014/main" id="{CC798FFB-1B77-6093-5089-B802B7664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356" y="755762"/>
            <a:ext cx="7010400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34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15DDD-EAB2-0205-3BAC-958552A06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6807BAF-642F-73D5-EF38-2F69557295A7}"/>
              </a:ext>
            </a:extLst>
          </p:cNvPr>
          <p:cNvSpPr/>
          <p:nvPr/>
        </p:nvSpPr>
        <p:spPr>
          <a:xfrm>
            <a:off x="437256" y="33928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2800" dirty="0"/>
              <a:t>Exemple - </a:t>
            </a:r>
            <a:r>
              <a:rPr lang="fr-MA" sz="2800" dirty="0" err="1"/>
              <a:t>Scikit-learn</a:t>
            </a:r>
            <a:r>
              <a:rPr lang="fr-MA" sz="2800" dirty="0"/>
              <a:t> - Le Machine Learning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9B159C-F20D-F761-0631-BE6A3D9BB9B7}"/>
              </a:ext>
            </a:extLst>
          </p:cNvPr>
          <p:cNvSpPr/>
          <p:nvPr/>
        </p:nvSpPr>
        <p:spPr>
          <a:xfrm>
            <a:off x="437256" y="84118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3000" dirty="0" err="1">
                <a:solidFill>
                  <a:srgbClr val="787878"/>
                </a:solidFill>
                <a:latin typeface="Baskervville" pitchFamily="34" charset="0"/>
              </a:rPr>
              <a:t>Avnatages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FF022B-4988-0435-D4F1-EBADC565193B}"/>
              </a:ext>
            </a:extLst>
          </p:cNvPr>
          <p:cNvSpPr/>
          <p:nvPr/>
        </p:nvSpPr>
        <p:spPr>
          <a:xfrm>
            <a:off x="314592" y="1938099"/>
            <a:ext cx="13332143" cy="4652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400" b="1" dirty="0"/>
              <a:t>Rôle :</a:t>
            </a:r>
            <a:r>
              <a:rPr lang="fr-MA" sz="2400" dirty="0"/>
              <a:t> Algorithmes ML prêts à l'emploi</a:t>
            </a:r>
          </a:p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400" b="1" dirty="0"/>
              <a:t>Usage :</a:t>
            </a:r>
            <a:r>
              <a:rPr lang="fr-MA" sz="2400" dirty="0"/>
              <a:t> Régression, Classification, Clustering...</a:t>
            </a:r>
          </a:p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400" b="1" dirty="0"/>
              <a:t>Exemple :</a:t>
            </a:r>
            <a:r>
              <a:rPr lang="fr-MA" sz="2400" dirty="0"/>
              <a:t> Entraîner un modèle en 3 lignes</a:t>
            </a:r>
          </a:p>
          <a:p>
            <a:pPr marL="457200" indent="-457200">
              <a:lnSpc>
                <a:spcPts val="2300"/>
              </a:lnSpc>
              <a:buAutoNum type="arabicPeriod"/>
            </a:pPr>
            <a:endParaRPr lang="fr-MA" sz="2400" dirty="0"/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5"/>
                </a:solidFill>
              </a:rPr>
              <a:t>from </a:t>
            </a:r>
            <a:r>
              <a:rPr lang="en-US" sz="2200" b="1" dirty="0" err="1">
                <a:solidFill>
                  <a:schemeClr val="accent5"/>
                </a:solidFill>
              </a:rPr>
              <a:t>sklearn.linear_model</a:t>
            </a:r>
            <a:r>
              <a:rPr lang="en-US" sz="2200" b="1" dirty="0">
                <a:solidFill>
                  <a:schemeClr val="accent5"/>
                </a:solidFill>
              </a:rPr>
              <a:t> import </a:t>
            </a:r>
            <a:r>
              <a:rPr lang="en-US" sz="2200" b="1" dirty="0" err="1">
                <a:solidFill>
                  <a:schemeClr val="accent5"/>
                </a:solidFill>
              </a:rPr>
              <a:t>LinearRegression</a:t>
            </a:r>
            <a:endParaRPr lang="en-US" sz="22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5"/>
                </a:solidFill>
              </a:rPr>
              <a:t>model = </a:t>
            </a:r>
            <a:r>
              <a:rPr lang="en-US" sz="2200" b="1" dirty="0" err="1">
                <a:solidFill>
                  <a:schemeClr val="accent5"/>
                </a:solidFill>
              </a:rPr>
              <a:t>LinearRegression</a:t>
            </a:r>
            <a:r>
              <a:rPr lang="en-US" sz="2200" b="1" dirty="0">
                <a:solidFill>
                  <a:schemeClr val="accent5"/>
                </a:solidFill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2200" b="1" dirty="0" err="1">
                <a:solidFill>
                  <a:schemeClr val="accent5"/>
                </a:solidFill>
              </a:rPr>
              <a:t>model.fit</a:t>
            </a:r>
            <a:r>
              <a:rPr lang="en-US" sz="2200" b="1" dirty="0">
                <a:solidFill>
                  <a:schemeClr val="accent5"/>
                </a:solidFill>
              </a:rPr>
              <a:t>(X, y)  # </a:t>
            </a:r>
            <a:r>
              <a:rPr lang="en-US" sz="2200" b="1" dirty="0" err="1">
                <a:solidFill>
                  <a:schemeClr val="accent5"/>
                </a:solidFill>
              </a:rPr>
              <a:t>Entraîner</a:t>
            </a:r>
            <a:r>
              <a:rPr lang="en-US" sz="2200" b="1" dirty="0">
                <a:solidFill>
                  <a:schemeClr val="accent5"/>
                </a:solidFill>
              </a:rPr>
              <a:t> !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E82D704-491E-914D-237F-F8CAAAD31A66}"/>
              </a:ext>
            </a:extLst>
          </p:cNvPr>
          <p:cNvSpPr/>
          <p:nvPr/>
        </p:nvSpPr>
        <p:spPr>
          <a:xfrm>
            <a:off x="927259" y="7159852"/>
            <a:ext cx="1305401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fr-MA" sz="3200" i="1" dirty="0"/>
              <a:t>Ce qui était </a:t>
            </a:r>
            <a:r>
              <a:rPr lang="fr-MA" sz="3200" i="1" strike="sngStrike" dirty="0">
                <a:solidFill>
                  <a:srgbClr val="FF0000"/>
                </a:solidFill>
              </a:rPr>
              <a:t>impossible</a:t>
            </a:r>
            <a:r>
              <a:rPr lang="fr-MA" sz="3200" i="1" dirty="0">
                <a:solidFill>
                  <a:srgbClr val="FF0000"/>
                </a:solidFill>
              </a:rPr>
              <a:t> </a:t>
            </a:r>
            <a:r>
              <a:rPr lang="fr-MA" sz="3200" i="1" dirty="0"/>
              <a:t>hier est devenu </a:t>
            </a:r>
            <a:r>
              <a:rPr lang="fr-MA" sz="3200" b="1" i="1" dirty="0">
                <a:solidFill>
                  <a:schemeClr val="accent6"/>
                </a:solidFill>
              </a:rPr>
              <a:t>réalité</a:t>
            </a:r>
            <a:r>
              <a:rPr lang="fr-MA" sz="3200" i="1" dirty="0"/>
              <a:t> aujourd'hui"</a:t>
            </a:r>
            <a:endParaRPr lang="en-US" sz="32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C1D1430-9D81-0A66-1B2E-14F10589C02F}"/>
              </a:ext>
            </a:extLst>
          </p:cNvPr>
          <p:cNvSpPr/>
          <p:nvPr/>
        </p:nvSpPr>
        <p:spPr>
          <a:xfrm>
            <a:off x="649129" y="6928954"/>
            <a:ext cx="22860" cy="713899"/>
          </a:xfrm>
          <a:prstGeom prst="rect">
            <a:avLst/>
          </a:prstGeom>
          <a:solidFill>
            <a:srgbClr val="C7A2AC"/>
          </a:solidFill>
          <a:ln/>
        </p:spPr>
      </p:sp>
    </p:spTree>
    <p:extLst>
      <p:ext uri="{BB962C8B-B14F-4D97-AF65-F5344CB8AC3E}">
        <p14:creationId xmlns:p14="http://schemas.microsoft.com/office/powerpoint/2010/main" val="49545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F80A-446F-8001-CD25-909335CE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EB21FA6-EA00-A26E-BB84-D18B22989EDC}"/>
              </a:ext>
            </a:extLst>
          </p:cNvPr>
          <p:cNvSpPr/>
          <p:nvPr/>
        </p:nvSpPr>
        <p:spPr>
          <a:xfrm>
            <a:off x="649129" y="642505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2800" dirty="0"/>
              <a:t>SLIDE 1 : Le ML invisible de votre quotidien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1F7BB75-2325-2633-F7B2-D75C3C74E1FF}"/>
              </a:ext>
            </a:extLst>
          </p:cNvPr>
          <p:cNvSpPr/>
          <p:nvPr/>
        </p:nvSpPr>
        <p:spPr>
          <a:xfrm>
            <a:off x="671989" y="121695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000" b="1" dirty="0"/>
              <a:t>Titre :</a:t>
            </a:r>
            <a:r>
              <a:rPr lang="fr-MA" sz="3000" dirty="0"/>
              <a:t> L'IA que vous utilisez sans le savoir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428A7FB-4B09-3B31-CCD8-80E6DB759C98}"/>
              </a:ext>
            </a:extLst>
          </p:cNvPr>
          <p:cNvSpPr/>
          <p:nvPr/>
        </p:nvSpPr>
        <p:spPr>
          <a:xfrm>
            <a:off x="649129" y="2883354"/>
            <a:ext cx="9465027" cy="4621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200" b="1" dirty="0"/>
              <a:t>Quand Gmail met un email dans "Spam"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Google termine votre phrase de recherche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Netflix vous propose "Top 10 pour vous"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votre téléphone déverrouille avec votre visage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YouTube choisit la prochaine vidéo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Google </a:t>
            </a:r>
            <a:r>
              <a:rPr lang="fr-MA" sz="2200" b="1" dirty="0" err="1"/>
              <a:t>Maps</a:t>
            </a:r>
            <a:r>
              <a:rPr lang="fr-MA" sz="2200" b="1" dirty="0"/>
              <a:t> calcule votre itinéraire</a:t>
            </a:r>
            <a:r>
              <a:rPr lang="fr-MA" sz="2200" dirty="0"/>
              <a:t> → Programmation classique + ML ✅</a:t>
            </a:r>
          </a:p>
          <a:p>
            <a:r>
              <a:rPr lang="fr-MA" sz="2200" b="1" dirty="0"/>
              <a:t>Le constat :</a:t>
            </a:r>
            <a:r>
              <a:rPr lang="fr-MA" sz="2200" dirty="0"/>
              <a:t> 💡 </a:t>
            </a:r>
            <a:r>
              <a:rPr lang="fr-MA" sz="2200" b="1" dirty="0"/>
              <a:t>Vous êtes déjà des utilisateurs experts de l'IA !</a:t>
            </a:r>
            <a:endParaRPr lang="fr-MA" sz="2200" dirty="0"/>
          </a:p>
        </p:txBody>
      </p:sp>
    </p:spTree>
    <p:extLst>
      <p:ext uri="{BB962C8B-B14F-4D97-AF65-F5344CB8AC3E}">
        <p14:creationId xmlns:p14="http://schemas.microsoft.com/office/powerpoint/2010/main" val="153397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602" y="1224125"/>
            <a:ext cx="71174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2 : Le mur de la programmation classique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9920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 qu'on savait faire... et ce qu'on ne savait PAS faire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4329113"/>
            <a:ext cx="4073962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✅</a:t>
            </a: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FACILE à programmer :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9129" y="49309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Trier une liste de noms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529256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Calculer le chemin le plus court sur GPS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654159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Faire des calculs mathématiques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49039" y="4329113"/>
            <a:ext cx="608707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❌</a:t>
            </a: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IMPOSSIBLE à programmer (avant) :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549039" y="49309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Reconnaître votre visage sur une photo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549039" y="529256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Comprendre ce que vous dites à voix haute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549039" y="5654159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Traduire une conversation en temps réel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60641" y="6545324"/>
            <a:ext cx="13332143" cy="95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800" b="1" cap="all" dirty="0"/>
              <a:t>Le Problème Fondamental</a:t>
            </a:r>
          </a:p>
          <a:p>
            <a:r>
              <a:rPr lang="fr-MA" sz="2800" i="1" dirty="0"/>
              <a:t>"Pourquoi ? Trop de possibilités, </a:t>
            </a:r>
            <a:r>
              <a:rPr lang="fr-MA" sz="2800" b="1" i="1" dirty="0">
                <a:solidFill>
                  <a:schemeClr val="accent1"/>
                </a:solidFill>
              </a:rPr>
              <a:t>impossible d'écrire toutes les règles</a:t>
            </a:r>
            <a:r>
              <a:rPr lang="fr-MA" sz="2800" i="1" dirty="0">
                <a:solidFill>
                  <a:schemeClr val="accent1"/>
                </a:solidFill>
              </a:rPr>
              <a:t> </a:t>
            </a:r>
            <a:r>
              <a:rPr lang="fr-MA" sz="2800" i="1" dirty="0"/>
              <a:t>à la main !"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406962"/>
            <a:ext cx="5406509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3 : L'exemple du jeu de dames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897618"/>
            <a:ext cx="11142821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Un exemple concret : jouer aux dames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804993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défi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58294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 un humain → Facile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394454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 un ordinateur classique → Mission impossible !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519374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Pourquoi ?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49129" y="529732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Nombre quasi-infini de coups possibles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65892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Impossible d'écrire un programme avec toutes les règles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60205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partie est différente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49129" y="6525815"/>
            <a:ext cx="13332143" cy="1090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b="1" cap="all" dirty="0">
                <a:solidFill>
                  <a:srgbClr val="00B050"/>
                </a:solidFill>
              </a:rPr>
              <a:t>La Solution</a:t>
            </a:r>
          </a:p>
          <a:p>
            <a:r>
              <a:rPr lang="fr-MA" b="1" dirty="0"/>
              <a:t>Ne plus coder les règles...</a:t>
            </a:r>
            <a:br>
              <a:rPr lang="fr-MA" b="1" dirty="0"/>
            </a:br>
            <a:r>
              <a:rPr lang="fr-MA" b="1" dirty="0">
                <a:solidFill>
                  <a:srgbClr val="00B050"/>
                </a:solidFill>
              </a:rPr>
              <a:t>Laisser la machine </a:t>
            </a:r>
            <a:r>
              <a:rPr lang="fr-MA" b="1" u="sng" dirty="0">
                <a:solidFill>
                  <a:srgbClr val="00B050"/>
                </a:solidFill>
              </a:rPr>
              <a:t>apprendre toute seule</a:t>
            </a:r>
            <a:r>
              <a:rPr lang="fr-MA" b="1" dirty="0">
                <a:solidFill>
                  <a:srgbClr val="00B050"/>
                </a:solidFill>
              </a:rPr>
              <a:t> en jouant !</a:t>
            </a:r>
          </a:p>
        </p:txBody>
      </p:sp>
      <p:pic>
        <p:nvPicPr>
          <p:cNvPr id="1026" name="Picture 2" descr="Dames-Do - Télécharger">
            <a:extLst>
              <a:ext uri="{FF2B5EF4-FFF2-40B4-BE49-F238E27FC236}">
                <a16:creationId xmlns:a16="http://schemas.microsoft.com/office/drawing/2014/main" id="{8F25F70A-E58F-F0B7-CD45-F72304741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595" y="3054548"/>
            <a:ext cx="4716966" cy="418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666161"/>
            <a:ext cx="8410694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4 : Naissance de l'apprentissage automatique (ML)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56817"/>
            <a:ext cx="13064371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L'apprentissage automatique : une révolution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26814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L'idée géniale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Au lieu de programmer toutes les règles...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laisse la machine apprendre par elle-même !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3842980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Comment 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49129" y="4620935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lui donne des exemples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98252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apprend de ses erreurs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34412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s'améliore avec l'expérience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927259" y="6058019"/>
            <a:ext cx="13054013" cy="112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Analogie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:</a:t>
            </a:r>
          </a:p>
          <a:p>
            <a:pPr>
              <a:lnSpc>
                <a:spcPts val="2300"/>
              </a:lnSpc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</a:t>
            </a:r>
            <a:r>
              <a:rPr lang="fr-MA" i="1" dirty="0"/>
              <a:t>C'est comme un enfant qui apprend à faire du vélo : on ne lui explique pas la physique de l'équilibre, </a:t>
            </a:r>
          </a:p>
          <a:p>
            <a:pPr>
              <a:lnSpc>
                <a:spcPts val="2300"/>
              </a:lnSpc>
            </a:pPr>
            <a:r>
              <a:rPr lang="fr-MA" b="1" i="1" dirty="0">
                <a:solidFill>
                  <a:schemeClr val="accent4"/>
                </a:solidFill>
              </a:rPr>
              <a:t>il apprend en pratiquant et en tombant.</a:t>
            </a:r>
            <a:r>
              <a:rPr lang="fr-MA" i="1" dirty="0">
                <a:solidFill>
                  <a:schemeClr val="accent4"/>
                </a:solidFill>
              </a:rPr>
              <a:t>"</a:t>
            </a:r>
            <a:endParaRPr lang="en-US" sz="1450" dirty="0">
              <a:solidFill>
                <a:schemeClr val="accent4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9129" y="5849422"/>
            <a:ext cx="22860" cy="713899"/>
          </a:xfrm>
          <a:prstGeom prst="rect">
            <a:avLst/>
          </a:prstGeom>
          <a:solidFill>
            <a:srgbClr val="C7A2AC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765935"/>
            <a:ext cx="5782032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5 : S'inspirer du cerveau humain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256592"/>
            <a:ext cx="1221128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L'idée brillante : copier le cerveau humain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163967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concept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94192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Notre cerveau = Des milliards de neurones connectés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3035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chercheurs ont créé des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neurones artificiels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66510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Version simplifiée mais très efficace !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17040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résultat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Réseaux de Neurones Artificiels (RNA)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= Des mini-cerveaux pour machines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9129" y="5675709"/>
            <a:ext cx="13332143" cy="787956"/>
          </a:xfrm>
          <a:prstGeom prst="roundRect">
            <a:avLst>
              <a:gd name="adj" fmla="val 35311"/>
            </a:avLst>
          </a:prstGeom>
          <a:solidFill>
            <a:srgbClr val="E2CFD4"/>
          </a:solidFill>
          <a:ln/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09" y="5950863"/>
            <a:ext cx="231815" cy="1853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1704" y="5907405"/>
            <a:ext cx="12544187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rassurante :</a:t>
            </a:r>
            <a:r>
              <a:rPr lang="en-US" sz="14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"Nous verrons comment ça marche plus tard, pas de panique !"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587818"/>
            <a:ext cx="564511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6 : L'évolution - Deep Learning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078474"/>
            <a:ext cx="10262354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L'étape suivante : le Deep Learning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985849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La famille de l'IA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76380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Intelligence Artificielle (Grand-père) ↓ Apprentissage Automatique (Père) ↓ Deep Learning (Fils)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338638"/>
            <a:ext cx="578131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Qu'est-ce que le Deep Learning ?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49129" y="511659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Version plus puissante des réseaux de neurones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478185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réseaux "profonds" (plusieurs couches)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83977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Résultats spectaculaires !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634507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Exemples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Reconnaissance faciale, traduction instantanée, assistants vocaux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236107"/>
            <a:ext cx="853178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7 : Programmation classique VS Machine Learning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72676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Deux façons de penser complètement différentes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856672"/>
            <a:ext cx="6404967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AVANT - Programmation classique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4541877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règles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(écrites par un humain)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903470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données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26506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L'ordinateur applique les règles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62665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 Résultat</a:t>
            </a:r>
            <a:endParaRPr lang="en-US" sz="145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20F42FA-DA12-E2A2-A828-D66852E6E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4166472"/>
            <a:ext cx="7096125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5A7F8-04EA-5F33-D020-CAC0C0DA8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7F0E802-6814-FD95-1D63-3CF5F1CB364D}"/>
              </a:ext>
            </a:extLst>
          </p:cNvPr>
          <p:cNvSpPr/>
          <p:nvPr/>
        </p:nvSpPr>
        <p:spPr>
          <a:xfrm>
            <a:off x="649129" y="1236107"/>
            <a:ext cx="853178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7 : Programmation classique VS Machine Learning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4F7428-9EDA-C3D1-A240-F5046C109E60}"/>
              </a:ext>
            </a:extLst>
          </p:cNvPr>
          <p:cNvSpPr/>
          <p:nvPr/>
        </p:nvSpPr>
        <p:spPr>
          <a:xfrm>
            <a:off x="649129" y="172676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Deux façons de penser complètement différentes</a:t>
            </a:r>
            <a:endParaRPr lang="en-US" sz="520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C8348C88-255A-D772-CFDF-763DD8D190BD}"/>
              </a:ext>
            </a:extLst>
          </p:cNvPr>
          <p:cNvSpPr/>
          <p:nvPr/>
        </p:nvSpPr>
        <p:spPr>
          <a:xfrm>
            <a:off x="875347" y="51738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machine trouve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elle-même les règles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!</a:t>
            </a:r>
            <a:endParaRPr lang="en-US" sz="145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0EB0AA8A-7C09-4CD2-2C3E-0BD03EA0F948}"/>
              </a:ext>
            </a:extLst>
          </p:cNvPr>
          <p:cNvSpPr/>
          <p:nvPr/>
        </p:nvSpPr>
        <p:spPr>
          <a:xfrm>
            <a:off x="867652" y="4688087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</a:t>
            </a:r>
            <a:r>
              <a:rPr lang="en-US" sz="14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donnez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le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résultat attendu</a:t>
            </a:r>
            <a:endParaRPr lang="en-US" sz="14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EAB689A4-9F79-EAB5-07BE-6D817A445B13}"/>
              </a:ext>
            </a:extLst>
          </p:cNvPr>
          <p:cNvSpPr/>
          <p:nvPr/>
        </p:nvSpPr>
        <p:spPr>
          <a:xfrm>
            <a:off x="875347" y="435065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données</a:t>
            </a:r>
            <a:endParaRPr lang="en-US" sz="145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5A03DFB7-ED39-6B19-22E2-38533DFFC313}"/>
              </a:ext>
            </a:extLst>
          </p:cNvPr>
          <p:cNvSpPr/>
          <p:nvPr/>
        </p:nvSpPr>
        <p:spPr>
          <a:xfrm>
            <a:off x="867652" y="5604848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 Apprentissage</a:t>
            </a:r>
            <a:endParaRPr lang="en-US" sz="145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FA3B7E54-9C51-D3FB-59B0-B8271E7CA8F6}"/>
              </a:ext>
            </a:extLst>
          </p:cNvPr>
          <p:cNvSpPr/>
          <p:nvPr/>
        </p:nvSpPr>
        <p:spPr>
          <a:xfrm>
            <a:off x="649129" y="3527433"/>
            <a:ext cx="6439853" cy="999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MAINTENANT - Machine Learning :</a:t>
            </a:r>
            <a:endParaRPr lang="en-US" sz="310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EA39DB54-EA3B-0AA8-3CE3-1845F4A93F02}"/>
              </a:ext>
            </a:extLst>
          </p:cNvPr>
          <p:cNvSpPr/>
          <p:nvPr/>
        </p:nvSpPr>
        <p:spPr>
          <a:xfrm>
            <a:off x="875347" y="654831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"Les règles ne sont plus figées, elles évoluent avec les données"</a:t>
            </a:r>
            <a:endParaRPr lang="en-US" sz="145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085087D-9724-C9A5-2E40-E1A3698FD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4133022"/>
            <a:ext cx="706755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86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051917"/>
            <a:ext cx="6389608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8 : Le carburant de l'IA : les données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542574"/>
            <a:ext cx="10282952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Pourquoi l'IA explose aujourd'hui ?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65390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réponse : L'EXPLOSION des données !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3228737"/>
            <a:ext cx="4965263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D'où viennent ces données 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49129" y="400669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clic sur internet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36828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likes sur les réseaux sociaux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472987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achats en ligne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09147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recherches Google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545306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déplacements GPS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27259" y="6166961"/>
            <a:ext cx="1305401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"Seulement une infime partie de ces données est analysée !"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9129" y="5958364"/>
            <a:ext cx="22860" cy="713899"/>
          </a:xfrm>
          <a:prstGeom prst="rect">
            <a:avLst/>
          </a:prstGeom>
          <a:solidFill>
            <a:srgbClr val="C7A2AC"/>
          </a:solidFill>
          <a:ln/>
        </p:spPr>
      </p:sp>
      <p:sp>
        <p:nvSpPr>
          <p:cNvPr id="13" name="Text 11"/>
          <p:cNvSpPr/>
          <p:nvPr/>
        </p:nvSpPr>
        <p:spPr>
          <a:xfrm>
            <a:off x="649129" y="688086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nouveau métier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Data Mining = "Creuser dans les données comme un mineur"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 que vos clics révèlent sur vous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614493"/>
            <a:ext cx="7967067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Chaque clic sur internet est une information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39244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Qu'est-ce qui vous intéresse ?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375404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vous connectez-vous ?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11563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Combien de temps restez-vous ?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447722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Qu'achetez-vous ?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498252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résultat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Les entreprises utilisent le ML pour :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548782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recommander des produits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49129" y="584942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Personnaliser les publicités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9129" y="62110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Améliorer leurs services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49129" y="671631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Exemple concret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Netflix sait quel film vous allez aimer !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9DE41-268D-38E6-42BE-DEAA15E3D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D102DBD-5785-5818-71AF-EE876F9B5AD8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C77EA06-2FE5-EFA5-7F89-4DA111C4113F}"/>
              </a:ext>
            </a:extLst>
          </p:cNvPr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L’IA au service de la santé </a:t>
            </a:r>
            <a:endParaRPr lang="en-US" sz="5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099A4E5-D99F-6BA6-1E6E-4A425CE634C9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pic>
        <p:nvPicPr>
          <p:cNvPr id="2050" name="Picture 2" descr="IA et Santé : l'avenir du Service Public de Santé | GPM">
            <a:extLst>
              <a:ext uri="{FF2B5EF4-FFF2-40B4-BE49-F238E27FC236}">
                <a16:creationId xmlns:a16="http://schemas.microsoft.com/office/drawing/2014/main" id="{A3BFDD50-4BCB-77EA-AEA8-24CD4E04B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952" y="2123717"/>
            <a:ext cx="5147429" cy="530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2">
            <a:extLst>
              <a:ext uri="{FF2B5EF4-FFF2-40B4-BE49-F238E27FC236}">
                <a16:creationId xmlns:a16="http://schemas.microsoft.com/office/drawing/2014/main" id="{E31DAF1E-4FF9-51BC-B968-78BB17D0F0F4}"/>
              </a:ext>
            </a:extLst>
          </p:cNvPr>
          <p:cNvSpPr/>
          <p:nvPr/>
        </p:nvSpPr>
        <p:spPr>
          <a:xfrm>
            <a:off x="325745" y="2830843"/>
            <a:ext cx="7558168" cy="681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400" dirty="0"/>
              <a:t>Des millions de dossiers patients analysés instantanément</a:t>
            </a:r>
          </a:p>
          <a:p>
            <a:pPr>
              <a:lnSpc>
                <a:spcPts val="2300"/>
              </a:lnSpc>
              <a:buSzPct val="100000"/>
            </a:pPr>
            <a:r>
              <a:rPr lang="fr-MA" sz="2400" dirty="0"/>
              <a:t> pour identifier des corrélations invisibles à l'œil humain.</a:t>
            </a:r>
            <a:endParaRPr lang="en-US" sz="20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475F7E3-FDDF-0D34-65E1-731CAF8BFD94}"/>
              </a:ext>
            </a:extLst>
          </p:cNvPr>
          <p:cNvSpPr/>
          <p:nvPr/>
        </p:nvSpPr>
        <p:spPr>
          <a:xfrm>
            <a:off x="427019" y="4056778"/>
            <a:ext cx="7558168" cy="1886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400" dirty="0"/>
              <a:t>Détecter des maladies plus tôt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Prédire les risques de santé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Proposer les meilleurs traitements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Accélérer la recherche médicale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5299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60354-27D8-DE2C-E992-F731BE2D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916729F-1EFB-2299-16DE-A8413D14671C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FF9A6D8-7972-4988-9E93-77EC11D84309}"/>
              </a:ext>
            </a:extLst>
          </p:cNvPr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5400" dirty="0"/>
              <a:t>Applications en ingénierie</a:t>
            </a:r>
            <a:endParaRPr lang="en-US" sz="5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3E57809-4363-F267-EB81-2913134D76CF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pic>
        <p:nvPicPr>
          <p:cNvPr id="2050" name="Picture 2" descr="IA et Santé : l'avenir du Service Public de Santé | GPM">
            <a:extLst>
              <a:ext uri="{FF2B5EF4-FFF2-40B4-BE49-F238E27FC236}">
                <a16:creationId xmlns:a16="http://schemas.microsoft.com/office/drawing/2014/main" id="{AF9872A0-B2BF-1B6C-7F20-AAD543533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952" y="2123717"/>
            <a:ext cx="5147429" cy="530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2">
            <a:extLst>
              <a:ext uri="{FF2B5EF4-FFF2-40B4-BE49-F238E27FC236}">
                <a16:creationId xmlns:a16="http://schemas.microsoft.com/office/drawing/2014/main" id="{04855DFE-350F-438D-B230-BF5AD084B081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domaines touchés :</a:t>
            </a:r>
            <a:endParaRPr lang="fr-MA" sz="2400" dirty="0"/>
          </a:p>
          <a:p>
            <a:r>
              <a:rPr lang="fr-MA" sz="2400" dirty="0"/>
              <a:t>Construction</a:t>
            </a:r>
          </a:p>
          <a:p>
            <a:r>
              <a:rPr lang="fr-MA" sz="2400" dirty="0"/>
              <a:t>Aéronautique</a:t>
            </a:r>
          </a:p>
          <a:p>
            <a:r>
              <a:rPr lang="fr-MA" sz="2400" dirty="0"/>
              <a:t>Automobile</a:t>
            </a:r>
          </a:p>
          <a:p>
            <a:r>
              <a:rPr lang="fr-MA" sz="2400" dirty="0"/>
              <a:t>Énergie</a:t>
            </a:r>
          </a:p>
          <a:p>
            <a:r>
              <a:rPr lang="fr-MA" sz="2400" dirty="0"/>
              <a:t>Télécommunications</a:t>
            </a:r>
          </a:p>
          <a:p>
            <a:r>
              <a:rPr lang="fr-MA" sz="2400" b="1" dirty="0"/>
              <a:t>Le point commun :</a:t>
            </a:r>
            <a:r>
              <a:rPr lang="fr-MA" sz="2400" dirty="0"/>
              <a:t> Énormément de données à analyser </a:t>
            </a:r>
          </a:p>
          <a:p>
            <a:r>
              <a:rPr lang="fr-MA" sz="2400" dirty="0"/>
              <a:t>pour améliorer les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141162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7000-525C-BB47-012C-0CC5B3AB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76D61AB-DD83-1D7C-7FE8-5F2AEC9747E5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B6D218-E756-5CC3-0F99-05FECF403927}"/>
              </a:ext>
            </a:extLst>
          </p:cNvPr>
          <p:cNvSpPr/>
          <p:nvPr/>
        </p:nvSpPr>
        <p:spPr>
          <a:xfrm>
            <a:off x="247685" y="1733037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dirty="0"/>
              <a:t>Conduite autonome</a:t>
            </a:r>
            <a:endParaRPr lang="en-US" sz="3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4F7641A-9A36-22D7-3BE3-83B3B352291D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C2C6BF2-30ED-BCEB-CB1A-8F1C2AF19F6B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défis de la conduite autonome :</a:t>
            </a:r>
          </a:p>
          <a:p>
            <a:endParaRPr lang="fr-M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Détecter les piétons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Reconnaître les panneaux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Anticiper les autres voitures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Réagir en une fraction de seconde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Décider : tourner ? freiner ? accélérer ?</a:t>
            </a:r>
          </a:p>
        </p:txBody>
      </p:sp>
      <p:pic>
        <p:nvPicPr>
          <p:cNvPr id="4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6B00B78B-3496-1414-4F35-901E18136F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0772" y="1460810"/>
            <a:ext cx="3579540" cy="525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0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7000-525C-BB47-012C-0CC5B3AB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76D61AB-DD83-1D7C-7FE8-5F2AEC9747E5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B6D218-E756-5CC3-0F99-05FECF403927}"/>
              </a:ext>
            </a:extLst>
          </p:cNvPr>
          <p:cNvSpPr/>
          <p:nvPr/>
        </p:nvSpPr>
        <p:spPr>
          <a:xfrm>
            <a:off x="247685" y="1733037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000" dirty="0"/>
              <a:t>Les recommandations personnalisées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4F7641A-9A36-22D7-3BE3-83B3B352291D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C2C6BF2-30ED-BCEB-CB1A-8F1C2AF19F6B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défis de la conduite autonome :</a:t>
            </a:r>
          </a:p>
          <a:p>
            <a:endParaRPr lang="fr-M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Détecter les piétons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Reconnaître les panneaux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Anticiper les autres voitures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Réagir en une fraction de seconde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Décider : tourner ? freiner ? accélérer ?</a:t>
            </a:r>
          </a:p>
        </p:txBody>
      </p:sp>
    </p:spTree>
    <p:extLst>
      <p:ext uri="{BB962C8B-B14F-4D97-AF65-F5344CB8AC3E}">
        <p14:creationId xmlns:p14="http://schemas.microsoft.com/office/powerpoint/2010/main" val="31568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1085</Words>
  <Application>Microsoft Office PowerPoint</Application>
  <PresentationFormat>Personnalisé</PresentationFormat>
  <Paragraphs>189</Paragraphs>
  <Slides>18</Slides>
  <Notes>18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Baskervville</vt:lpstr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Rida EL-FENAOUY</cp:lastModifiedBy>
  <cp:revision>4</cp:revision>
  <dcterms:created xsi:type="dcterms:W3CDTF">2026-01-24T15:26:19Z</dcterms:created>
  <dcterms:modified xsi:type="dcterms:W3CDTF">2026-01-25T20:12:40Z</dcterms:modified>
</cp:coreProperties>
</file>