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92" r:id="rId2"/>
    <p:sldId id="275" r:id="rId3"/>
    <p:sldId id="286" r:id="rId4"/>
    <p:sldId id="288" r:id="rId5"/>
    <p:sldId id="289" r:id="rId6"/>
    <p:sldId id="290" r:id="rId7"/>
    <p:sldId id="277" r:id="rId8"/>
    <p:sldId id="291" r:id="rId9"/>
    <p:sldId id="294" r:id="rId10"/>
    <p:sldId id="278" r:id="rId11"/>
    <p:sldId id="281" r:id="rId12"/>
    <p:sldId id="282" r:id="rId13"/>
    <p:sldId id="283" r:id="rId14"/>
    <p:sldId id="284" r:id="rId15"/>
    <p:sldId id="280" r:id="rId16"/>
    <p:sldId id="285" r:id="rId17"/>
    <p:sldId id="295" r:id="rId1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3" d="100"/>
          <a:sy n="103" d="100"/>
        </p:scale>
        <p:origin x="8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2507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F7C34-407C-86C0-E13E-009CA2993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21713F-84CC-E2E5-C476-F7ED7C38B5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41875B-6131-6D80-E5C7-45ADCA63C0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41EC3-A69C-44FD-530E-4B75E4E361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807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68175-7633-FA40-53CB-046F76F67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C5B34A-68D4-C91A-91FF-7DD3530D9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DBFF49-7BD2-386F-58FF-8B465D0186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224DF-3288-2C8F-8AC6-E003D184B6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4105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F7C34-407C-86C0-E13E-009CA2993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21713F-84CC-E2E5-C476-F7ED7C38B5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41875B-6131-6D80-E5C7-45ADCA63C0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41EC3-A69C-44FD-530E-4B75E4E361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807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EC0AB0-7646-6E75-FE99-EA5692F6FD7F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4927600"/>
            <a:ext cx="93186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FF">
                    <a:alpha val="50000"/>
                  </a:srgbClr>
                </a:solidFill>
                <a:latin typeface="Aptos" panose="020B0004020202020204" pitchFamily="34" charset="0"/>
              </a:rPr>
              <a:t>Interne / Internal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91B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A77165-E71E-EE79-A4E1-6C784DF33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C5DA06E-8345-38EE-E0BD-D7FFA35AC090}"/>
              </a:ext>
            </a:extLst>
          </p:cNvPr>
          <p:cNvSpPr/>
          <p:nvPr/>
        </p:nvSpPr>
        <p:spPr>
          <a:xfrm>
            <a:off x="457200" y="182880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Entrainement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de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modèle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286CF32-9946-0249-D186-A586A96D1B92}"/>
              </a:ext>
            </a:extLst>
          </p:cNvPr>
          <p:cNvSpPr/>
          <p:nvPr/>
        </p:nvSpPr>
        <p:spPr>
          <a:xfrm>
            <a:off x="457200" y="2926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Régression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Linéaire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 descr="Sup2tech / Formations / Digital">
            <a:extLst>
              <a:ext uri="{FF2B5EF4-FFF2-40B4-BE49-F238E27FC236}">
                <a16:creationId xmlns:a16="http://schemas.microsoft.com/office/drawing/2014/main" id="{24BD64BB-59D5-34BD-8FA5-CDD22BAAD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618" y="0"/>
            <a:ext cx="1118382" cy="99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149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1347" y="205740"/>
            <a:ext cx="66795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8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d'un Modèle - RÉGRESSION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A89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Définition : Prédire une valeur numérique (prix, température, salaire...)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1645920"/>
            <a:ext cx="8229600" cy="822960"/>
          </a:xfrm>
          <a:prstGeom prst="rect">
            <a:avLst/>
          </a:prstGeom>
          <a:solidFill>
            <a:srgbClr val="E0F7F4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" y="182880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C3E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📊 Exemple : Prédire le prix d'un appartement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57200" y="2651760"/>
            <a:ext cx="8229600" cy="2194560"/>
          </a:xfrm>
          <a:prstGeom prst="rect">
            <a:avLst/>
          </a:prstGeom>
          <a:solidFill>
            <a:srgbClr val="1E1E1E"/>
          </a:solidFill>
          <a:ln w="25400">
            <a:solidFill>
              <a:srgbClr val="02809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2834640"/>
            <a:ext cx="78638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sklearn.linear_model import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LinearRegression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Créer le modèle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model =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LinearRegression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()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Créer le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modèle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Entraîner sur les données de train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model.fit(X_train,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y_train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print("✅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Modèle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entraîné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!")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Faire des prédictions sur le test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y_pred = model.predict(X_test)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print("✅ Modèle entraîné !")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4" descr="Sup2tech / Formations / Digital">
            <a:extLst>
              <a:ext uri="{FF2B5EF4-FFF2-40B4-BE49-F238E27FC236}">
                <a16:creationId xmlns:a16="http://schemas.microsoft.com/office/drawing/2014/main" id="{C3EA6FCC-20E9-4B57-84B9-22017B982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91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Métriques de Régression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 descr="Sup2tech / Formations / Digital">
            <a:extLst>
              <a:ext uri="{FF2B5EF4-FFF2-40B4-BE49-F238E27FC236}">
                <a16:creationId xmlns:a16="http://schemas.microsoft.com/office/drawing/2014/main" id="{462294F6-4486-E26A-F9AE-2443BA39A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618" y="0"/>
            <a:ext cx="1118382" cy="99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2">
            <a:extLst>
              <a:ext uri="{FF2B5EF4-FFF2-40B4-BE49-F238E27FC236}">
                <a16:creationId xmlns:a16="http://schemas.microsoft.com/office/drawing/2014/main" id="{B04E6C18-7980-97D4-AEDE-DC822E08C831}"/>
              </a:ext>
            </a:extLst>
          </p:cNvPr>
          <p:cNvSpPr/>
          <p:nvPr/>
        </p:nvSpPr>
        <p:spPr>
          <a:xfrm>
            <a:off x="620751" y="3089631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Comment savoir si mon modèle classe bien 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209" y="215671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891B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MAE : L'erreur moyenne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(Mean Absolute Error)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14400" y="1645920"/>
            <a:ext cx="3474720" cy="2743200"/>
          </a:xfrm>
          <a:prstGeom prst="rect">
            <a:avLst/>
          </a:prstGeom>
          <a:solidFill>
            <a:srgbClr val="F0F9FF"/>
          </a:solidFill>
          <a:ln/>
          <a:effectLst>
            <a:outerShdw blurRad="1270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88720" y="2286000"/>
            <a:ext cx="2926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De combien je me trompe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en moyenne 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88720" y="320040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Plus le MAE est petit,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mieux c'est !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754880" y="1645920"/>
            <a:ext cx="3474720" cy="2743200"/>
          </a:xfrm>
          <a:prstGeom prst="rect">
            <a:avLst/>
          </a:prstGeom>
          <a:solidFill>
            <a:srgbClr val="F0F9FF"/>
          </a:solidFill>
          <a:ln/>
          <a:effectLst>
            <a:outerShdw blurRad="1270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029200" y="182880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891B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📊 Exemple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029200" y="2286000"/>
            <a:ext cx="29260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3 prédictions :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• Erreur 1 : 5 000€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• Erreur 2 : 15 000€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• Erreur 3 : 2 000€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029200" y="365760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891B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MAE = 7 333€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4" descr="Sup2tech / Formations / Digital">
            <a:extLst>
              <a:ext uri="{FF2B5EF4-FFF2-40B4-BE49-F238E27FC236}">
                <a16:creationId xmlns:a16="http://schemas.microsoft.com/office/drawing/2014/main" id="{9F2D9C88-EE58-12E9-739A-EC711F094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618" y="0"/>
            <a:ext cx="1118382" cy="99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82880"/>
            <a:ext cx="695464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891B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RMSE : Attention aux grosses erreurs !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(Root Mean Squared Error)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14400" y="1645920"/>
            <a:ext cx="3474720" cy="2743200"/>
          </a:xfrm>
          <a:prstGeom prst="rect">
            <a:avLst/>
          </a:prstGeom>
          <a:solidFill>
            <a:srgbClr val="F0F9FF"/>
          </a:solidFill>
          <a:ln/>
          <a:effectLst>
            <a:outerShdw blurRad="1270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88720" y="2286000"/>
            <a:ext cx="2926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Comme MAE, mais punit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plus fort les grosses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erreurs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88720" y="338328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Utile quand les grosses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erreurs sont dangereuses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754880" y="1645920"/>
            <a:ext cx="3474720" cy="2743200"/>
          </a:xfrm>
          <a:prstGeom prst="rect">
            <a:avLst/>
          </a:prstGeom>
          <a:solidFill>
            <a:srgbClr val="F0F9FF"/>
          </a:solidFill>
          <a:ln/>
          <a:effectLst>
            <a:outerShdw blurRad="1270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029200" y="182880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891B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⚖️ Comparaison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029200" y="2286000"/>
            <a:ext cx="29260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Mêmes erreurs qu'avant :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MAE = 7 333€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RMSE = 9 200€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029200" y="365760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RMSE &gt; MAE car grosse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erreur de 15 000€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4" descr="Sup2tech / Formations / Digital">
            <a:extLst>
              <a:ext uri="{FF2B5EF4-FFF2-40B4-BE49-F238E27FC236}">
                <a16:creationId xmlns:a16="http://schemas.microsoft.com/office/drawing/2014/main" id="{F02AAD19-EEBF-D421-1979-1AC394E0C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618" y="0"/>
            <a:ext cx="1118382" cy="99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32907" y="2057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891B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R² : La note de mon modèle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(Coefficient de Détermination)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371600" y="1645920"/>
            <a:ext cx="6400800" cy="2743200"/>
          </a:xfrm>
          <a:prstGeom prst="rect">
            <a:avLst/>
          </a:prstGeom>
          <a:solidFill>
            <a:srgbClr val="F0F9FF"/>
          </a:solidFill>
          <a:ln/>
          <a:effectLst>
            <a:outerShdw blurRad="1270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828800" y="19202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91B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💡 En français simple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828800" y="23774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C'est une note entre 0 et 1 (ou 0% et 100%)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828800" y="2926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891B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📊 Comment lire R² ?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1828800" y="3383280"/>
            <a:ext cx="5486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• R² = 0.90 → Excellent ! Mon modèle explique 90%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• R² = 0.70 → Bon modèle (70%)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• R² = 0.30 → Mauvais modèle (30%)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4" descr="Sup2tech / Formations / Digital">
            <a:extLst>
              <a:ext uri="{FF2B5EF4-FFF2-40B4-BE49-F238E27FC236}">
                <a16:creationId xmlns:a16="http://schemas.microsoft.com/office/drawing/2014/main" id="{10BE36D1-335B-27AD-6072-0E9AF2DB0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618" y="0"/>
            <a:ext cx="1118382" cy="99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5951" y="2057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8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Calculer les Métriques - RÉGRESSION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solidFill>
            <a:srgbClr val="1E1E1E"/>
          </a:solidFill>
          <a:ln w="25400">
            <a:solidFill>
              <a:srgbClr val="02809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786384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sklearn.metrics import mean_absolute_error, mean_squared_error, r2_score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numpy as np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Calculer les métriques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mae = mean_absolute_error(y_test, y_pred)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rmse = np.sqrt(mean_squared_error(y_test, y_pred))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r2 = r2_score(y_test, y_pred)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Afficher les résultats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print("📊 RÉSULTATS DU MODÈLE :")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print(f"MAE  : {mae:,.0f} MAD")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print(f"RMSE : {rmse:,.0f} MAD")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print(f"R²   : {r2:.2f}")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Interpréter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print("\n💡 INTERPRÉTATION :")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print(f"→ Le modèle se trompe en moyenne de {mae:,.0f} MAD")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print(f"→ Le modèle explique {r2*100:.0f}% de la variance du prix")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C'est bon ?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r2 &gt; 0.8: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print("✅ Très bon modèle !")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elif r2 &gt; 0.6: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print("⚠️ Modèle correct, peut être amélioré")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else: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print("❌ Modèle faible, à retravailler")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Sup2tech / Formations / Digital">
            <a:extLst>
              <a:ext uri="{FF2B5EF4-FFF2-40B4-BE49-F238E27FC236}">
                <a16:creationId xmlns:a16="http://schemas.microsoft.com/office/drawing/2014/main" id="{E4CE2560-D140-5E75-014D-9ECB9AB34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91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En résumé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1371600" y="1554480"/>
            <a:ext cx="6400800" cy="301752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1828800" y="1828800"/>
            <a:ext cx="548640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891B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MAE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→ L'erreur moyenne (plus simple)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891B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RMSE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→ Punit les grosses erreurs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891B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R²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→ La note globale (0 à 1)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91B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724B8F-45BF-E822-4706-ECD8A19C8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6E005DC-838F-8408-C627-BDB97CAFE763}"/>
              </a:ext>
            </a:extLst>
          </p:cNvPr>
          <p:cNvSpPr/>
          <p:nvPr/>
        </p:nvSpPr>
        <p:spPr>
          <a:xfrm>
            <a:off x="457200" y="182880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Entrainement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de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modèle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E1C0727-AD51-BAAB-9BE7-7A6C9ABDF3E4}"/>
              </a:ext>
            </a:extLst>
          </p:cNvPr>
          <p:cNvSpPr/>
          <p:nvPr/>
        </p:nvSpPr>
        <p:spPr>
          <a:xfrm>
            <a:off x="457200" y="2926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Régression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logistique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 descr="Sup2tech / Formations / Digital">
            <a:extLst>
              <a:ext uri="{FF2B5EF4-FFF2-40B4-BE49-F238E27FC236}">
                <a16:creationId xmlns:a16="http://schemas.microsoft.com/office/drawing/2014/main" id="{C9342F56-1B4C-1DE5-8C8F-90B3BFDD0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618" y="0"/>
            <a:ext cx="1118382" cy="99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171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6117" y="104078"/>
            <a:ext cx="6869151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8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d'un Modèle - CLASSIFICATION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A89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Définition : Prédire une catégorie (Oui/Non, Chat/Chien, A/B/C...)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1645920"/>
            <a:ext cx="8229600" cy="822960"/>
          </a:xfrm>
          <a:prstGeom prst="rect">
            <a:avLst/>
          </a:prstGeom>
          <a:solidFill>
            <a:srgbClr val="E0F7F4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" y="182880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C3E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📊 Exemple : Un email est SPAM ou PAS SPAM 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57200" y="2651760"/>
            <a:ext cx="8229600" cy="2194560"/>
          </a:xfrm>
          <a:prstGeom prst="rect">
            <a:avLst/>
          </a:prstGeom>
          <a:solidFill>
            <a:srgbClr val="1E1E1E"/>
          </a:solidFill>
          <a:ln w="25400">
            <a:solidFill>
              <a:srgbClr val="02809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2834640"/>
            <a:ext cx="78638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sklearn.linear_model import LogisticRegression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Créer le modèle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model = LogisticRegression()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Entraîner sur les données de train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model.fit(X_train,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y_train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print("✅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Modèle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entraîné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!")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Faire des prédictions sur le test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y_pred = model.predict(X_test)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4" descr="Sup2tech / Formations / Digital">
            <a:extLst>
              <a:ext uri="{FF2B5EF4-FFF2-40B4-BE49-F238E27FC236}">
                <a16:creationId xmlns:a16="http://schemas.microsoft.com/office/drawing/2014/main" id="{F125277A-8D1E-CD21-EF58-54C16E011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8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Métriques d'Évaluation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24688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2C39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CLASSIFICATION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34747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Comment savoir si mon modèle classe bien 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4" descr="Sup2tech / Formations / Digital">
            <a:extLst>
              <a:ext uri="{FF2B5EF4-FFF2-40B4-BE49-F238E27FC236}">
                <a16:creationId xmlns:a16="http://schemas.microsoft.com/office/drawing/2014/main" id="{7034BF16-5BBC-035B-EF0E-EA73F4B5C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809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Contexte : Détection de SPAM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3931920" cy="3474720"/>
          </a:xfrm>
          <a:prstGeom prst="rect">
            <a:avLst/>
          </a:prstGeom>
          <a:solidFill>
            <a:srgbClr val="E8F4F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31520" y="128016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25159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📧 Scénario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731520" y="1828800"/>
            <a:ext cx="338328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Un modèle détecte les emails spam sur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100 emails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Composition :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• 60 vrais spams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• 40 emails normaux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754880" y="1097280"/>
            <a:ext cx="3931920" cy="3474720"/>
          </a:xfrm>
          <a:prstGeom prst="rect">
            <a:avLst/>
          </a:prstGeom>
          <a:solidFill>
            <a:srgbClr val="E8F4F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029200" y="128016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25159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📊 Résultats du modèle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5760720" y="20116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Prédictions →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4892040" y="2651760"/>
            <a:ext cx="6400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Réalité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943600" y="2377440"/>
            <a:ext cx="1188720" cy="365760"/>
          </a:xfrm>
          <a:prstGeom prst="rect">
            <a:avLst/>
          </a:prstGeom>
          <a:solidFill>
            <a:srgbClr val="00A89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943600" y="237744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SPAM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223760" y="2377440"/>
            <a:ext cx="1188720" cy="365760"/>
          </a:xfrm>
          <a:prstGeom prst="rect">
            <a:avLst/>
          </a:prstGeom>
          <a:solidFill>
            <a:srgbClr val="00A89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223760" y="237744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NORMAL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669280" y="2834640"/>
            <a:ext cx="274320" cy="640080"/>
          </a:xfrm>
          <a:prstGeom prst="rect">
            <a:avLst/>
          </a:prstGeom>
          <a:solidFill>
            <a:srgbClr val="00A89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 rot="5400000">
            <a:off x="5669280" y="2834640"/>
            <a:ext cx="274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SPAM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943600" y="2834640"/>
            <a:ext cx="1188720" cy="640080"/>
          </a:xfrm>
          <a:prstGeom prst="rect">
            <a:avLst/>
          </a:prstGeom>
          <a:solidFill>
            <a:srgbClr val="D1FAE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5943600" y="2834640"/>
            <a:ext cx="1188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65F4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48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223760" y="2834640"/>
            <a:ext cx="1188720" cy="640080"/>
          </a:xfrm>
          <a:prstGeom prst="rect">
            <a:avLst/>
          </a:prstGeom>
          <a:solidFill>
            <a:srgbClr val="FEE2E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223760" y="2834640"/>
            <a:ext cx="1188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91B1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669280" y="3566160"/>
            <a:ext cx="274320" cy="640080"/>
          </a:xfrm>
          <a:prstGeom prst="rect">
            <a:avLst/>
          </a:prstGeom>
          <a:solidFill>
            <a:srgbClr val="00A89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 rot="5400000">
            <a:off x="5669280" y="3566160"/>
            <a:ext cx="274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NORMAL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5943600" y="3566160"/>
            <a:ext cx="1188720" cy="640080"/>
          </a:xfrm>
          <a:prstGeom prst="rect">
            <a:avLst/>
          </a:prstGeom>
          <a:solidFill>
            <a:srgbClr val="FEE2E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943600" y="3566160"/>
            <a:ext cx="1188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91B1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223760" y="3566160"/>
            <a:ext cx="1188720" cy="640080"/>
          </a:xfrm>
          <a:prstGeom prst="rect">
            <a:avLst/>
          </a:prstGeom>
          <a:solidFill>
            <a:srgbClr val="D1FAE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7223760" y="3566160"/>
            <a:ext cx="1188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65F4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32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4" descr="Sup2tech / Formations / Digital">
            <a:extLst>
              <a:ext uri="{FF2B5EF4-FFF2-40B4-BE49-F238E27FC236}">
                <a16:creationId xmlns:a16="http://schemas.microsoft.com/office/drawing/2014/main" id="{6F31C03F-AF2E-196B-3C6A-5669BE743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2709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2809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Métriques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809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: Accuracy &amp; Precision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0" cy="3383280"/>
          </a:xfrm>
          <a:prstGeom prst="rect">
            <a:avLst/>
          </a:prstGeom>
          <a:solidFill>
            <a:srgbClr val="E8F4F5"/>
          </a:solidFill>
          <a:ln/>
          <a:effectLst>
            <a:outerShdw blurRad="1270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137160" cy="3383280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822960" y="137160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25159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Accuracy (Précision globale)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822960" y="1920240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02C39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90%</a:t>
            </a:r>
            <a:endParaRPr kumimoji="0" lang="en-US" sz="5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822960" y="2743200"/>
            <a:ext cx="34747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Question : 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Sur tous mes emails, combien j'ai bien classés ?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Calcul : 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(Bonnes prédictions) / (Total d'emails)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02C39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90/100 = 0.90 = 90%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029200" y="1188720"/>
            <a:ext cx="3657600" cy="3383280"/>
          </a:xfrm>
          <a:prstGeom prst="rect">
            <a:avLst/>
          </a:prstGeom>
          <a:solidFill>
            <a:srgbClr val="E8F4F5"/>
          </a:solidFill>
          <a:ln/>
          <a:effectLst>
            <a:outerShdw blurRad="1270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029200" y="1188720"/>
            <a:ext cx="137160" cy="3383280"/>
          </a:xfrm>
          <a:prstGeom prst="rect">
            <a:avLst/>
          </a:prstGeom>
          <a:solidFill>
            <a:srgbClr val="00A89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394960" y="137160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25159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Precision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394960" y="1920240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00A89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kumimoji="0" lang="en-US" sz="5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394960" y="2743200"/>
            <a:ext cx="30175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Question :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Parmi les emails que j'ai prédits comme SPAM, combien sont vraiment des spams 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Calcul :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A89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42/60 = 0.85 = 85%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💡 Haute précision = peu de faux positifs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4" descr="Sup2tech / Formations / Digital">
            <a:extLst>
              <a:ext uri="{FF2B5EF4-FFF2-40B4-BE49-F238E27FC236}">
                <a16:creationId xmlns:a16="http://schemas.microsoft.com/office/drawing/2014/main" id="{725E4F1B-B119-CF93-624D-DD3177058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2809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Métriques : Recall &amp; F1-Score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0" cy="3383280"/>
          </a:xfrm>
          <a:prstGeom prst="rect">
            <a:avLst/>
          </a:prstGeom>
          <a:solidFill>
            <a:srgbClr val="E8F4F5"/>
          </a:solidFill>
          <a:ln/>
          <a:effectLst>
            <a:outerShdw blurRad="1270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137160" cy="338328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822960" y="137160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25159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Recall (Sensibilité)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822960" y="1920240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02809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80%</a:t>
            </a:r>
            <a:endParaRPr kumimoji="0" lang="en-US" sz="5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822960" y="2743200"/>
            <a:ext cx="34747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Question : 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Parmi tous les vrais SPAM, combien j'en ai détectés ?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Calcul : 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02809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48/60 = 0.80 = 80%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💡 Haut recall = peu de faux négatifs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029200" y="1188720"/>
            <a:ext cx="3657600" cy="3383280"/>
          </a:xfrm>
          <a:prstGeom prst="rect">
            <a:avLst/>
          </a:prstGeom>
          <a:solidFill>
            <a:srgbClr val="E8F4F5"/>
          </a:solidFill>
          <a:ln/>
          <a:effectLst>
            <a:outerShdw blurRad="1270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029200" y="1188720"/>
            <a:ext cx="137160" cy="3383280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394960" y="137160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25159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F1-Score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394960" y="1920240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02C39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82%</a:t>
            </a:r>
            <a:endParaRPr kumimoji="0" lang="en-US" sz="5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394960" y="2743200"/>
            <a:ext cx="30175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Question :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Quel est l'équilibre entre Precision et Recall 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Calcul :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2 × (P × R) / (P + R)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2C39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2 × (0.85 × 0.80) / 1.65 = 0.82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💡 Équilibre entre les deux métriques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4" descr="Sup2tech / Formations / Digital">
            <a:extLst>
              <a:ext uri="{FF2B5EF4-FFF2-40B4-BE49-F238E27FC236}">
                <a16:creationId xmlns:a16="http://schemas.microsoft.com/office/drawing/2014/main" id="{82BD09D9-A24C-D425-BB30-5272AC500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0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" y="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28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Calculer les Métriques - CLASSIFICATION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678873"/>
            <a:ext cx="8229600" cy="4167447"/>
          </a:xfrm>
          <a:prstGeom prst="rect">
            <a:avLst/>
          </a:prstGeom>
          <a:solidFill>
            <a:srgbClr val="1E1E1E"/>
          </a:solidFill>
          <a:ln w="25400">
            <a:solidFill>
              <a:srgbClr val="02809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640080" y="831274"/>
            <a:ext cx="7863840" cy="383216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sklearn.metrics import accuracy_score, precision_score, recall_score, f1_score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sklearn.metrics import classification_report, confusion_matrix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Calculer les métriques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accuracy = accuracy_score(y_test, y_pred)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precision = precision_score(y_test, y_pred, average='weighted')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recall = recall_score(y_test, y_pred, average='weighted')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f1 = f1_score(y_test, y_pred, average='weighted')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Afficher les résultats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print("📊 RÉSULTATS DU MODÈLE :")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print(f"Accuracy  : {accuracy:.2f} ({accuracy*100:.0f}%)")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print(f"Precision : {precision:.2f}")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print(f"Recall    : {recall:.2f}")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print(f"F1-Score  : {f1:.2f}")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Rapport détaillé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print("\n📋 RAPPORT DÉTAILLÉ :")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print(classification_report(y_test, y_pred))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Matrice de confusion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print("\n🔢 MATRICE DE CONFUSION :")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print(confusion_matrix(y_test, y_pred))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Interpréter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accuracy &gt; 0.9: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print("\n✅ Excellent modèle !")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elif accuracy &gt; 0.75: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print("\n⚠️ Bon modèle, peut être amélioré")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else: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print("\n❌ Modèle faible, à retravailler")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Sup2tech / Formations / Digital">
            <a:extLst>
              <a:ext uri="{FF2B5EF4-FFF2-40B4-BE49-F238E27FC236}">
                <a16:creationId xmlns:a16="http://schemas.microsoft.com/office/drawing/2014/main" id="{697DB4B5-4411-1DB0-F80F-31AFE6E3E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02" y="22302"/>
            <a:ext cx="1196898" cy="10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8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Résumé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4114800" cy="1554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31520" y="1463040"/>
            <a:ext cx="3657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2C39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✓ Accuracy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Performance globale du modèle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A89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✓ Precision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Fiabilité des prédictions positives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29200" y="1280160"/>
            <a:ext cx="3657600" cy="1554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5303520" y="1463040"/>
            <a:ext cx="32004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2809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✓ Recall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Capacité à détecter tous les positifs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2C39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✓ F1-Score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Équilibre entre Precision et Recall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1371600" y="3200400"/>
            <a:ext cx="6400800" cy="1371600"/>
          </a:xfrm>
          <a:prstGeom prst="rect">
            <a:avLst/>
          </a:prstGeom>
          <a:solidFill>
            <a:srgbClr val="02C39A"/>
          </a:solidFill>
          <a:ln/>
          <a:effectLst>
            <a:outerShdw blurRad="1270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1645920" y="338328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💡 Point Clé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1645920" y="3840480"/>
            <a:ext cx="5852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Choisir la métrique selon le contexte :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• Haute Precision → éviter faux positifs (diagnostic médical)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• Haut Recall → attraper tous les cas (détection fraude)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• F1-Score → compromis équilibré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91B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A77165-E71E-EE79-A4E1-6C784DF33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C5DA06E-8345-38EE-E0BD-D7FFA35AC090}"/>
              </a:ext>
            </a:extLst>
          </p:cNvPr>
          <p:cNvSpPr/>
          <p:nvPr/>
        </p:nvSpPr>
        <p:spPr>
          <a:xfrm>
            <a:off x="457200" y="182880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-120"/>
              </a:rPr>
              <a:t>MERCI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 descr="Sup2tech / Formations / Digital">
            <a:extLst>
              <a:ext uri="{FF2B5EF4-FFF2-40B4-BE49-F238E27FC236}">
                <a16:creationId xmlns:a16="http://schemas.microsoft.com/office/drawing/2014/main" id="{24BD64BB-59D5-34BD-8FA5-CDD22BAAD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618" y="0"/>
            <a:ext cx="1118382" cy="99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016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b749c72b-576f-466e-b1e3-26c93f36d0c5}" enabled="1" method="Standard" siteId="{c4e3401b-f93d-4fc7-9a42-f1552dec34df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1218</Words>
  <Application>Microsoft Office PowerPoint</Application>
  <PresentationFormat>On-screen Show (16:9)</PresentationFormat>
  <Paragraphs>233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Arial</vt:lpstr>
      <vt:lpstr>Calibri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Métriques de Régression - Explications Simples</dc:title>
  <dc:subject>PptxGenJS Presentation</dc:subject>
  <dc:creator>Sup2tech</dc:creator>
  <cp:lastModifiedBy>Rida El-Fenaouy</cp:lastModifiedBy>
  <cp:revision>3</cp:revision>
  <dcterms:created xsi:type="dcterms:W3CDTF">2026-02-09T10:23:13Z</dcterms:created>
  <dcterms:modified xsi:type="dcterms:W3CDTF">2026-02-09T14:34:27Z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Theme:3</vt:lpwstr>
  </property>
  <property fmtid="{D5CDD505-2E9C-101B-9397-08002B2CF9AE}" pid="3" name="ClassificationContentMarkingFooterText">
    <vt:lpwstr>Interne / Internal</vt:lpwstr>
  </property>
</Properties>
</file>